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charts/chart4.xml" ContentType="application/vnd.openxmlformats-officedocument.drawingml.chart+xml"/>
  <Override PartName="/ppt/theme/themeOverride2.xml" ContentType="application/vnd.openxmlformats-officedocument.themeOverr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71"/>
  </p:notesMasterIdLst>
  <p:sldIdLst>
    <p:sldId id="280" r:id="rId3"/>
    <p:sldId id="315" r:id="rId4"/>
    <p:sldId id="330" r:id="rId5"/>
    <p:sldId id="281" r:id="rId6"/>
    <p:sldId id="283" r:id="rId7"/>
    <p:sldId id="316" r:id="rId8"/>
    <p:sldId id="288" r:id="rId9"/>
    <p:sldId id="317" r:id="rId10"/>
    <p:sldId id="318" r:id="rId11"/>
    <p:sldId id="296" r:id="rId12"/>
    <p:sldId id="297" r:id="rId13"/>
    <p:sldId id="298" r:id="rId14"/>
    <p:sldId id="299" r:id="rId15"/>
    <p:sldId id="300" r:id="rId16"/>
    <p:sldId id="331" r:id="rId17"/>
    <p:sldId id="302" r:id="rId18"/>
    <p:sldId id="303" r:id="rId19"/>
    <p:sldId id="304" r:id="rId20"/>
    <p:sldId id="325" r:id="rId21"/>
    <p:sldId id="319" r:id="rId22"/>
    <p:sldId id="301" r:id="rId23"/>
    <p:sldId id="305" r:id="rId24"/>
    <p:sldId id="314" r:id="rId25"/>
    <p:sldId id="326" r:id="rId26"/>
    <p:sldId id="327" r:id="rId27"/>
    <p:sldId id="320" r:id="rId28"/>
    <p:sldId id="321" r:id="rId29"/>
    <p:sldId id="322" r:id="rId30"/>
    <p:sldId id="323" r:id="rId31"/>
    <p:sldId id="289" r:id="rId32"/>
    <p:sldId id="290" r:id="rId33"/>
    <p:sldId id="291" r:id="rId34"/>
    <p:sldId id="332" r:id="rId35"/>
    <p:sldId id="333" r:id="rId36"/>
    <p:sldId id="335" r:id="rId37"/>
    <p:sldId id="336" r:id="rId38"/>
    <p:sldId id="338" r:id="rId39"/>
    <p:sldId id="308" r:id="rId40"/>
    <p:sldId id="309" r:id="rId41"/>
    <p:sldId id="310" r:id="rId42"/>
    <p:sldId id="311" r:id="rId43"/>
    <p:sldId id="312" r:id="rId44"/>
    <p:sldId id="306" r:id="rId45"/>
    <p:sldId id="276" r:id="rId46"/>
    <p:sldId id="272" r:id="rId47"/>
    <p:sldId id="273" r:id="rId48"/>
    <p:sldId id="269" r:id="rId49"/>
    <p:sldId id="268" r:id="rId50"/>
    <p:sldId id="339" r:id="rId51"/>
    <p:sldId id="278" r:id="rId52"/>
    <p:sldId id="263" r:id="rId53"/>
    <p:sldId id="264" r:id="rId54"/>
    <p:sldId id="265" r:id="rId55"/>
    <p:sldId id="267" r:id="rId56"/>
    <p:sldId id="340" r:id="rId57"/>
    <p:sldId id="344" r:id="rId58"/>
    <p:sldId id="343" r:id="rId59"/>
    <p:sldId id="307" r:id="rId60"/>
    <p:sldId id="328" r:id="rId61"/>
    <p:sldId id="277" r:id="rId62"/>
    <p:sldId id="275" r:id="rId63"/>
    <p:sldId id="329" r:id="rId64"/>
    <p:sldId id="274" r:id="rId65"/>
    <p:sldId id="341" r:id="rId66"/>
    <p:sldId id="342" r:id="rId67"/>
    <p:sldId id="334" r:id="rId68"/>
    <p:sldId id="324" r:id="rId69"/>
    <p:sldId id="345"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9D1B"/>
    <a:srgbClr val="CD25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20" autoAdjust="0"/>
    <p:restoredTop sz="94660"/>
  </p:normalViewPr>
  <p:slideViewPr>
    <p:cSldViewPr snapToGrid="0">
      <p:cViewPr varScale="1">
        <p:scale>
          <a:sx n="116" d="100"/>
          <a:sy n="116" d="100"/>
        </p:scale>
        <p:origin x="204" y="108"/>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cott\Documents\School%20Files\SAR%20Project\Sp16%20Report\phdiffn.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oleObject" Target="file:///C:\Users\Scott\Documents\School%20Files\SAR%20Project\Sp16%20Report\phdiffn.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2.xml"/></Relationships>
</file>

<file path=ppt/charts/_rels/chart5.xml.rels><?xml version="1.0" encoding="UTF-8" standalone="yes"?>
<Relationships xmlns="http://schemas.openxmlformats.org/package/2006/relationships"><Relationship Id="rId3" Type="http://schemas.openxmlformats.org/officeDocument/2006/relationships/oleObject" Target="file:///C:\Users\Josh\Dropbox\School\EML%204551C%20-%20Senior%20Design\Spring%202016\Purchase\ME%20Budget.xlsx"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oleObject" Target="file:///C:\Users\Josh\Dropbox\School\EML%204551C%20-%20Senior%20Design\Spring%202016\Purchase\Budget%20Overview.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a:t>Reflector at Boresite (Outdoors)</a:t>
            </a:r>
          </a:p>
        </c:rich>
      </c:tx>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9525" cap="rnd">
              <a:solidFill>
                <a:schemeClr val="accent2"/>
              </a:solidFill>
              <a:round/>
            </a:ln>
            <a:effectLst>
              <a:outerShdw blurRad="44450" dist="25400" dir="2700000" algn="br" rotWithShape="0">
                <a:srgbClr val="000000">
                  <a:alpha val="60000"/>
                </a:srgbClr>
              </a:outerShdw>
            </a:effectLst>
          </c:spPr>
          <c:marker>
            <c:symbol val="circle"/>
            <c:size val="6"/>
            <c:spPr>
              <a:gradFill rotWithShape="1">
                <a:gsLst>
                  <a:gs pos="0">
                    <a:schemeClr val="accent2">
                      <a:shade val="85000"/>
                      <a:satMod val="130000"/>
                    </a:schemeClr>
                  </a:gs>
                  <a:gs pos="34000">
                    <a:schemeClr val="accent2">
                      <a:shade val="87000"/>
                      <a:satMod val="125000"/>
                    </a:schemeClr>
                  </a:gs>
                  <a:gs pos="70000">
                    <a:schemeClr val="accent2">
                      <a:tint val="100000"/>
                      <a:shade val="90000"/>
                      <a:satMod val="130000"/>
                    </a:schemeClr>
                  </a:gs>
                  <a:gs pos="100000">
                    <a:schemeClr val="accent2">
                      <a:tint val="100000"/>
                      <a:shade val="100000"/>
                      <a:satMod val="110000"/>
                    </a:schemeClr>
                  </a:gs>
                </a:gsLst>
                <a:path path="circle">
                  <a:fillToRect l="100000" t="100000" r="100000" b="100000"/>
                </a:path>
              </a:gradFill>
              <a:ln w="9525" cap="rnd">
                <a:solidFill>
                  <a:schemeClr val="accent2"/>
                </a:solidFill>
                <a:round/>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marker>
          <c:trendline>
            <c:spPr>
              <a:ln w="34925" cap="rnd">
                <a:solidFill>
                  <a:schemeClr val="accent2"/>
                </a:solidFill>
              </a:ln>
              <a:effectLst/>
            </c:spPr>
            <c:trendlineType val="linear"/>
            <c:dispRSqr val="0"/>
            <c:dispEq val="0"/>
          </c:trendline>
          <c:xVal>
            <c:numRef>
              <c:f>Sheet1!$A$47:$A$63</c:f>
              <c:numCache>
                <c:formatCode>General</c:formatCode>
                <c:ptCount val="1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numCache>
            </c:numRef>
          </c:xVal>
          <c:yVal>
            <c:numRef>
              <c:f>Sheet1!$B$47:$B$63</c:f>
              <c:numCache>
                <c:formatCode>General</c:formatCode>
                <c:ptCount val="17"/>
                <c:pt idx="0">
                  <c:v>21.991129917177101</c:v>
                </c:pt>
                <c:pt idx="1">
                  <c:v>1.7226620716228001</c:v>
                </c:pt>
                <c:pt idx="2">
                  <c:v>-20.642010315637201</c:v>
                </c:pt>
                <c:pt idx="3">
                  <c:v>-15.9958323135229</c:v>
                </c:pt>
                <c:pt idx="4">
                  <c:v>-24.443954780416501</c:v>
                </c:pt>
                <c:pt idx="5">
                  <c:v>-62.020525611519901</c:v>
                </c:pt>
                <c:pt idx="6">
                  <c:v>4.24320275761914</c:v>
                </c:pt>
                <c:pt idx="7">
                  <c:v>39.093858886229498</c:v>
                </c:pt>
                <c:pt idx="8">
                  <c:v>-29.2913621709843</c:v>
                </c:pt>
                <c:pt idx="9">
                  <c:v>89.283840054529605</c:v>
                </c:pt>
                <c:pt idx="10">
                  <c:v>4.63546342690264</c:v>
                </c:pt>
                <c:pt idx="11">
                  <c:v>68.962488974578207</c:v>
                </c:pt>
                <c:pt idx="12">
                  <c:v>-82.303948277983395</c:v>
                </c:pt>
                <c:pt idx="13">
                  <c:v>-61.326853510565002</c:v>
                </c:pt>
                <c:pt idx="14">
                  <c:v>-72.012665347938494</c:v>
                </c:pt>
                <c:pt idx="15">
                  <c:v>78.607864168447307</c:v>
                </c:pt>
              </c:numCache>
            </c:numRef>
          </c:yVal>
          <c:smooth val="0"/>
          <c:extLst xmlns:c16r2="http://schemas.microsoft.com/office/drawing/2015/06/chart">
            <c:ext xmlns:c16="http://schemas.microsoft.com/office/drawing/2014/chart" uri="{C3380CC4-5D6E-409C-BE32-E72D297353CC}">
              <c16:uniqueId val="{00000000-0E05-4A62-A30E-258E7E8FDB65}"/>
            </c:ext>
          </c:extLst>
        </c:ser>
        <c:dLbls>
          <c:showLegendKey val="0"/>
          <c:showVal val="0"/>
          <c:showCatName val="0"/>
          <c:showSerName val="0"/>
          <c:showPercent val="0"/>
          <c:showBubbleSize val="0"/>
        </c:dLbls>
        <c:axId val="-1426943088"/>
        <c:axId val="-1426941456"/>
      </c:scatterChart>
      <c:valAx>
        <c:axId val="-142694308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r>
                  <a:rPr lang="en-US"/>
                  <a:t>Phase Center</a:t>
                </a:r>
              </a:p>
            </c:rich>
          </c:tx>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6941456"/>
        <c:crosses val="autoZero"/>
        <c:crossBetween val="midCat"/>
      </c:valAx>
      <c:valAx>
        <c:axId val="-14269414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r>
                  <a:rPr lang="en-US"/>
                  <a:t>PHASE IN DEGREES</a:t>
                </a:r>
              </a:p>
            </c:rich>
          </c:tx>
          <c:layout/>
          <c:overlay val="0"/>
          <c:spPr>
            <a:noFill/>
            <a:ln>
              <a:noFill/>
            </a:ln>
            <a:effectLst/>
          </c:spPr>
          <c:txPr>
            <a:bodyPr rot="-54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6943088"/>
        <c:crosses val="autoZero"/>
        <c:crossBetween val="midCat"/>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en-US" dirty="0"/>
              <a:t>-5° from Boresight (Indoor):</a:t>
            </a:r>
          </a:p>
          <a:p>
            <a:pPr>
              <a:defRPr/>
            </a:pPr>
            <a:r>
              <a:rPr lang="en-US" dirty="0"/>
              <a:t> Basis Function Prediction VS Field Measurements</a:t>
            </a:r>
          </a:p>
        </c:rich>
      </c:tx>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title>
    <c:autoTitleDeleted val="0"/>
    <c:plotArea>
      <c:layout>
        <c:manualLayout>
          <c:layoutTarget val="inner"/>
          <c:xMode val="edge"/>
          <c:yMode val="edge"/>
          <c:x val="0.10078934388313436"/>
          <c:y val="0.16553982443006604"/>
          <c:w val="0.87896526079322845"/>
          <c:h val="0.77736111111111106"/>
        </c:manualLayout>
      </c:layout>
      <c:scatterChart>
        <c:scatterStyle val="smoothMarker"/>
        <c:varyColors val="0"/>
        <c:ser>
          <c:idx val="0"/>
          <c:order val="1"/>
          <c:tx>
            <c:v>Basis Function Ideal</c:v>
          </c:tx>
          <c:spPr>
            <a:ln w="34925" cap="rnd">
              <a:solidFill>
                <a:schemeClr val="accent1"/>
              </a:solidFill>
              <a:round/>
            </a:ln>
            <a:effectLst>
              <a:outerShdw blurRad="57150" dist="19050" dir="5400000" algn="ctr" rotWithShape="0">
                <a:srgbClr val="000000">
                  <a:alpha val="63000"/>
                </a:srgbClr>
              </a:outerShdw>
            </a:effectLst>
          </c:spPr>
          <c:marker>
            <c:symbol val="circle"/>
            <c:size val="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a:solidFill>
                  <a:schemeClr val="accent1"/>
                </a:solidFill>
                <a:round/>
              </a:ln>
              <a:effectLst>
                <a:outerShdw blurRad="57150" dist="19050" dir="5400000" algn="ctr" rotWithShape="0">
                  <a:srgbClr val="000000">
                    <a:alpha val="63000"/>
                  </a:srgbClr>
                </a:outerShdw>
              </a:effectLst>
            </c:spPr>
          </c:marker>
          <c:xVal>
            <c:numRef>
              <c:f>Sheet1!$A$27:$A$42</c:f>
              <c:numCache>
                <c:formatCode>General</c:formatCode>
                <c:ptCount val="1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numCache>
            </c:numRef>
          </c:xVal>
          <c:yVal>
            <c:numRef>
              <c:f>Sheet1!$B$27:$B$42</c:f>
              <c:numCache>
                <c:formatCode>General</c:formatCode>
                <c:ptCount val="16"/>
                <c:pt idx="0">
                  <c:v>-1.2492300000000001</c:v>
                </c:pt>
                <c:pt idx="1">
                  <c:v>-2.4984700000000002</c:v>
                </c:pt>
                <c:pt idx="2">
                  <c:v>-3.7477</c:v>
                </c:pt>
                <c:pt idx="3">
                  <c:v>-4.9969299999999999</c:v>
                </c:pt>
                <c:pt idx="4">
                  <c:v>-6.2461700000000002</c:v>
                </c:pt>
                <c:pt idx="5">
                  <c:v>-7.4954000000000001</c:v>
                </c:pt>
                <c:pt idx="6">
                  <c:v>-8.7464399999999998</c:v>
                </c:pt>
                <c:pt idx="7">
                  <c:v>-9.9938699999999994</c:v>
                </c:pt>
                <c:pt idx="8">
                  <c:v>-11.2431</c:v>
                </c:pt>
                <c:pt idx="9">
                  <c:v>-12.4923</c:v>
                </c:pt>
                <c:pt idx="10">
                  <c:v>-13.7416</c:v>
                </c:pt>
                <c:pt idx="11">
                  <c:v>-14.9908</c:v>
                </c:pt>
                <c:pt idx="12">
                  <c:v>-16.239999999999998</c:v>
                </c:pt>
                <c:pt idx="13">
                  <c:v>-17.4893</c:v>
                </c:pt>
                <c:pt idx="14">
                  <c:v>-18.738499999999998</c:v>
                </c:pt>
                <c:pt idx="15">
                  <c:v>-19.9877</c:v>
                </c:pt>
              </c:numCache>
            </c:numRef>
          </c:yVal>
          <c:smooth val="1"/>
          <c:extLst xmlns:c16r2="http://schemas.microsoft.com/office/drawing/2015/06/chart">
            <c:ext xmlns:c16="http://schemas.microsoft.com/office/drawing/2014/chart" uri="{C3380CC4-5D6E-409C-BE32-E72D297353CC}">
              <c16:uniqueId val="{00000000-A572-4AEE-93F8-7FAC7352A7A2}"/>
            </c:ext>
          </c:extLst>
        </c:ser>
        <c:dLbls>
          <c:showLegendKey val="0"/>
          <c:showVal val="0"/>
          <c:showCatName val="0"/>
          <c:showSerName val="0"/>
          <c:showPercent val="0"/>
          <c:showBubbleSize val="0"/>
        </c:dLbls>
        <c:axId val="-1224679248"/>
        <c:axId val="-1224692304"/>
      </c:scatterChart>
      <c:scatterChart>
        <c:scatterStyle val="lineMarker"/>
        <c:varyColors val="0"/>
        <c:ser>
          <c:idx val="1"/>
          <c:order val="0"/>
          <c:tx>
            <c:v>Actual Measured</c:v>
          </c:tx>
          <c:spPr>
            <a:ln w="34925" cap="rnd">
              <a:solidFill>
                <a:schemeClr val="accent2"/>
              </a:solidFill>
              <a:round/>
            </a:ln>
            <a:effectLst>
              <a:outerShdw blurRad="57150" dist="19050" dir="5400000" algn="ctr" rotWithShape="0">
                <a:srgbClr val="000000">
                  <a:alpha val="63000"/>
                </a:srgbClr>
              </a:outerShdw>
            </a:effectLst>
          </c:spPr>
          <c:marker>
            <c:symbol val="circle"/>
            <c:size val="6"/>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9525">
                <a:solidFill>
                  <a:schemeClr val="accent2"/>
                </a:solidFill>
                <a:round/>
              </a:ln>
              <a:effectLst>
                <a:outerShdw blurRad="57150" dist="19050" dir="5400000" algn="ctr" rotWithShape="0">
                  <a:srgbClr val="000000">
                    <a:alpha val="63000"/>
                  </a:srgbClr>
                </a:outerShdw>
              </a:effectLst>
            </c:spPr>
          </c:marker>
          <c:trendline>
            <c:spPr>
              <a:ln w="19050" cap="rnd">
                <a:solidFill>
                  <a:schemeClr val="accent2"/>
                </a:solidFill>
              </a:ln>
              <a:effectLst/>
            </c:spPr>
            <c:trendlineType val="linear"/>
            <c:dispRSqr val="0"/>
            <c:dispEq val="0"/>
          </c:trendline>
          <c:xVal>
            <c:numRef>
              <c:f>Sheet1!$A$4:$A$19</c:f>
              <c:numCache>
                <c:formatCode>General</c:formatCode>
                <c:ptCount val="16"/>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numCache>
            </c:numRef>
          </c:xVal>
          <c:yVal>
            <c:numRef>
              <c:f>Sheet1!$B$4:$B$19</c:f>
              <c:numCache>
                <c:formatCode>General</c:formatCode>
                <c:ptCount val="16"/>
                <c:pt idx="0">
                  <c:v>-0.10591465330926481</c:v>
                </c:pt>
                <c:pt idx="1">
                  <c:v>88.469699209341329</c:v>
                </c:pt>
                <c:pt idx="2">
                  <c:v>11.816587914728588</c:v>
                </c:pt>
                <c:pt idx="3">
                  <c:v>-86.813491838115041</c:v>
                </c:pt>
                <c:pt idx="4">
                  <c:v>14.434026458058119</c:v>
                </c:pt>
                <c:pt idx="5">
                  <c:v>-8.2452590736875173</c:v>
                </c:pt>
                <c:pt idx="6">
                  <c:v>-9.0163440666185579</c:v>
                </c:pt>
                <c:pt idx="7">
                  <c:v>9.879844005218688</c:v>
                </c:pt>
                <c:pt idx="8">
                  <c:v>18.972707049792106</c:v>
                </c:pt>
                <c:pt idx="9">
                  <c:v>2.2879593064987347</c:v>
                </c:pt>
                <c:pt idx="10">
                  <c:v>27.029715534766957</c:v>
                </c:pt>
                <c:pt idx="11">
                  <c:v>-108.58038531983304</c:v>
                </c:pt>
                <c:pt idx="12">
                  <c:v>-10.820781581005903</c:v>
                </c:pt>
                <c:pt idx="13">
                  <c:v>-104.3060954811275</c:v>
                </c:pt>
                <c:pt idx="14">
                  <c:v>-16.013343201901044</c:v>
                </c:pt>
                <c:pt idx="15">
                  <c:v>38.981746075591495</c:v>
                </c:pt>
              </c:numCache>
            </c:numRef>
          </c:yVal>
          <c:smooth val="0"/>
          <c:extLst xmlns:c16r2="http://schemas.microsoft.com/office/drawing/2015/06/chart">
            <c:ext xmlns:c16="http://schemas.microsoft.com/office/drawing/2014/chart" uri="{C3380CC4-5D6E-409C-BE32-E72D297353CC}">
              <c16:uniqueId val="{00000001-A572-4AEE-93F8-7FAC7352A7A2}"/>
            </c:ext>
          </c:extLst>
        </c:ser>
        <c:dLbls>
          <c:showLegendKey val="0"/>
          <c:showVal val="0"/>
          <c:showCatName val="0"/>
          <c:showSerName val="0"/>
          <c:showPercent val="0"/>
          <c:showBubbleSize val="0"/>
        </c:dLbls>
        <c:axId val="-1224679248"/>
        <c:axId val="-1224692304"/>
      </c:scatterChart>
      <c:valAx>
        <c:axId val="-122467924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r>
                  <a:rPr lang="en-US" sz="1600" b="1" dirty="0">
                    <a:solidFill>
                      <a:schemeClr val="tx1">
                        <a:lumMod val="75000"/>
                        <a:lumOff val="25000"/>
                      </a:schemeClr>
                    </a:solidFill>
                  </a:rPr>
                  <a:t>Phase Center</a:t>
                </a:r>
              </a:p>
            </c:rich>
          </c:tx>
          <c:layout>
            <c:manualLayout>
              <c:xMode val="edge"/>
              <c:yMode val="edge"/>
              <c:x val="0.46148581476000994"/>
              <c:y val="0.9296474282081063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224692304"/>
        <c:crossesAt val="0"/>
        <c:crossBetween val="midCat"/>
      </c:valAx>
      <c:valAx>
        <c:axId val="-1224692304"/>
        <c:scaling>
          <c:orientation val="minMax"/>
          <c:min val="-1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solidFill>
                    <a:latin typeface="+mn-lt"/>
                    <a:ea typeface="+mn-ea"/>
                    <a:cs typeface="+mn-cs"/>
                  </a:defRPr>
                </a:pPr>
                <a:r>
                  <a:rPr lang="en-US" sz="1600" b="1" dirty="0">
                    <a:solidFill>
                      <a:schemeClr val="tx1">
                        <a:lumMod val="75000"/>
                        <a:lumOff val="25000"/>
                      </a:schemeClr>
                    </a:solidFill>
                  </a:rPr>
                  <a:t>Phase In Degrees</a:t>
                </a:r>
              </a:p>
            </c:rich>
          </c:tx>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224679248"/>
        <c:crosses val="autoZero"/>
        <c:crossBetween val="midCat"/>
        <c:majorUnit val="50"/>
      </c:valAx>
      <c:spPr>
        <a:noFill/>
        <a:ln>
          <a:noFill/>
        </a:ln>
        <a:effectLst/>
      </c:spPr>
    </c:plotArea>
    <c:legend>
      <c:legendPos val="r"/>
      <c:layout>
        <c:manualLayout>
          <c:xMode val="edge"/>
          <c:yMode val="edge"/>
          <c:x val="0.81814678228512572"/>
          <c:y val="0.19250872687608508"/>
          <c:w val="0.15872809472331051"/>
          <c:h val="0.1603336237720154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tx1"/>
          </a:solidFill>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r>
              <a:rPr lang="en-US"/>
              <a:t>Reflector at Boresite (Outdoors)</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endParaRPr lang="en-US"/>
        </a:p>
      </c:txPr>
    </c:title>
    <c:autoTitleDeleted val="0"/>
    <c:plotArea>
      <c:layout/>
      <c:scatterChart>
        <c:scatterStyle val="lineMarker"/>
        <c:varyColors val="0"/>
        <c:ser>
          <c:idx val="0"/>
          <c:order val="0"/>
          <c:spPr>
            <a:ln w="19050" cap="rnd">
              <a:solidFill>
                <a:schemeClr val="accent2"/>
              </a:solidFill>
              <a:round/>
            </a:ln>
            <a:effectLst/>
          </c:spPr>
          <c:marker>
            <c:symbol val="circle"/>
            <c:size val="5"/>
            <c:spPr>
              <a:solidFill>
                <a:schemeClr val="accent2"/>
              </a:solidFill>
              <a:ln w="9525">
                <a:solidFill>
                  <a:schemeClr val="accent2"/>
                </a:solidFill>
              </a:ln>
              <a:effectLst/>
            </c:spPr>
          </c:marker>
          <c:trendline>
            <c:spPr>
              <a:ln w="19050" cap="rnd">
                <a:solidFill>
                  <a:schemeClr val="accent2"/>
                </a:solidFill>
                <a:prstDash val="sysDot"/>
              </a:ln>
              <a:effectLst/>
            </c:spPr>
            <c:trendlineType val="linear"/>
            <c:dispRSqr val="0"/>
            <c:dispEq val="0"/>
          </c:trendline>
          <c:xVal>
            <c:numRef>
              <c:f>Sheet1!$A$47:$A$63</c:f>
              <c:numCache>
                <c:formatCode>General</c:formatCode>
                <c:ptCount val="1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numCache>
            </c:numRef>
          </c:xVal>
          <c:yVal>
            <c:numRef>
              <c:f>Sheet1!$B$47:$B$63</c:f>
              <c:numCache>
                <c:formatCode>General</c:formatCode>
                <c:ptCount val="17"/>
                <c:pt idx="0">
                  <c:v>21.991129917177101</c:v>
                </c:pt>
                <c:pt idx="1">
                  <c:v>1.7226620716228001</c:v>
                </c:pt>
                <c:pt idx="2">
                  <c:v>-20.642010315637201</c:v>
                </c:pt>
                <c:pt idx="3">
                  <c:v>-15.9958323135229</c:v>
                </c:pt>
                <c:pt idx="4">
                  <c:v>-24.443954780416501</c:v>
                </c:pt>
                <c:pt idx="5">
                  <c:v>-62.020525611519901</c:v>
                </c:pt>
                <c:pt idx="6">
                  <c:v>4.24320275761914</c:v>
                </c:pt>
                <c:pt idx="7">
                  <c:v>39.093858886229498</c:v>
                </c:pt>
                <c:pt idx="8">
                  <c:v>-29.2913621709843</c:v>
                </c:pt>
                <c:pt idx="9">
                  <c:v>89.283840054529605</c:v>
                </c:pt>
                <c:pt idx="10">
                  <c:v>4.63546342690264</c:v>
                </c:pt>
                <c:pt idx="11">
                  <c:v>68.962488974578207</c:v>
                </c:pt>
                <c:pt idx="12">
                  <c:v>-82.303948277983395</c:v>
                </c:pt>
                <c:pt idx="13">
                  <c:v>-61.326853510565002</c:v>
                </c:pt>
                <c:pt idx="14">
                  <c:v>-72.012665347938494</c:v>
                </c:pt>
                <c:pt idx="15">
                  <c:v>78.607864168447307</c:v>
                </c:pt>
              </c:numCache>
            </c:numRef>
          </c:yVal>
          <c:smooth val="0"/>
          <c:extLst xmlns:c16r2="http://schemas.microsoft.com/office/drawing/2015/06/chart">
            <c:ext xmlns:c16="http://schemas.microsoft.com/office/drawing/2014/chart" uri="{C3380CC4-5D6E-409C-BE32-E72D297353CC}">
              <c16:uniqueId val="{00000000-F870-43BF-8F27-4A4125D2C4DD}"/>
            </c:ext>
          </c:extLst>
        </c:ser>
        <c:dLbls>
          <c:showLegendKey val="0"/>
          <c:showVal val="0"/>
          <c:showCatName val="0"/>
          <c:showSerName val="0"/>
          <c:showPercent val="0"/>
          <c:showBubbleSize val="0"/>
        </c:dLbls>
        <c:axId val="-1224688496"/>
        <c:axId val="-1224687408"/>
      </c:scatterChart>
      <c:valAx>
        <c:axId val="-122468849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dk1"/>
                    </a:solidFill>
                    <a:latin typeface="+mn-lt"/>
                    <a:ea typeface="+mn-ea"/>
                    <a:cs typeface="+mn-cs"/>
                  </a:defRPr>
                </a:pPr>
                <a:r>
                  <a:rPr lang="en-US"/>
                  <a:t>Phase Center</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dk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crossAx val="-1224687408"/>
        <c:crosses val="autoZero"/>
        <c:crossBetween val="midCat"/>
      </c:valAx>
      <c:valAx>
        <c:axId val="-12246874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dk1"/>
                    </a:solidFill>
                    <a:latin typeface="+mn-lt"/>
                    <a:ea typeface="+mn-ea"/>
                    <a:cs typeface="+mn-cs"/>
                  </a:defRPr>
                </a:pPr>
                <a:r>
                  <a:rPr lang="en-US"/>
                  <a:t>PHASE IN DEGREES</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dk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crossAx val="-1224688496"/>
        <c:crosses val="autoZero"/>
        <c:crossBetween val="midCat"/>
      </c:valAx>
      <c:spPr>
        <a:noFill/>
        <a:ln>
          <a:noFill/>
        </a:ln>
        <a:effectLst/>
      </c:spPr>
    </c:plotArea>
    <c:plotVisOnly val="1"/>
    <c:dispBlanksAs val="gap"/>
    <c:showDLblsOverMax val="0"/>
  </c:chart>
  <c:spPr>
    <a:solidFill>
      <a:schemeClr val="lt1"/>
    </a:solidFill>
    <a:ln w="15875" cap="flat" cmpd="sng" algn="ctr">
      <a:solidFill>
        <a:schemeClr val="dk1"/>
      </a:solidFill>
      <a:prstDash val="solid"/>
    </a:ln>
    <a:effectLst/>
  </c:spPr>
  <c:txPr>
    <a:bodyPr/>
    <a:lstStyle/>
    <a:p>
      <a:pPr>
        <a:defRPr>
          <a:solidFill>
            <a:schemeClr val="dk1"/>
          </a:solidFill>
          <a:latin typeface="+mn-lt"/>
          <a:ea typeface="+mn-ea"/>
          <a:cs typeface="+mn-cs"/>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smtClean="0"/>
              <a:t>ECE Team, 2015-2016</a:t>
            </a:r>
            <a:endParaRPr lang="en-US" dirty="0"/>
          </a:p>
        </c:rich>
      </c:tx>
      <c:layout/>
      <c:overlay val="0"/>
    </c:title>
    <c:autoTitleDeleted val="0"/>
    <c:plotArea>
      <c:layout/>
      <c:pieChart>
        <c:varyColors val="1"/>
        <c:ser>
          <c:idx val="0"/>
          <c:order val="0"/>
          <c:dLbls>
            <c:dLbl>
              <c:idx val="1"/>
              <c:layout>
                <c:manualLayout>
                  <c:x val="3.2113231142046755E-2"/>
                  <c:y val="-7.1859249637994144E-2"/>
                </c:manualLayout>
              </c:layout>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2-A755-46BD-AB3B-EA8E3EE03244}"/>
                </c:ext>
                <c:ext xmlns:c15="http://schemas.microsoft.com/office/drawing/2012/chart" uri="{CE6537A1-D6FC-4f65-9D91-7224C49458BB}">
                  <c15:layout/>
                </c:ext>
              </c:extLst>
            </c:dLbl>
            <c:dLbl>
              <c:idx val="2"/>
              <c:layout>
                <c:manualLayout>
                  <c:x val="5.5970463554060247E-2"/>
                  <c:y val="8.7520275435183856E-2"/>
                </c:manualLayout>
              </c:layout>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0-A755-46BD-AB3B-EA8E3EE03244}"/>
                </c:ext>
                <c:ext xmlns:c15="http://schemas.microsoft.com/office/drawing/2012/chart" uri="{CE6537A1-D6FC-4f65-9D91-7224C49458BB}">
                  <c15:layout/>
                </c:ext>
              </c:extLst>
            </c:dLbl>
            <c:spPr>
              <a:noFill/>
              <a:ln>
                <a:noFill/>
              </a:ln>
              <a:effectLst/>
            </c:spPr>
            <c:txPr>
              <a:bodyPr rot="0" vert="horz"/>
              <a:lstStyle/>
              <a:p>
                <a:pPr>
                  <a:defRPr sz="1200"/>
                </a:pPr>
                <a:endParaRPr lang="en-US"/>
              </a:p>
            </c:txPr>
            <c:showLegendKey val="0"/>
            <c:showVal val="1"/>
            <c:showCatName val="1"/>
            <c:showSerName val="0"/>
            <c:showPercent val="0"/>
            <c:showBubbleSize val="0"/>
            <c:showLeaderLines val="1"/>
            <c:extLst xmlns:c16r2="http://schemas.microsoft.com/office/drawing/2015/06/chart">
              <c:ext xmlns:c15="http://schemas.microsoft.com/office/drawing/2012/chart" uri="{CE6537A1-D6FC-4f65-9D91-7224C49458BB}">
                <c15:layout/>
              </c:ext>
            </c:extLst>
          </c:dLbls>
          <c:cat>
            <c:strRef>
              <c:f>('Actual Budget'!$K$2:$K$4,'Actual Budget'!$K$6)</c:f>
              <c:strCache>
                <c:ptCount val="4"/>
                <c:pt idx="0">
                  <c:v>Component Box Assembly</c:v>
                </c:pt>
                <c:pt idx="1">
                  <c:v>Electrical Hardware</c:v>
                </c:pt>
                <c:pt idx="2">
                  <c:v>Electrical Test Equipment</c:v>
                </c:pt>
                <c:pt idx="3">
                  <c:v>Remaining</c:v>
                </c:pt>
              </c:strCache>
            </c:strRef>
          </c:cat>
          <c:val>
            <c:numRef>
              <c:f>('Actual Budget'!$L$2:$L$4,'Actual Budget'!$L$6)</c:f>
              <c:numCache>
                <c:formatCode>_("$"* #,##0.00_);_("$"* \(#,##0.00\);_("$"* "-"??_);_(@_)</c:formatCode>
                <c:ptCount val="4"/>
                <c:pt idx="0">
                  <c:v>688.96999999999991</c:v>
                </c:pt>
                <c:pt idx="1">
                  <c:v>84.790000000000219</c:v>
                </c:pt>
                <c:pt idx="2">
                  <c:v>34.86</c:v>
                </c:pt>
                <c:pt idx="3">
                  <c:v>4191.38</c:v>
                </c:pt>
              </c:numCache>
            </c:numRef>
          </c:val>
          <c:extLst xmlns:c16r2="http://schemas.microsoft.com/office/drawing/2015/06/chart">
            <c:ext xmlns:c16="http://schemas.microsoft.com/office/drawing/2014/chart" uri="{C3380CC4-5D6E-409C-BE32-E72D297353CC}">
              <c16:uniqueId val="{00000001-A755-46BD-AB3B-EA8E3EE03244}"/>
            </c:ext>
          </c:extLst>
        </c:ser>
        <c:dLbls>
          <c:showLegendKey val="0"/>
          <c:showVal val="1"/>
          <c:showCatName val="1"/>
          <c:showSerName val="0"/>
          <c:showPercent val="0"/>
          <c:showBubbleSize val="0"/>
          <c:showLeaderLines val="1"/>
        </c:dLbls>
        <c:firstSliceAng val="0"/>
      </c:pieChart>
    </c:plotArea>
    <c:plotVisOnly val="1"/>
    <c:dispBlanksAs val="zero"/>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r>
              <a:rPr lang="en-US" sz="1800" b="1"/>
              <a:t>ME Team, 2015-2016</a:t>
            </a:r>
          </a:p>
        </c:rich>
      </c:tx>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'ME Budget'!$O$1</c:f>
              <c:strCache>
                <c:ptCount val="1"/>
                <c:pt idx="0">
                  <c:v>TOTAL</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165F-4770-A3CF-1C492F816021}"/>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165F-4770-A3CF-1C492F816021}"/>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165F-4770-A3CF-1C492F816021}"/>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165F-4770-A3CF-1C492F816021}"/>
              </c:ext>
            </c:extLst>
          </c:dPt>
          <c:dPt>
            <c:idx val="4"/>
            <c:bubble3D val="0"/>
            <c:spPr>
              <a:solidFill>
                <a:srgbClr val="E59D1B"/>
              </a:solidFill>
              <a:ln w="19050">
                <a:solidFill>
                  <a:schemeClr val="lt1"/>
                </a:solidFill>
              </a:ln>
              <a:effectLst/>
            </c:spPr>
            <c:extLst xmlns:c16r2="http://schemas.microsoft.com/office/drawing/2015/06/chart">
              <c:ext xmlns:c16="http://schemas.microsoft.com/office/drawing/2014/chart" uri="{C3380CC4-5D6E-409C-BE32-E72D297353CC}">
                <c16:uniqueId val="{00000009-165F-4770-A3CF-1C492F816021}"/>
              </c:ext>
            </c:extLst>
          </c:dPt>
          <c:dPt>
            <c:idx val="5"/>
            <c:bubble3D val="0"/>
            <c:spPr>
              <a:solidFill>
                <a:srgbClr val="FFFF00"/>
              </a:solidFill>
              <a:ln w="19050">
                <a:solidFill>
                  <a:schemeClr val="lt1"/>
                </a:solidFill>
              </a:ln>
              <a:effectLst/>
            </c:spPr>
            <c:extLst xmlns:c16r2="http://schemas.microsoft.com/office/drawing/2015/06/chart">
              <c:ext xmlns:c16="http://schemas.microsoft.com/office/drawing/2014/chart" uri="{C3380CC4-5D6E-409C-BE32-E72D297353CC}">
                <c16:uniqueId val="{0000000B-165F-4770-A3CF-1C492F816021}"/>
              </c:ext>
            </c:extLst>
          </c:dPt>
          <c:dLbls>
            <c:dLbl>
              <c:idx val="0"/>
              <c:layout>
                <c:manualLayout>
                  <c:x val="8.1520317998835357E-2"/>
                  <c:y val="2.3720239389965758E-3"/>
                </c:manualLayout>
              </c:layout>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1-165F-4770-A3CF-1C492F816021}"/>
                </c:ext>
                <c:ext xmlns:c15="http://schemas.microsoft.com/office/drawing/2012/chart" uri="{CE6537A1-D6FC-4f65-9D91-7224C49458BB}">
                  <c15:layout/>
                </c:ext>
              </c:extLst>
            </c:dLbl>
            <c:dLbl>
              <c:idx val="1"/>
              <c:layout>
                <c:manualLayout>
                  <c:x val="1.9935590044813531E-2"/>
                  <c:y val="0.17500152259973029"/>
                </c:manualLayout>
              </c:layout>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3-165F-4770-A3CF-1C492F816021}"/>
                </c:ext>
                <c:ext xmlns:c15="http://schemas.microsoft.com/office/drawing/2012/chart" uri="{CE6537A1-D6FC-4f65-9D91-7224C49458BB}">
                  <c15:layout/>
                </c:ext>
              </c:extLst>
            </c:dLbl>
            <c:dLbl>
              <c:idx val="2"/>
              <c:layout>
                <c:manualLayout>
                  <c:x val="0.10605394378425716"/>
                  <c:y val="-4.1018714401205936E-3"/>
                </c:manualLayout>
              </c:layout>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5-165F-4770-A3CF-1C492F816021}"/>
                </c:ext>
                <c:ext xmlns:c15="http://schemas.microsoft.com/office/drawing/2012/chart" uri="{CE6537A1-D6FC-4f65-9D91-7224C49458BB}">
                  <c15:layout/>
                </c:ext>
              </c:extLst>
            </c:dLbl>
            <c:dLbl>
              <c:idx val="4"/>
              <c:layout>
                <c:manualLayout>
                  <c:x val="-2.9925006962554117E-2"/>
                  <c:y val="-4.052750312288312E-2"/>
                </c:manualLayout>
              </c:layout>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9-165F-4770-A3CF-1C492F816021}"/>
                </c:ext>
                <c:ext xmlns:c15="http://schemas.microsoft.com/office/drawing/2012/chart" uri="{CE6537A1-D6FC-4f65-9D91-7224C49458BB}">
                  <c15:layout/>
                </c:ext>
              </c:extLst>
            </c:dLbl>
            <c:dLbl>
              <c:idx val="5"/>
              <c:layout>
                <c:manualLayout>
                  <c:x val="-3.7429982023951189E-2"/>
                  <c:y val="-1.4931172277498461E-2"/>
                </c:manualLayout>
              </c:layout>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B-165F-4770-A3CF-1C492F816021}"/>
                </c:ex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15:layout/>
              </c:ext>
            </c:extLst>
          </c:dLbls>
          <c:cat>
            <c:strRef>
              <c:f>'ME Budget'!$N$2:$N$7</c:f>
              <c:strCache>
                <c:ptCount val="6"/>
                <c:pt idx="0">
                  <c:v>HORN HOLDER</c:v>
                </c:pt>
                <c:pt idx="1">
                  <c:v>STRUCTURE</c:v>
                </c:pt>
                <c:pt idx="2">
                  <c:v>TOOLS</c:v>
                </c:pt>
                <c:pt idx="3">
                  <c:v>CALIBRATION</c:v>
                </c:pt>
                <c:pt idx="4">
                  <c:v>RF PANELS</c:v>
                </c:pt>
                <c:pt idx="5">
                  <c:v>REMAINING</c:v>
                </c:pt>
              </c:strCache>
            </c:strRef>
          </c:cat>
          <c:val>
            <c:numRef>
              <c:f>'ME Budget'!$O$2:$O$7</c:f>
              <c:numCache>
                <c:formatCode>"$"#,##0</c:formatCode>
                <c:ptCount val="6"/>
                <c:pt idx="0">
                  <c:v>390</c:v>
                </c:pt>
                <c:pt idx="1">
                  <c:v>1940</c:v>
                </c:pt>
                <c:pt idx="2">
                  <c:v>120</c:v>
                </c:pt>
                <c:pt idx="3">
                  <c:v>170</c:v>
                </c:pt>
                <c:pt idx="4">
                  <c:v>1510</c:v>
                </c:pt>
                <c:pt idx="5">
                  <c:v>870</c:v>
                </c:pt>
              </c:numCache>
            </c:numRef>
          </c:val>
          <c:extLst xmlns:c16r2="http://schemas.microsoft.com/office/drawing/2015/06/chart">
            <c:ext xmlns:c16="http://schemas.microsoft.com/office/drawing/2014/chart" uri="{C3380CC4-5D6E-409C-BE32-E72D297353CC}">
              <c16:uniqueId val="{0000000C-165F-4770-A3CF-1C492F816021}"/>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dirty="0" smtClean="0"/>
              <a:t>Expenditures</a:t>
            </a:r>
            <a:endParaRPr lang="en-US" dirty="0"/>
          </a:p>
        </c:rich>
      </c:tx>
      <c:layout/>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'Total Budget'!$B$1</c:f>
              <c:strCache>
                <c:ptCount val="1"/>
                <c:pt idx="0">
                  <c:v>Total</c:v>
                </c:pt>
              </c:strCache>
            </c:strRef>
          </c:tx>
          <c:spPr>
            <a:solidFill>
              <a:srgbClr val="FFFF00"/>
            </a:solidFill>
          </c:spPr>
          <c:dPt>
            <c:idx val="0"/>
            <c:bubble3D val="0"/>
            <c:spPr>
              <a:solidFill>
                <a:srgbClr val="FFC000"/>
              </a:solidFill>
              <a:ln w="19050">
                <a:solidFill>
                  <a:schemeClr val="lt1"/>
                </a:solidFill>
              </a:ln>
              <a:effectLst/>
            </c:spPr>
            <c:extLst xmlns:c16r2="http://schemas.microsoft.com/office/drawing/2015/06/chart">
              <c:ext xmlns:c16="http://schemas.microsoft.com/office/drawing/2014/chart" uri="{C3380CC4-5D6E-409C-BE32-E72D297353CC}">
                <c16:uniqueId val="{00000001-FB99-4C7F-9476-0C53BAB66AAC}"/>
              </c:ext>
            </c:extLst>
          </c:dPt>
          <c:dPt>
            <c:idx val="1"/>
            <c:bubble3D val="0"/>
            <c:spPr>
              <a:solidFill>
                <a:srgbClr val="FF0000"/>
              </a:solidFill>
              <a:ln w="19050">
                <a:solidFill>
                  <a:schemeClr val="lt1"/>
                </a:solidFill>
              </a:ln>
              <a:effectLst/>
            </c:spPr>
            <c:extLst xmlns:c16r2="http://schemas.microsoft.com/office/drawing/2015/06/chart">
              <c:ext xmlns:c16="http://schemas.microsoft.com/office/drawing/2014/chart" uri="{C3380CC4-5D6E-409C-BE32-E72D297353CC}">
                <c16:uniqueId val="{00000003-FB99-4C7F-9476-0C53BAB66AAC}"/>
              </c:ext>
            </c:extLst>
          </c:dPt>
          <c:dPt>
            <c:idx val="2"/>
            <c:bubble3D val="0"/>
            <c:spPr>
              <a:solidFill>
                <a:schemeClr val="accent1">
                  <a:lumMod val="7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5-FB99-4C7F-9476-0C53BAB66AAC}"/>
              </c:ext>
            </c:extLst>
          </c:dPt>
          <c:dPt>
            <c:idx val="3"/>
            <c:bubble3D val="0"/>
            <c:spPr>
              <a:solidFill>
                <a:srgbClr val="FFFF00"/>
              </a:solidFill>
              <a:ln w="19050">
                <a:solidFill>
                  <a:schemeClr val="lt1"/>
                </a:solidFill>
              </a:ln>
              <a:effectLst/>
            </c:spPr>
            <c:extLst xmlns:c16r2="http://schemas.microsoft.com/office/drawing/2015/06/chart">
              <c:ext xmlns:c16="http://schemas.microsoft.com/office/drawing/2014/chart" uri="{C3380CC4-5D6E-409C-BE32-E72D297353CC}">
                <c16:uniqueId val="{00000007-FB99-4C7F-9476-0C53BAB66AAC}"/>
              </c:ext>
            </c:extLst>
          </c:dPt>
          <c:dLbls>
            <c:dLbl>
              <c:idx val="0"/>
              <c:layout>
                <c:manualLayout>
                  <c:x val="0.13703421767132659"/>
                  <c:y val="-0.10893518518518519"/>
                </c:manualLayout>
              </c:layout>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1-FB99-4C7F-9476-0C53BAB66AAC}"/>
                </c:ext>
                <c:ext xmlns:c15="http://schemas.microsoft.com/office/drawing/2012/chart" uri="{CE6537A1-D6FC-4f65-9D91-7224C49458BB}">
                  <c15:layout/>
                </c:ext>
              </c:extLst>
            </c:dLbl>
            <c:dLbl>
              <c:idx val="1"/>
              <c:layout>
                <c:manualLayout>
                  <c:x val="-4.910228392962953E-2"/>
                  <c:y val="9.4036162146398372E-3"/>
                </c:manualLayout>
              </c:layout>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3-FB99-4C7F-9476-0C53BAB66AAC}"/>
                </c:ext>
                <c:ext xmlns:c15="http://schemas.microsoft.com/office/drawing/2012/chart" uri="{CE6537A1-D6FC-4f65-9D91-7224C49458BB}">
                  <c15:layout/>
                </c:ext>
              </c:extLst>
            </c:dLbl>
            <c:dLbl>
              <c:idx val="2"/>
              <c:layout>
                <c:manualLayout>
                  <c:x val="0.15427145470452547"/>
                  <c:y val="3.1101554294663415E-2"/>
                </c:manualLayout>
              </c:layout>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5-FB99-4C7F-9476-0C53BAB66AAC}"/>
                </c:ext>
                <c:ext xmlns:c15="http://schemas.microsoft.com/office/drawing/2012/chart" uri="{CE6537A1-D6FC-4f65-9D91-7224C49458BB}">
                  <c15:layout/>
                </c:ext>
              </c:extLst>
            </c:dLbl>
            <c:dLbl>
              <c:idx val="3"/>
              <c:layout>
                <c:manualLayout>
                  <c:x val="-0.20121052055993"/>
                  <c:y val="7.5231481481481483E-2"/>
                </c:manualLayout>
              </c:layout>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7-FB99-4C7F-9476-0C53BAB66AAC}"/>
                </c:ex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'Total Budget'!$A$2:$A$5</c:f>
              <c:strCache>
                <c:ptCount val="3"/>
                <c:pt idx="0">
                  <c:v>GEN 1 TEAM</c:v>
                </c:pt>
                <c:pt idx="1">
                  <c:v>GEN 2 ME TEAM</c:v>
                </c:pt>
                <c:pt idx="2">
                  <c:v>GEN 2 EE TEAM</c:v>
                </c:pt>
              </c:strCache>
            </c:strRef>
          </c:cat>
          <c:val>
            <c:numRef>
              <c:f>'Total Budget'!$B$2:$B$5</c:f>
              <c:numCache>
                <c:formatCode>"$"#,##0</c:formatCode>
                <c:ptCount val="4"/>
                <c:pt idx="0">
                  <c:v>42530</c:v>
                </c:pt>
                <c:pt idx="1">
                  <c:v>4130</c:v>
                </c:pt>
                <c:pt idx="2">
                  <c:v>810</c:v>
                </c:pt>
              </c:numCache>
            </c:numRef>
          </c:val>
          <c:extLst xmlns:c16r2="http://schemas.microsoft.com/office/drawing/2015/06/chart">
            <c:ext xmlns:c16="http://schemas.microsoft.com/office/drawing/2014/chart" uri="{C3380CC4-5D6E-409C-BE32-E72D297353CC}">
              <c16:uniqueId val="{00000008-FB99-4C7F-9476-0C53BAB66AAC}"/>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52">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0.87968</cdr:x>
      <cdr:y>0.50585</cdr:y>
    </cdr:from>
    <cdr:to>
      <cdr:x>0.94631</cdr:x>
      <cdr:y>0.54964</cdr:y>
    </cdr:to>
    <cdr:sp macro="" textlink="">
      <cdr:nvSpPr>
        <cdr:cNvPr id="2" name="TextBox 1"/>
        <cdr:cNvSpPr txBox="1"/>
      </cdr:nvSpPr>
      <cdr:spPr>
        <a:xfrm xmlns:a="http://schemas.openxmlformats.org/drawingml/2006/main">
          <a:off x="7915645" y="2251230"/>
          <a:ext cx="599606" cy="19487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46C99A-67FF-498D-98EC-A58E7068A5D3}" type="datetimeFigureOut">
              <a:rPr lang="en-US" smtClean="0"/>
              <a:t>4/14/2016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18A8AB-BF65-4BFF-93A3-8AE734ED9A8D}" type="slidenum">
              <a:rPr lang="en-US" smtClean="0"/>
              <a:t>‹#›</a:t>
            </a:fld>
            <a:endParaRPr lang="en-US"/>
          </a:p>
        </p:txBody>
      </p:sp>
    </p:spTree>
    <p:extLst>
      <p:ext uri="{BB962C8B-B14F-4D97-AF65-F5344CB8AC3E}">
        <p14:creationId xmlns:p14="http://schemas.microsoft.com/office/powerpoint/2010/main" val="1326991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B17F6F-B126-43F5-8968-490171B61651}" type="slidenum">
              <a:rPr lang="en-US" smtClean="0"/>
              <a:t>1</a:t>
            </a:fld>
            <a:endParaRPr lang="en-US"/>
          </a:p>
        </p:txBody>
      </p:sp>
    </p:spTree>
    <p:extLst>
      <p:ext uri="{BB962C8B-B14F-4D97-AF65-F5344CB8AC3E}">
        <p14:creationId xmlns:p14="http://schemas.microsoft.com/office/powerpoint/2010/main" val="11369186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This is where you could elaborate on how we met the design goals set</a:t>
            </a:r>
            <a:r>
              <a:rPr lang="en-US" baseline="0" dirty="0" smtClean="0"/>
              <a:t> in slide 2</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smtClean="0">
                <a:solidFill>
                  <a:schemeClr val="dk1"/>
                </a:solidFill>
                <a:latin typeface="Calibri"/>
                <a:ea typeface="Calibri"/>
                <a:cs typeface="Calibri"/>
                <a:sym typeface="Calibri"/>
                <a:rtl val="0"/>
              </a:rPr>
              <a:t>21</a:t>
            </a:fld>
            <a:endParaRPr lang="en-US" sz="1200" b="0" i="0" u="none" strike="noStrike" cap="none" baseline="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2255470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smtClean="0">
                <a:solidFill>
                  <a:schemeClr val="dk1"/>
                </a:solidFill>
                <a:latin typeface="Calibri"/>
                <a:ea typeface="Calibri"/>
                <a:cs typeface="Calibri"/>
                <a:sym typeface="Calibri"/>
                <a:rtl val="0"/>
              </a:rPr>
              <a:t>22</a:t>
            </a:fld>
            <a:endParaRPr lang="en-US" sz="1200" b="0" i="0" u="none" strike="noStrike" cap="none" baseline="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23790655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CC3159-86EA-46B1-998A-E9ACB7D1FEC1}" type="slidenum">
              <a:rPr lang="en-US" smtClean="0"/>
              <a:t>24</a:t>
            </a:fld>
            <a:endParaRPr lang="en-US"/>
          </a:p>
        </p:txBody>
      </p:sp>
    </p:spTree>
    <p:extLst>
      <p:ext uri="{BB962C8B-B14F-4D97-AF65-F5344CB8AC3E}">
        <p14:creationId xmlns:p14="http://schemas.microsoft.com/office/powerpoint/2010/main" val="35835779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baseline="0">
              <a:solidFill>
                <a:schemeClr val="dk1"/>
              </a:solidFill>
              <a:latin typeface="Calibri"/>
              <a:ea typeface="Calibri"/>
              <a:cs typeface="Calibri"/>
              <a:sym typeface="Calibri"/>
            </a:endParaRPr>
          </a:p>
        </p:txBody>
      </p:sp>
      <p:sp>
        <p:nvSpPr>
          <p:cNvPr id="113" name="Shape 11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5320402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F8C465-E3BF-4DE0-B985-8792E7775983}" type="slidenum">
              <a:rPr lang="en-US" smtClean="0"/>
              <a:t>28</a:t>
            </a:fld>
            <a:endParaRPr lang="en-US" dirty="0"/>
          </a:p>
        </p:txBody>
      </p:sp>
    </p:spTree>
    <p:extLst>
      <p:ext uri="{BB962C8B-B14F-4D97-AF65-F5344CB8AC3E}">
        <p14:creationId xmlns:p14="http://schemas.microsoft.com/office/powerpoint/2010/main" val="13503882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F8C465-E3BF-4DE0-B985-8792E7775983}" type="slidenum">
              <a:rPr lang="en-US" smtClean="0"/>
              <a:t>30</a:t>
            </a:fld>
            <a:endParaRPr lang="en-US" dirty="0"/>
          </a:p>
        </p:txBody>
      </p:sp>
    </p:spTree>
    <p:extLst>
      <p:ext uri="{BB962C8B-B14F-4D97-AF65-F5344CB8AC3E}">
        <p14:creationId xmlns:p14="http://schemas.microsoft.com/office/powerpoint/2010/main" val="32921559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8DF625-A3F4-4039-B9F1-97F4CD894C06}" type="slidenum">
              <a:rPr lang="en-US" smtClean="0"/>
              <a:t>33</a:t>
            </a:fld>
            <a:endParaRPr lang="en-US"/>
          </a:p>
        </p:txBody>
      </p:sp>
    </p:spTree>
    <p:extLst>
      <p:ext uri="{BB962C8B-B14F-4D97-AF65-F5344CB8AC3E}">
        <p14:creationId xmlns:p14="http://schemas.microsoft.com/office/powerpoint/2010/main" val="36912820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64" name="Shape 6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6073854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a:t>
            </a:r>
            <a:r>
              <a:rPr lang="en-US" baseline="0" dirty="0" smtClean="0"/>
              <a:t> can probably put a little more on this slide</a:t>
            </a:r>
            <a:endParaRPr lang="en-US" dirty="0"/>
          </a:p>
        </p:txBody>
      </p:sp>
      <p:sp>
        <p:nvSpPr>
          <p:cNvPr id="4" name="Slide Number Placeholder 3"/>
          <p:cNvSpPr>
            <a:spLocks noGrp="1"/>
          </p:cNvSpPr>
          <p:nvPr>
            <p:ph type="sldNum" sz="quarter" idx="10"/>
          </p:nvPr>
        </p:nvSpPr>
        <p:spPr/>
        <p:txBody>
          <a:bodyPr/>
          <a:lstStyle/>
          <a:p>
            <a:fld id="{EB8DF625-A3F4-4039-B9F1-97F4CD894C06}" type="slidenum">
              <a:rPr lang="en-US" smtClean="0"/>
              <a:t>39</a:t>
            </a:fld>
            <a:endParaRPr lang="en-US"/>
          </a:p>
        </p:txBody>
      </p:sp>
    </p:spTree>
    <p:extLst>
      <p:ext uri="{BB962C8B-B14F-4D97-AF65-F5344CB8AC3E}">
        <p14:creationId xmlns:p14="http://schemas.microsoft.com/office/powerpoint/2010/main" val="3189528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F8C465-E3BF-4DE0-B985-8792E7775983}" type="slidenum">
              <a:rPr lang="en-US" smtClean="0"/>
              <a:t>3</a:t>
            </a:fld>
            <a:endParaRPr lang="en-US" dirty="0"/>
          </a:p>
        </p:txBody>
      </p:sp>
    </p:spTree>
    <p:extLst>
      <p:ext uri="{BB962C8B-B14F-4D97-AF65-F5344CB8AC3E}">
        <p14:creationId xmlns:p14="http://schemas.microsoft.com/office/powerpoint/2010/main" val="1704979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a:spcBef>
                <a:spcPts val="0"/>
              </a:spcBef>
              <a:buNone/>
            </a:pPr>
            <a:endParaRPr/>
          </a:p>
        </p:txBody>
      </p:sp>
      <p:sp>
        <p:nvSpPr>
          <p:cNvPr id="138" name="Shape 13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54367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F8C465-E3BF-4DE0-B985-8792E7775983}" type="slidenum">
              <a:rPr lang="en-US" smtClean="0"/>
              <a:t>10</a:t>
            </a:fld>
            <a:endParaRPr lang="en-US" dirty="0"/>
          </a:p>
        </p:txBody>
      </p:sp>
    </p:spTree>
    <p:extLst>
      <p:ext uri="{BB962C8B-B14F-4D97-AF65-F5344CB8AC3E}">
        <p14:creationId xmlns:p14="http://schemas.microsoft.com/office/powerpoint/2010/main" val="3608125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baseline="0" smtClean="0">
                <a:solidFill>
                  <a:schemeClr val="dk1"/>
                </a:solidFill>
                <a:latin typeface="Calibri"/>
                <a:ea typeface="Calibri"/>
                <a:cs typeface="Calibri"/>
                <a:sym typeface="Calibri"/>
                <a:rtl val="0"/>
              </a:rPr>
              <a:t>12</a:t>
            </a:fld>
            <a:endParaRPr lang="en-US" sz="1200" b="0" i="0" u="none" strike="noStrike" cap="none" baseline="0">
              <a:solidFill>
                <a:schemeClr val="dk1"/>
              </a:solidFill>
              <a:latin typeface="Calibri"/>
              <a:ea typeface="Calibri"/>
              <a:cs typeface="Calibri"/>
              <a:sym typeface="Calibri"/>
              <a:rtl val="0"/>
            </a:endParaRPr>
          </a:p>
        </p:txBody>
      </p:sp>
    </p:spTree>
    <p:extLst>
      <p:ext uri="{BB962C8B-B14F-4D97-AF65-F5344CB8AC3E}">
        <p14:creationId xmlns:p14="http://schemas.microsoft.com/office/powerpoint/2010/main" val="1942871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r>
              <a:rPr lang="en-US" baseline="0" dirty="0" smtClean="0"/>
              <a:t>The design philosophy for the box was to first and foremost be accessible for the electrical engineers to conduct their testing as well as being as sealed from the outside environment as much as possible to protect from EMI, in which I will speak about in further detail later. Every input and output to and from the box goes through a panel mounted connection to not only enclose the box but also to make connections as simple as possible. The image above is a view which hides the walls to better show each connector installed into the box. Aluminum 6061 was selected due to its high electrical conductivity, strong weldability, and of course cost. The weight is approximately (12.9 </a:t>
            </a:r>
            <a:r>
              <a:rPr lang="en-US" baseline="0" dirty="0" err="1" smtClean="0"/>
              <a:t>lbs</a:t>
            </a:r>
            <a:r>
              <a:rPr lang="en-US" baseline="0" dirty="0" smtClean="0"/>
              <a:t>) compared to last year’s weight of (roughly 40lbs) down 67.75%. The latches on the side ensure the enclosure is properly shut when needed, and have the option to install padlocks if need be. </a:t>
            </a:r>
            <a:endParaRPr lang="en-US" dirty="0" smtClean="0"/>
          </a:p>
          <a:p>
            <a:pPr marL="0" marR="0" lvl="0" indent="0" algn="l" rtl="0">
              <a:spcBef>
                <a:spcPts val="0"/>
              </a:spcBef>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
            </a:r>
            <a:br>
              <a:rPr lang="en-US" sz="1200" b="0" i="0" u="none" strike="noStrike" cap="none" dirty="0">
                <a:solidFill>
                  <a:schemeClr val="dk1"/>
                </a:solidFill>
                <a:latin typeface="Calibri"/>
                <a:ea typeface="Calibri"/>
                <a:cs typeface="Calibri"/>
                <a:sym typeface="Calibri"/>
              </a:rPr>
            </a:br>
            <a:endParaRPr lang="en-US" sz="1200" b="0" i="0" u="none" strike="noStrike" cap="none" dirty="0">
              <a:solidFill>
                <a:schemeClr val="dk1"/>
              </a:solidFill>
              <a:latin typeface="Calibri"/>
              <a:ea typeface="Calibri"/>
              <a:cs typeface="Calibri"/>
              <a:sym typeface="Calibri"/>
            </a:endParaRPr>
          </a:p>
        </p:txBody>
      </p:sp>
      <p:sp>
        <p:nvSpPr>
          <p:cNvPr id="70" name="Shape 7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743325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r>
              <a:rPr lang="en-US" dirty="0" smtClean="0"/>
              <a:t>**Might want to briefly mention RF</a:t>
            </a:r>
            <a:r>
              <a:rPr lang="en-US" baseline="0" dirty="0" smtClean="0"/>
              <a:t> shielding since you mentioned it in slide 2. Also, we can take a new picture with it wired up now. –Scott ** </a:t>
            </a:r>
            <a:br>
              <a:rPr lang="en-US" baseline="0" dirty="0" smtClean="0"/>
            </a:br>
            <a:r>
              <a:rPr lang="en-US" baseline="0" dirty="0" smtClean="0"/>
              <a:t/>
            </a:r>
            <a:br>
              <a:rPr lang="en-US" baseline="0" dirty="0" smtClean="0"/>
            </a:br>
            <a:r>
              <a:rPr lang="en-US" dirty="0" smtClean="0"/>
              <a:t>With the new dimensions for the box,</a:t>
            </a:r>
            <a:r>
              <a:rPr lang="en-US" baseline="0" dirty="0" smtClean="0"/>
              <a:t> some recalculations had to be made to determine the new thermal analysis. After changing the surface areas and thicknesses within the </a:t>
            </a:r>
            <a:r>
              <a:rPr lang="en-US" baseline="0" dirty="0" err="1" smtClean="0"/>
              <a:t>MatLAB</a:t>
            </a:r>
            <a:r>
              <a:rPr lang="en-US" baseline="0" dirty="0" smtClean="0"/>
              <a:t> code I created for thermal analysis, again using a Thermal Resistance Network, the total heat dissipation possible actually went up. Previously, the box would have only been able to dissipate approximately (155.37 W) compared to now with a value of (178.08 W). That is up by (14.6%). With this new heat dissipation, this translates to a factor of safety of (5.12). </a:t>
            </a:r>
            <a:endParaRPr lang="en-US" dirty="0"/>
          </a:p>
        </p:txBody>
      </p:sp>
      <p:sp>
        <p:nvSpPr>
          <p:cNvPr id="81" name="Shape 8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363142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r>
              <a:rPr lang="en-US" dirty="0" smtClean="0"/>
              <a:t>Explain chart from Pentair’s (thermal</a:t>
            </a:r>
            <a:r>
              <a:rPr lang="en-US" baseline="0" dirty="0" smtClean="0"/>
              <a:t> and fluid mgmt. comp</a:t>
            </a:r>
            <a:r>
              <a:rPr lang="en-US" dirty="0" smtClean="0"/>
              <a:t>) technical document. With the surface</a:t>
            </a:r>
            <a:r>
              <a:rPr lang="en-US" baseline="0" dirty="0" smtClean="0"/>
              <a:t> area about 10.5ft^2 and total power supplied to components  - is 34.8 W. The heat flux is around 3.32. Using the graph one can determine the temperature rise. </a:t>
            </a:r>
            <a:r>
              <a:rPr lang="en-US" dirty="0" smtClean="0"/>
              <a:t>State previous</a:t>
            </a:r>
            <a:r>
              <a:rPr lang="en-US" baseline="0" dirty="0" smtClean="0"/>
              <a:t> enclosure before paint, 16.65 increase = 37.65 C, assuming room temperature of 21 C. After paint, only 9.5 C increase = 30.5 C. This is due to an aluminum’s unfinished surface less efficient radiant heat transfer. This translates to 42% decrease on enclosure temperature. Since the most sensitive component’s failure temp is at 50 C, then it is deemed safe by a large amount (19.5 C)</a:t>
            </a:r>
            <a:endParaRPr lang="en-US" dirty="0"/>
          </a:p>
        </p:txBody>
      </p:sp>
      <p:sp>
        <p:nvSpPr>
          <p:cNvPr id="92" name="Shape 9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854454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F8C465-E3BF-4DE0-B985-8792E7775983}" type="slidenum">
              <a:rPr lang="en-US" smtClean="0"/>
              <a:t>19</a:t>
            </a:fld>
            <a:endParaRPr lang="en-US" dirty="0"/>
          </a:p>
        </p:txBody>
      </p:sp>
    </p:spTree>
    <p:extLst>
      <p:ext uri="{BB962C8B-B14F-4D97-AF65-F5344CB8AC3E}">
        <p14:creationId xmlns:p14="http://schemas.microsoft.com/office/powerpoint/2010/main" val="2907068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C107C88-5952-4E4E-B3B2-64DF586790AD}" type="datetime1">
              <a:rPr lang="en-US" smtClean="0"/>
              <a:pPr/>
              <a:t>4/14/2016</a:t>
            </a:fld>
            <a:endParaRPr lang="en-US"/>
          </a:p>
        </p:txBody>
      </p:sp>
      <p:sp>
        <p:nvSpPr>
          <p:cNvPr id="5" name="Footer Placeholder 4"/>
          <p:cNvSpPr>
            <a:spLocks noGrp="1"/>
          </p:cNvSpPr>
          <p:nvPr>
            <p:ph type="ftr" sz="quarter" idx="11"/>
          </p:nvPr>
        </p:nvSpPr>
        <p:spPr/>
        <p:txBody>
          <a:bodyPr/>
          <a:lstStyle/>
          <a:p>
            <a:r>
              <a:rPr lang="en-US" smtClean="0"/>
              <a:t>SAR Imager Team</a:t>
            </a:r>
            <a:endParaRPr lang="en-US"/>
          </a:p>
        </p:txBody>
      </p:sp>
      <p:sp>
        <p:nvSpPr>
          <p:cNvPr id="6" name="Slide Number Placeholder 5"/>
          <p:cNvSpPr>
            <a:spLocks noGrp="1"/>
          </p:cNvSpPr>
          <p:nvPr>
            <p:ph type="sldNum" sz="quarter" idx="12"/>
          </p:nvPr>
        </p:nvSpPr>
        <p:spPr/>
        <p:txBody>
          <a:bodyPr/>
          <a:lstStyle/>
          <a:p>
            <a:fld id="{703D5B72-A720-44FC-8017-B2C9BDBBADC0}" type="slidenum">
              <a:rPr lang="en-US" smtClean="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5513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E16D2C9-D21A-4D32-BFFC-DE65DA7A4BA9}" type="datetime1">
              <a:rPr lang="en-US" smtClean="0"/>
              <a:pPr/>
              <a:t>4/14/2016</a:t>
            </a:fld>
            <a:endParaRPr lang="en-US"/>
          </a:p>
        </p:txBody>
      </p:sp>
      <p:sp>
        <p:nvSpPr>
          <p:cNvPr id="5" name="Footer Placeholder 4"/>
          <p:cNvSpPr>
            <a:spLocks noGrp="1"/>
          </p:cNvSpPr>
          <p:nvPr>
            <p:ph type="ftr" sz="quarter" idx="11"/>
          </p:nvPr>
        </p:nvSpPr>
        <p:spPr/>
        <p:txBody>
          <a:bodyPr/>
          <a:lstStyle/>
          <a:p>
            <a:r>
              <a:rPr lang="en-US" smtClean="0"/>
              <a:t>SAR Imager Team</a:t>
            </a:r>
            <a:endParaRPr lang="en-US"/>
          </a:p>
        </p:txBody>
      </p:sp>
      <p:sp>
        <p:nvSpPr>
          <p:cNvPr id="6" name="Slide Number Placeholder 5"/>
          <p:cNvSpPr>
            <a:spLocks noGrp="1"/>
          </p:cNvSpPr>
          <p:nvPr>
            <p:ph type="sldNum" sz="quarter" idx="12"/>
          </p:nvPr>
        </p:nvSpPr>
        <p:spPr/>
        <p:txBody>
          <a:bodyPr/>
          <a:lstStyle/>
          <a:p>
            <a:fld id="{703D5B72-A720-44FC-8017-B2C9BDBBADC0}" type="slidenum">
              <a:rPr lang="en-US" smtClean="0"/>
              <a:pPr/>
              <a:t>‹#›</a:t>
            </a:fld>
            <a:endParaRPr lang="en-US"/>
          </a:p>
        </p:txBody>
      </p:sp>
    </p:spTree>
    <p:extLst>
      <p:ext uri="{BB962C8B-B14F-4D97-AF65-F5344CB8AC3E}">
        <p14:creationId xmlns:p14="http://schemas.microsoft.com/office/powerpoint/2010/main" val="1306366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47D9FC-CDBD-48D3-AACD-33F1F94F21C5}" type="datetime1">
              <a:rPr lang="en-US" smtClean="0"/>
              <a:pPr/>
              <a:t>4/14/2016</a:t>
            </a:fld>
            <a:endParaRPr lang="en-US"/>
          </a:p>
        </p:txBody>
      </p:sp>
      <p:sp>
        <p:nvSpPr>
          <p:cNvPr id="5" name="Footer Placeholder 4"/>
          <p:cNvSpPr>
            <a:spLocks noGrp="1"/>
          </p:cNvSpPr>
          <p:nvPr>
            <p:ph type="ftr" sz="quarter" idx="11"/>
          </p:nvPr>
        </p:nvSpPr>
        <p:spPr/>
        <p:txBody>
          <a:bodyPr/>
          <a:lstStyle/>
          <a:p>
            <a:r>
              <a:rPr lang="en-US" smtClean="0"/>
              <a:t>SAR Imager Team</a:t>
            </a:r>
            <a:endParaRPr lang="en-US"/>
          </a:p>
        </p:txBody>
      </p:sp>
      <p:sp>
        <p:nvSpPr>
          <p:cNvPr id="6" name="Slide Number Placeholder 5"/>
          <p:cNvSpPr>
            <a:spLocks noGrp="1"/>
          </p:cNvSpPr>
          <p:nvPr>
            <p:ph type="sldNum" sz="quarter" idx="12"/>
          </p:nvPr>
        </p:nvSpPr>
        <p:spPr/>
        <p:txBody>
          <a:bodyPr/>
          <a:lstStyle/>
          <a:p>
            <a:fld id="{703D5B72-A720-44FC-8017-B2C9BDBBADC0}" type="slidenum">
              <a:rPr lang="en-US" smtClean="0"/>
              <a:pPr/>
              <a:t>‹#›</a:t>
            </a:fld>
            <a:endParaRPr lang="en-US"/>
          </a:p>
        </p:txBody>
      </p:sp>
    </p:spTree>
    <p:extLst>
      <p:ext uri="{BB962C8B-B14F-4D97-AF65-F5344CB8AC3E}">
        <p14:creationId xmlns:p14="http://schemas.microsoft.com/office/powerpoint/2010/main" val="3573675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5913C49-45AE-4926-BFC9-EBF79FA12E5C}" type="datetimeFigureOut">
              <a:rPr lang="en-US" smtClean="0">
                <a:solidFill>
                  <a:prstClr val="black">
                    <a:tint val="75000"/>
                  </a:prstClr>
                </a:solidFill>
              </a:rPr>
              <a:pPr/>
              <a:t>4/14/2016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84B31C-C8E6-4C46-847A-471BE8E428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75646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913C49-45AE-4926-BFC9-EBF79FA12E5C}" type="datetimeFigureOut">
              <a:rPr lang="en-US" smtClean="0">
                <a:solidFill>
                  <a:prstClr val="black">
                    <a:tint val="75000"/>
                  </a:prstClr>
                </a:solidFill>
              </a:rPr>
              <a:pPr/>
              <a:t>4/14/2016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84B31C-C8E6-4C46-847A-471BE8E428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84781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5913C49-45AE-4926-BFC9-EBF79FA12E5C}" type="datetimeFigureOut">
              <a:rPr lang="en-US" smtClean="0">
                <a:solidFill>
                  <a:prstClr val="black">
                    <a:tint val="75000"/>
                  </a:prstClr>
                </a:solidFill>
              </a:rPr>
              <a:pPr/>
              <a:t>4/14/2016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84B31C-C8E6-4C46-847A-471BE8E428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51769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5913C49-45AE-4926-BFC9-EBF79FA12E5C}" type="datetimeFigureOut">
              <a:rPr lang="en-US" smtClean="0">
                <a:solidFill>
                  <a:prstClr val="black">
                    <a:tint val="75000"/>
                  </a:prstClr>
                </a:solidFill>
              </a:rPr>
              <a:pPr/>
              <a:t>4/14/2016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84B31C-C8E6-4C46-847A-471BE8E428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99532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5913C49-45AE-4926-BFC9-EBF79FA12E5C}" type="datetimeFigureOut">
              <a:rPr lang="en-US" smtClean="0">
                <a:solidFill>
                  <a:prstClr val="black">
                    <a:tint val="75000"/>
                  </a:prstClr>
                </a:solidFill>
              </a:rPr>
              <a:pPr/>
              <a:t>4/14/2016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584B31C-C8E6-4C46-847A-471BE8E428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88444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5913C49-45AE-4926-BFC9-EBF79FA12E5C}" type="datetimeFigureOut">
              <a:rPr lang="en-US" smtClean="0">
                <a:solidFill>
                  <a:prstClr val="black">
                    <a:tint val="75000"/>
                  </a:prstClr>
                </a:solidFill>
              </a:rPr>
              <a:pPr/>
              <a:t>4/14/2016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584B31C-C8E6-4C46-847A-471BE8E428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56725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13C49-45AE-4926-BFC9-EBF79FA12E5C}" type="datetimeFigureOut">
              <a:rPr lang="en-US" smtClean="0">
                <a:solidFill>
                  <a:prstClr val="black">
                    <a:tint val="75000"/>
                  </a:prstClr>
                </a:solidFill>
              </a:rPr>
              <a:pPr/>
              <a:t>4/14/2016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584B31C-C8E6-4C46-847A-471BE8E428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88537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913C49-45AE-4926-BFC9-EBF79FA12E5C}" type="datetimeFigureOut">
              <a:rPr lang="en-US" smtClean="0">
                <a:solidFill>
                  <a:prstClr val="black">
                    <a:tint val="75000"/>
                  </a:prstClr>
                </a:solidFill>
              </a:rPr>
              <a:pPr/>
              <a:t>4/14/2016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84B31C-C8E6-4C46-847A-471BE8E428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0920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50722C1-9161-45E9-A2F6-CF1E0790D35E}" type="datetime1">
              <a:rPr lang="en-US" smtClean="0"/>
              <a:pPr/>
              <a:t>4/14/2016</a:t>
            </a:fld>
            <a:endParaRPr lang="en-US"/>
          </a:p>
        </p:txBody>
      </p:sp>
      <p:sp>
        <p:nvSpPr>
          <p:cNvPr id="5" name="Footer Placeholder 4"/>
          <p:cNvSpPr>
            <a:spLocks noGrp="1"/>
          </p:cNvSpPr>
          <p:nvPr>
            <p:ph type="ftr" sz="quarter" idx="11"/>
          </p:nvPr>
        </p:nvSpPr>
        <p:spPr/>
        <p:txBody>
          <a:bodyPr/>
          <a:lstStyle/>
          <a:p>
            <a:r>
              <a:rPr lang="en-US" smtClean="0"/>
              <a:t>SAR Imager Team</a:t>
            </a:r>
            <a:endParaRPr lang="en-US"/>
          </a:p>
        </p:txBody>
      </p:sp>
      <p:sp>
        <p:nvSpPr>
          <p:cNvPr id="6" name="Slide Number Placeholder 5"/>
          <p:cNvSpPr>
            <a:spLocks noGrp="1"/>
          </p:cNvSpPr>
          <p:nvPr>
            <p:ph type="sldNum" sz="quarter" idx="12"/>
          </p:nvPr>
        </p:nvSpPr>
        <p:spPr/>
        <p:txBody>
          <a:bodyPr/>
          <a:lstStyle/>
          <a:p>
            <a:fld id="{703D5B72-A720-44FC-8017-B2C9BDBBADC0}" type="slidenum">
              <a:rPr lang="en-US" smtClean="0"/>
              <a:pPr/>
              <a:t>‹#›</a:t>
            </a:fld>
            <a:endParaRPr lang="en-US"/>
          </a:p>
        </p:txBody>
      </p:sp>
    </p:spTree>
    <p:extLst>
      <p:ext uri="{BB962C8B-B14F-4D97-AF65-F5344CB8AC3E}">
        <p14:creationId xmlns:p14="http://schemas.microsoft.com/office/powerpoint/2010/main" val="24055242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913C49-45AE-4926-BFC9-EBF79FA12E5C}" type="datetimeFigureOut">
              <a:rPr lang="en-US" smtClean="0">
                <a:solidFill>
                  <a:prstClr val="black">
                    <a:tint val="75000"/>
                  </a:prstClr>
                </a:solidFill>
              </a:rPr>
              <a:pPr/>
              <a:t>4/14/2016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84B31C-C8E6-4C46-847A-471BE8E428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06562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913C49-45AE-4926-BFC9-EBF79FA12E5C}" type="datetimeFigureOut">
              <a:rPr lang="en-US" smtClean="0">
                <a:solidFill>
                  <a:prstClr val="black">
                    <a:tint val="75000"/>
                  </a:prstClr>
                </a:solidFill>
              </a:rPr>
              <a:pPr/>
              <a:t>4/14/2016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84B31C-C8E6-4C46-847A-471BE8E428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19682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913C49-45AE-4926-BFC9-EBF79FA12E5C}" type="datetimeFigureOut">
              <a:rPr lang="en-US" smtClean="0">
                <a:solidFill>
                  <a:prstClr val="black">
                    <a:tint val="75000"/>
                  </a:prstClr>
                </a:solidFill>
              </a:rPr>
              <a:pPr/>
              <a:t>4/14/2016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84B31C-C8E6-4C46-847A-471BE8E428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320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484149D-A169-4207-BED3-1CF2E3D58A18}" type="datetime1">
              <a:rPr lang="en-US" smtClean="0"/>
              <a:pPr/>
              <a:t>4/14/2016</a:t>
            </a:fld>
            <a:endParaRPr lang="en-US"/>
          </a:p>
        </p:txBody>
      </p:sp>
      <p:sp>
        <p:nvSpPr>
          <p:cNvPr id="5" name="Footer Placeholder 4"/>
          <p:cNvSpPr>
            <a:spLocks noGrp="1"/>
          </p:cNvSpPr>
          <p:nvPr>
            <p:ph type="ftr" sz="quarter" idx="11"/>
          </p:nvPr>
        </p:nvSpPr>
        <p:spPr/>
        <p:txBody>
          <a:bodyPr/>
          <a:lstStyle/>
          <a:p>
            <a:r>
              <a:rPr lang="en-US" smtClean="0"/>
              <a:t>SAR Imager Team</a:t>
            </a:r>
            <a:endParaRPr lang="en-US"/>
          </a:p>
        </p:txBody>
      </p:sp>
      <p:sp>
        <p:nvSpPr>
          <p:cNvPr id="6" name="Slide Number Placeholder 5"/>
          <p:cNvSpPr>
            <a:spLocks noGrp="1"/>
          </p:cNvSpPr>
          <p:nvPr>
            <p:ph type="sldNum" sz="quarter" idx="12"/>
          </p:nvPr>
        </p:nvSpPr>
        <p:spPr/>
        <p:txBody>
          <a:bodyPr/>
          <a:lstStyle/>
          <a:p>
            <a:fld id="{703D5B72-A720-44FC-8017-B2C9BDBBADC0}" type="slidenum">
              <a:rPr lang="en-US" smtClean="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8208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0EB6005-8CFC-4FCA-ADA9-E0F8F1972246}" type="datetime1">
              <a:rPr lang="en-US" smtClean="0"/>
              <a:pPr/>
              <a:t>4/14/2016</a:t>
            </a:fld>
            <a:endParaRPr lang="en-US"/>
          </a:p>
        </p:txBody>
      </p:sp>
      <p:sp>
        <p:nvSpPr>
          <p:cNvPr id="6" name="Footer Placeholder 5"/>
          <p:cNvSpPr>
            <a:spLocks noGrp="1"/>
          </p:cNvSpPr>
          <p:nvPr>
            <p:ph type="ftr" sz="quarter" idx="11"/>
          </p:nvPr>
        </p:nvSpPr>
        <p:spPr/>
        <p:txBody>
          <a:bodyPr/>
          <a:lstStyle/>
          <a:p>
            <a:r>
              <a:rPr lang="en-US" smtClean="0"/>
              <a:t>SAR Imager Team</a:t>
            </a:r>
            <a:endParaRPr lang="en-US"/>
          </a:p>
        </p:txBody>
      </p:sp>
      <p:sp>
        <p:nvSpPr>
          <p:cNvPr id="7" name="Slide Number Placeholder 6"/>
          <p:cNvSpPr>
            <a:spLocks noGrp="1"/>
          </p:cNvSpPr>
          <p:nvPr>
            <p:ph type="sldNum" sz="quarter" idx="12"/>
          </p:nvPr>
        </p:nvSpPr>
        <p:spPr/>
        <p:txBody>
          <a:bodyPr/>
          <a:lstStyle/>
          <a:p>
            <a:fld id="{703D5B72-A720-44FC-8017-B2C9BDBBADC0}" type="slidenum">
              <a:rPr lang="en-US" smtClean="0"/>
              <a:pPr/>
              <a:t>‹#›</a:t>
            </a:fld>
            <a:endParaRPr lang="en-US"/>
          </a:p>
        </p:txBody>
      </p:sp>
    </p:spTree>
    <p:extLst>
      <p:ext uri="{BB962C8B-B14F-4D97-AF65-F5344CB8AC3E}">
        <p14:creationId xmlns:p14="http://schemas.microsoft.com/office/powerpoint/2010/main" val="4230485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E06A88E-87D1-49BC-8B3A-E7C784B5F225}" type="datetime1">
              <a:rPr lang="en-US" smtClean="0"/>
              <a:pPr/>
              <a:t>4/14/2016</a:t>
            </a:fld>
            <a:endParaRPr lang="en-US"/>
          </a:p>
        </p:txBody>
      </p:sp>
      <p:sp>
        <p:nvSpPr>
          <p:cNvPr id="8" name="Footer Placeholder 7"/>
          <p:cNvSpPr>
            <a:spLocks noGrp="1"/>
          </p:cNvSpPr>
          <p:nvPr>
            <p:ph type="ftr" sz="quarter" idx="11"/>
          </p:nvPr>
        </p:nvSpPr>
        <p:spPr/>
        <p:txBody>
          <a:bodyPr/>
          <a:lstStyle/>
          <a:p>
            <a:r>
              <a:rPr lang="en-US" smtClean="0"/>
              <a:t>SAR Imager Team</a:t>
            </a:r>
            <a:endParaRPr lang="en-US"/>
          </a:p>
        </p:txBody>
      </p:sp>
      <p:sp>
        <p:nvSpPr>
          <p:cNvPr id="9" name="Slide Number Placeholder 8"/>
          <p:cNvSpPr>
            <a:spLocks noGrp="1"/>
          </p:cNvSpPr>
          <p:nvPr>
            <p:ph type="sldNum" sz="quarter" idx="12"/>
          </p:nvPr>
        </p:nvSpPr>
        <p:spPr/>
        <p:txBody>
          <a:bodyPr/>
          <a:lstStyle/>
          <a:p>
            <a:fld id="{703D5B72-A720-44FC-8017-B2C9BDBBADC0}" type="slidenum">
              <a:rPr lang="en-US" smtClean="0"/>
              <a:pPr/>
              <a:t>‹#›</a:t>
            </a:fld>
            <a:endParaRPr lang="en-US"/>
          </a:p>
        </p:txBody>
      </p:sp>
    </p:spTree>
    <p:extLst>
      <p:ext uri="{BB962C8B-B14F-4D97-AF65-F5344CB8AC3E}">
        <p14:creationId xmlns:p14="http://schemas.microsoft.com/office/powerpoint/2010/main" val="3381342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5DF6DAB-FC31-40D5-9E98-1212FE4CAC59}" type="datetime1">
              <a:rPr lang="en-US" smtClean="0"/>
              <a:pPr/>
              <a:t>4/14/2016</a:t>
            </a:fld>
            <a:endParaRPr lang="en-US"/>
          </a:p>
        </p:txBody>
      </p:sp>
      <p:sp>
        <p:nvSpPr>
          <p:cNvPr id="4" name="Footer Placeholder 3"/>
          <p:cNvSpPr>
            <a:spLocks noGrp="1"/>
          </p:cNvSpPr>
          <p:nvPr>
            <p:ph type="ftr" sz="quarter" idx="11"/>
          </p:nvPr>
        </p:nvSpPr>
        <p:spPr/>
        <p:txBody>
          <a:bodyPr/>
          <a:lstStyle/>
          <a:p>
            <a:r>
              <a:rPr lang="en-US" smtClean="0"/>
              <a:t>SAR Imager Team</a:t>
            </a:r>
            <a:endParaRPr lang="en-US"/>
          </a:p>
        </p:txBody>
      </p:sp>
      <p:sp>
        <p:nvSpPr>
          <p:cNvPr id="5" name="Slide Number Placeholder 4"/>
          <p:cNvSpPr>
            <a:spLocks noGrp="1"/>
          </p:cNvSpPr>
          <p:nvPr>
            <p:ph type="sldNum" sz="quarter" idx="12"/>
          </p:nvPr>
        </p:nvSpPr>
        <p:spPr/>
        <p:txBody>
          <a:bodyPr/>
          <a:lstStyle/>
          <a:p>
            <a:fld id="{703D5B72-A720-44FC-8017-B2C9BDBBADC0}" type="slidenum">
              <a:rPr lang="en-US" smtClean="0"/>
              <a:pPr/>
              <a:t>‹#›</a:t>
            </a:fld>
            <a:endParaRPr lang="en-US"/>
          </a:p>
        </p:txBody>
      </p:sp>
    </p:spTree>
    <p:extLst>
      <p:ext uri="{BB962C8B-B14F-4D97-AF65-F5344CB8AC3E}">
        <p14:creationId xmlns:p14="http://schemas.microsoft.com/office/powerpoint/2010/main" val="424757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E5A8B40-2B14-4908-97C3-A3BB2D2573FC}" type="datetime1">
              <a:rPr lang="en-US" smtClean="0"/>
              <a:pPr/>
              <a:t>4/14/2016</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smtClean="0"/>
              <a:t>SAR Imager Team</a:t>
            </a:r>
            <a:endParaRPr lang="en-US"/>
          </a:p>
        </p:txBody>
      </p:sp>
      <p:sp>
        <p:nvSpPr>
          <p:cNvPr id="9" name="Slide Number Placeholder 8"/>
          <p:cNvSpPr>
            <a:spLocks noGrp="1"/>
          </p:cNvSpPr>
          <p:nvPr>
            <p:ph type="sldNum" sz="quarter" idx="12"/>
          </p:nvPr>
        </p:nvSpPr>
        <p:spPr/>
        <p:txBody>
          <a:bodyPr/>
          <a:lstStyle/>
          <a:p>
            <a:fld id="{703D5B72-A720-44FC-8017-B2C9BDBBADC0}" type="slidenum">
              <a:rPr lang="en-US" smtClean="0"/>
              <a:pPr/>
              <a:t>‹#›</a:t>
            </a:fld>
            <a:endParaRPr lang="en-US"/>
          </a:p>
        </p:txBody>
      </p:sp>
    </p:spTree>
    <p:extLst>
      <p:ext uri="{BB962C8B-B14F-4D97-AF65-F5344CB8AC3E}">
        <p14:creationId xmlns:p14="http://schemas.microsoft.com/office/powerpoint/2010/main" val="959389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A9DE82B-6E8F-4097-B65E-F892AE820031}" type="datetime1">
              <a:rPr lang="en-US" smtClean="0"/>
              <a:pPr/>
              <a:t>4/14/2016</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smtClean="0">
                <a:solidFill>
                  <a:srgbClr val="344068"/>
                </a:solidFill>
              </a:rPr>
              <a:t>SAR Imager Team</a:t>
            </a:r>
            <a:endParaRPr lang="en-US">
              <a:solidFill>
                <a:srgbClr val="344068"/>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03D5B72-A720-44FC-8017-B2C9BDBBADC0}" type="slidenum">
              <a:rPr lang="en-US" smtClean="0">
                <a:solidFill>
                  <a:srgbClr val="344068"/>
                </a:solidFill>
              </a:rPr>
              <a:pPr/>
              <a:t>‹#›</a:t>
            </a:fld>
            <a:endParaRPr lang="en-US">
              <a:solidFill>
                <a:srgbClr val="344068"/>
              </a:solidFill>
            </a:endParaRPr>
          </a:p>
        </p:txBody>
      </p:sp>
    </p:spTree>
    <p:extLst>
      <p:ext uri="{BB962C8B-B14F-4D97-AF65-F5344CB8AC3E}">
        <p14:creationId xmlns:p14="http://schemas.microsoft.com/office/powerpoint/2010/main" val="2274497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3E4960-7DCA-4B59-9E38-7F4C5A8231B7}" type="datetime1">
              <a:rPr lang="en-US" smtClean="0"/>
              <a:pPr/>
              <a:t>4/14/2016</a:t>
            </a:fld>
            <a:endParaRPr lang="en-US"/>
          </a:p>
        </p:txBody>
      </p:sp>
      <p:sp>
        <p:nvSpPr>
          <p:cNvPr id="6" name="Footer Placeholder 5"/>
          <p:cNvSpPr>
            <a:spLocks noGrp="1"/>
          </p:cNvSpPr>
          <p:nvPr>
            <p:ph type="ftr" sz="quarter" idx="11"/>
          </p:nvPr>
        </p:nvSpPr>
        <p:spPr/>
        <p:txBody>
          <a:bodyPr/>
          <a:lstStyle/>
          <a:p>
            <a:r>
              <a:rPr lang="en-US" smtClean="0"/>
              <a:t>SAR Imager Team</a:t>
            </a:r>
            <a:endParaRPr lang="en-US" dirty="0"/>
          </a:p>
        </p:txBody>
      </p:sp>
      <p:sp>
        <p:nvSpPr>
          <p:cNvPr id="7" name="Slide Number Placeholder 6"/>
          <p:cNvSpPr>
            <a:spLocks noGrp="1"/>
          </p:cNvSpPr>
          <p:nvPr>
            <p:ph type="sldNum" sz="quarter" idx="12"/>
          </p:nvPr>
        </p:nvSpPr>
        <p:spPr/>
        <p:txBody>
          <a:bodyPr/>
          <a:lstStyle/>
          <a:p>
            <a:fld id="{703D5B72-A720-44FC-8017-B2C9BDBBADC0}" type="slidenum">
              <a:rPr lang="en-US" smtClean="0"/>
              <a:pPr/>
              <a:t>‹#›</a:t>
            </a:fld>
            <a:endParaRPr lang="en-US"/>
          </a:p>
        </p:txBody>
      </p:sp>
    </p:spTree>
    <p:extLst>
      <p:ext uri="{BB962C8B-B14F-4D97-AF65-F5344CB8AC3E}">
        <p14:creationId xmlns:p14="http://schemas.microsoft.com/office/powerpoint/2010/main" val="3825142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82B5D1F-F8F0-49F6-A412-793E71362E5D}" type="datetime1">
              <a:rPr lang="en-US" smtClean="0"/>
              <a:pPr/>
              <a:t>4/14/2016</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smtClean="0"/>
              <a:t>SAR Imager Team</a:t>
            </a:r>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703D5B72-A720-44FC-8017-B2C9BDBBADC0}" type="slidenum">
              <a:rPr lang="en-US" smtClean="0"/>
              <a:pPr/>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12546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13C49-45AE-4926-BFC9-EBF79FA12E5C}" type="datetimeFigureOut">
              <a:rPr lang="en-US" smtClean="0">
                <a:solidFill>
                  <a:prstClr val="black">
                    <a:tint val="75000"/>
                  </a:prstClr>
                </a:solidFill>
              </a:rPr>
              <a:pPr/>
              <a:t>4/14/2016</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84B31C-C8E6-4C46-847A-471BE8E428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08607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33.emf"/></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9.png"/><Relationship Id="rId1" Type="http://schemas.openxmlformats.org/officeDocument/2006/relationships/slideLayout" Target="../slideLayouts/slideLayout8.xml"/><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5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53.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44.emf"/><Relationship Id="rId7" Type="http://schemas.openxmlformats.org/officeDocument/2006/relationships/image" Target="../media/image90.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80.png"/><Relationship Id="rId11" Type="http://schemas.openxmlformats.org/officeDocument/2006/relationships/image" Target="../media/image130.png"/><Relationship Id="rId5" Type="http://schemas.openxmlformats.org/officeDocument/2006/relationships/image" Target="../media/image71.png"/><Relationship Id="rId10" Type="http://schemas.openxmlformats.org/officeDocument/2006/relationships/image" Target="../media/image120.png"/><Relationship Id="rId9" Type="http://schemas.openxmlformats.org/officeDocument/2006/relationships/image" Target="../media/image110.PNG"/></Relationships>
</file>

<file path=ppt/slides/_rels/slide5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17" Type="http://schemas.openxmlformats.org/officeDocument/2006/relationships/tags" Target="../tags/tag117.xml"/><Relationship Id="rId21" Type="http://schemas.openxmlformats.org/officeDocument/2006/relationships/tags" Target="../tags/tag21.xml"/><Relationship Id="rId42" Type="http://schemas.openxmlformats.org/officeDocument/2006/relationships/tags" Target="../tags/tag42.xml"/><Relationship Id="rId63" Type="http://schemas.openxmlformats.org/officeDocument/2006/relationships/tags" Target="../tags/tag63.xml"/><Relationship Id="rId84" Type="http://schemas.openxmlformats.org/officeDocument/2006/relationships/tags" Target="../tags/tag84.xml"/><Relationship Id="rId16" Type="http://schemas.openxmlformats.org/officeDocument/2006/relationships/tags" Target="../tags/tag16.xml"/><Relationship Id="rId107" Type="http://schemas.openxmlformats.org/officeDocument/2006/relationships/tags" Target="../tags/tag107.xml"/><Relationship Id="rId11" Type="http://schemas.openxmlformats.org/officeDocument/2006/relationships/tags" Target="../tags/tag11.xml"/><Relationship Id="rId32" Type="http://schemas.openxmlformats.org/officeDocument/2006/relationships/tags" Target="../tags/tag32.xml"/><Relationship Id="rId37" Type="http://schemas.openxmlformats.org/officeDocument/2006/relationships/tags" Target="../tags/tag37.xml"/><Relationship Id="rId53" Type="http://schemas.openxmlformats.org/officeDocument/2006/relationships/tags" Target="../tags/tag53.xml"/><Relationship Id="rId58" Type="http://schemas.openxmlformats.org/officeDocument/2006/relationships/tags" Target="../tags/tag58.xml"/><Relationship Id="rId74" Type="http://schemas.openxmlformats.org/officeDocument/2006/relationships/tags" Target="../tags/tag74.xml"/><Relationship Id="rId79" Type="http://schemas.openxmlformats.org/officeDocument/2006/relationships/tags" Target="../tags/tag79.xml"/><Relationship Id="rId102" Type="http://schemas.openxmlformats.org/officeDocument/2006/relationships/tags" Target="../tags/tag102.xml"/><Relationship Id="rId123" Type="http://schemas.openxmlformats.org/officeDocument/2006/relationships/tags" Target="../tags/tag123.xml"/><Relationship Id="rId128" Type="http://schemas.openxmlformats.org/officeDocument/2006/relationships/tags" Target="../tags/tag128.xml"/><Relationship Id="rId5" Type="http://schemas.openxmlformats.org/officeDocument/2006/relationships/tags" Target="../tags/tag5.xml"/><Relationship Id="rId90" Type="http://schemas.openxmlformats.org/officeDocument/2006/relationships/tags" Target="../tags/tag90.xml"/><Relationship Id="rId95" Type="http://schemas.openxmlformats.org/officeDocument/2006/relationships/tags" Target="../tags/tag95.xml"/><Relationship Id="rId22" Type="http://schemas.openxmlformats.org/officeDocument/2006/relationships/tags" Target="../tags/tag22.xml"/><Relationship Id="rId27" Type="http://schemas.openxmlformats.org/officeDocument/2006/relationships/tags" Target="../tags/tag27.xml"/><Relationship Id="rId43" Type="http://schemas.openxmlformats.org/officeDocument/2006/relationships/tags" Target="../tags/tag43.xml"/><Relationship Id="rId48" Type="http://schemas.openxmlformats.org/officeDocument/2006/relationships/tags" Target="../tags/tag48.xml"/><Relationship Id="rId64" Type="http://schemas.openxmlformats.org/officeDocument/2006/relationships/tags" Target="../tags/tag64.xml"/><Relationship Id="rId69" Type="http://schemas.openxmlformats.org/officeDocument/2006/relationships/tags" Target="../tags/tag69.xml"/><Relationship Id="rId113" Type="http://schemas.openxmlformats.org/officeDocument/2006/relationships/tags" Target="../tags/tag113.xml"/><Relationship Id="rId118" Type="http://schemas.openxmlformats.org/officeDocument/2006/relationships/tags" Target="../tags/tag118.xml"/><Relationship Id="rId134" Type="http://schemas.openxmlformats.org/officeDocument/2006/relationships/image" Target="../media/image55.jpeg"/><Relationship Id="rId80" Type="http://schemas.openxmlformats.org/officeDocument/2006/relationships/tags" Target="../tags/tag80.xml"/><Relationship Id="rId85" Type="http://schemas.openxmlformats.org/officeDocument/2006/relationships/tags" Target="../tags/tag85.xml"/><Relationship Id="rId12" Type="http://schemas.openxmlformats.org/officeDocument/2006/relationships/tags" Target="../tags/tag12.xml"/><Relationship Id="rId17" Type="http://schemas.openxmlformats.org/officeDocument/2006/relationships/tags" Target="../tags/tag17.xml"/><Relationship Id="rId33" Type="http://schemas.openxmlformats.org/officeDocument/2006/relationships/tags" Target="../tags/tag33.xml"/><Relationship Id="rId38" Type="http://schemas.openxmlformats.org/officeDocument/2006/relationships/tags" Target="../tags/tag38.xml"/><Relationship Id="rId59" Type="http://schemas.openxmlformats.org/officeDocument/2006/relationships/tags" Target="../tags/tag59.xml"/><Relationship Id="rId103" Type="http://schemas.openxmlformats.org/officeDocument/2006/relationships/tags" Target="../tags/tag103.xml"/><Relationship Id="rId108" Type="http://schemas.openxmlformats.org/officeDocument/2006/relationships/tags" Target="../tags/tag108.xml"/><Relationship Id="rId124" Type="http://schemas.openxmlformats.org/officeDocument/2006/relationships/tags" Target="../tags/tag124.xml"/><Relationship Id="rId129" Type="http://schemas.openxmlformats.org/officeDocument/2006/relationships/tags" Target="../tags/tag129.xml"/><Relationship Id="rId54" Type="http://schemas.openxmlformats.org/officeDocument/2006/relationships/tags" Target="../tags/tag54.xml"/><Relationship Id="rId70" Type="http://schemas.openxmlformats.org/officeDocument/2006/relationships/tags" Target="../tags/tag70.xml"/><Relationship Id="rId75" Type="http://schemas.openxmlformats.org/officeDocument/2006/relationships/tags" Target="../tags/tag75.xml"/><Relationship Id="rId91" Type="http://schemas.openxmlformats.org/officeDocument/2006/relationships/tags" Target="../tags/tag91.xml"/><Relationship Id="rId96" Type="http://schemas.openxmlformats.org/officeDocument/2006/relationships/tags" Target="../tags/tag96.xml"/><Relationship Id="rId1" Type="http://schemas.openxmlformats.org/officeDocument/2006/relationships/tags" Target="../tags/tag1.xml"/><Relationship Id="rId6" Type="http://schemas.openxmlformats.org/officeDocument/2006/relationships/tags" Target="../tags/tag6.xml"/><Relationship Id="rId23" Type="http://schemas.openxmlformats.org/officeDocument/2006/relationships/tags" Target="../tags/tag23.xml"/><Relationship Id="rId28" Type="http://schemas.openxmlformats.org/officeDocument/2006/relationships/tags" Target="../tags/tag28.xml"/><Relationship Id="rId49" Type="http://schemas.openxmlformats.org/officeDocument/2006/relationships/tags" Target="../tags/tag49.xml"/><Relationship Id="rId114" Type="http://schemas.openxmlformats.org/officeDocument/2006/relationships/tags" Target="../tags/tag114.xml"/><Relationship Id="rId119" Type="http://schemas.openxmlformats.org/officeDocument/2006/relationships/tags" Target="../tags/tag119.xml"/><Relationship Id="rId44" Type="http://schemas.openxmlformats.org/officeDocument/2006/relationships/tags" Target="../tags/tag44.xml"/><Relationship Id="rId60" Type="http://schemas.openxmlformats.org/officeDocument/2006/relationships/tags" Target="../tags/tag60.xml"/><Relationship Id="rId65" Type="http://schemas.openxmlformats.org/officeDocument/2006/relationships/tags" Target="../tags/tag65.xml"/><Relationship Id="rId81" Type="http://schemas.openxmlformats.org/officeDocument/2006/relationships/tags" Target="../tags/tag81.xml"/><Relationship Id="rId86" Type="http://schemas.openxmlformats.org/officeDocument/2006/relationships/tags" Target="../tags/tag86.xml"/><Relationship Id="rId130" Type="http://schemas.openxmlformats.org/officeDocument/2006/relationships/tags" Target="../tags/tag130.xml"/><Relationship Id="rId135" Type="http://schemas.openxmlformats.org/officeDocument/2006/relationships/image" Target="../media/image56.jpeg"/><Relationship Id="rId13" Type="http://schemas.openxmlformats.org/officeDocument/2006/relationships/tags" Target="../tags/tag13.xml"/><Relationship Id="rId18" Type="http://schemas.openxmlformats.org/officeDocument/2006/relationships/tags" Target="../tags/tag18.xml"/><Relationship Id="rId39" Type="http://schemas.openxmlformats.org/officeDocument/2006/relationships/tags" Target="../tags/tag39.xml"/><Relationship Id="rId109" Type="http://schemas.openxmlformats.org/officeDocument/2006/relationships/tags" Target="../tags/tag109.xml"/><Relationship Id="rId34" Type="http://schemas.openxmlformats.org/officeDocument/2006/relationships/tags" Target="../tags/tag34.xml"/><Relationship Id="rId50" Type="http://schemas.openxmlformats.org/officeDocument/2006/relationships/tags" Target="../tags/tag50.xml"/><Relationship Id="rId55" Type="http://schemas.openxmlformats.org/officeDocument/2006/relationships/tags" Target="../tags/tag55.xml"/><Relationship Id="rId76" Type="http://schemas.openxmlformats.org/officeDocument/2006/relationships/tags" Target="../tags/tag76.xml"/><Relationship Id="rId97" Type="http://schemas.openxmlformats.org/officeDocument/2006/relationships/tags" Target="../tags/tag97.xml"/><Relationship Id="rId104" Type="http://schemas.openxmlformats.org/officeDocument/2006/relationships/tags" Target="../tags/tag104.xml"/><Relationship Id="rId120" Type="http://schemas.openxmlformats.org/officeDocument/2006/relationships/tags" Target="../tags/tag120.xml"/><Relationship Id="rId125" Type="http://schemas.openxmlformats.org/officeDocument/2006/relationships/tags" Target="../tags/tag125.xml"/><Relationship Id="rId7" Type="http://schemas.openxmlformats.org/officeDocument/2006/relationships/tags" Target="../tags/tag7.xml"/><Relationship Id="rId71" Type="http://schemas.openxmlformats.org/officeDocument/2006/relationships/tags" Target="../tags/tag71.xml"/><Relationship Id="rId92" Type="http://schemas.openxmlformats.org/officeDocument/2006/relationships/tags" Target="../tags/tag92.xml"/><Relationship Id="rId2" Type="http://schemas.openxmlformats.org/officeDocument/2006/relationships/tags" Target="../tags/tag2.xml"/><Relationship Id="rId29" Type="http://schemas.openxmlformats.org/officeDocument/2006/relationships/tags" Target="../tags/tag29.xml"/><Relationship Id="rId24" Type="http://schemas.openxmlformats.org/officeDocument/2006/relationships/tags" Target="../tags/tag24.xml"/><Relationship Id="rId40" Type="http://schemas.openxmlformats.org/officeDocument/2006/relationships/tags" Target="../tags/tag40.xml"/><Relationship Id="rId45" Type="http://schemas.openxmlformats.org/officeDocument/2006/relationships/tags" Target="../tags/tag45.xml"/><Relationship Id="rId66" Type="http://schemas.openxmlformats.org/officeDocument/2006/relationships/tags" Target="../tags/tag66.xml"/><Relationship Id="rId87" Type="http://schemas.openxmlformats.org/officeDocument/2006/relationships/tags" Target="../tags/tag87.xml"/><Relationship Id="rId110" Type="http://schemas.openxmlformats.org/officeDocument/2006/relationships/tags" Target="../tags/tag110.xml"/><Relationship Id="rId115" Type="http://schemas.openxmlformats.org/officeDocument/2006/relationships/tags" Target="../tags/tag115.xml"/><Relationship Id="rId131" Type="http://schemas.openxmlformats.org/officeDocument/2006/relationships/tags" Target="../tags/tag131.xml"/><Relationship Id="rId61" Type="http://schemas.openxmlformats.org/officeDocument/2006/relationships/tags" Target="../tags/tag61.xml"/><Relationship Id="rId82" Type="http://schemas.openxmlformats.org/officeDocument/2006/relationships/tags" Target="../tags/tag82.xml"/><Relationship Id="rId19" Type="http://schemas.openxmlformats.org/officeDocument/2006/relationships/tags" Target="../tags/tag19.xml"/><Relationship Id="rId14" Type="http://schemas.openxmlformats.org/officeDocument/2006/relationships/tags" Target="../tags/tag14.xml"/><Relationship Id="rId30" Type="http://schemas.openxmlformats.org/officeDocument/2006/relationships/tags" Target="../tags/tag30.xml"/><Relationship Id="rId35" Type="http://schemas.openxmlformats.org/officeDocument/2006/relationships/tags" Target="../tags/tag35.xml"/><Relationship Id="rId56" Type="http://schemas.openxmlformats.org/officeDocument/2006/relationships/tags" Target="../tags/tag56.xml"/><Relationship Id="rId77" Type="http://schemas.openxmlformats.org/officeDocument/2006/relationships/tags" Target="../tags/tag77.xml"/><Relationship Id="rId100" Type="http://schemas.openxmlformats.org/officeDocument/2006/relationships/tags" Target="../tags/tag100.xml"/><Relationship Id="rId105" Type="http://schemas.openxmlformats.org/officeDocument/2006/relationships/tags" Target="../tags/tag105.xml"/><Relationship Id="rId126" Type="http://schemas.openxmlformats.org/officeDocument/2006/relationships/tags" Target="../tags/tag126.xml"/><Relationship Id="rId8" Type="http://schemas.openxmlformats.org/officeDocument/2006/relationships/tags" Target="../tags/tag8.xml"/><Relationship Id="rId51" Type="http://schemas.openxmlformats.org/officeDocument/2006/relationships/tags" Target="../tags/tag51.xml"/><Relationship Id="rId72" Type="http://schemas.openxmlformats.org/officeDocument/2006/relationships/tags" Target="../tags/tag72.xml"/><Relationship Id="rId93" Type="http://schemas.openxmlformats.org/officeDocument/2006/relationships/tags" Target="../tags/tag93.xml"/><Relationship Id="rId98" Type="http://schemas.openxmlformats.org/officeDocument/2006/relationships/tags" Target="../tags/tag98.xml"/><Relationship Id="rId121" Type="http://schemas.openxmlformats.org/officeDocument/2006/relationships/tags" Target="../tags/tag121.xml"/><Relationship Id="rId3" Type="http://schemas.openxmlformats.org/officeDocument/2006/relationships/tags" Target="../tags/tag3.xml"/><Relationship Id="rId25" Type="http://schemas.openxmlformats.org/officeDocument/2006/relationships/tags" Target="../tags/tag25.xml"/><Relationship Id="rId46" Type="http://schemas.openxmlformats.org/officeDocument/2006/relationships/tags" Target="../tags/tag46.xml"/><Relationship Id="rId67" Type="http://schemas.openxmlformats.org/officeDocument/2006/relationships/tags" Target="../tags/tag67.xml"/><Relationship Id="rId116" Type="http://schemas.openxmlformats.org/officeDocument/2006/relationships/tags" Target="../tags/tag116.xml"/><Relationship Id="rId20" Type="http://schemas.openxmlformats.org/officeDocument/2006/relationships/tags" Target="../tags/tag20.xml"/><Relationship Id="rId41" Type="http://schemas.openxmlformats.org/officeDocument/2006/relationships/tags" Target="../tags/tag41.xml"/><Relationship Id="rId62" Type="http://schemas.openxmlformats.org/officeDocument/2006/relationships/tags" Target="../tags/tag62.xml"/><Relationship Id="rId83" Type="http://schemas.openxmlformats.org/officeDocument/2006/relationships/tags" Target="../tags/tag83.xml"/><Relationship Id="rId88" Type="http://schemas.openxmlformats.org/officeDocument/2006/relationships/tags" Target="../tags/tag88.xml"/><Relationship Id="rId111" Type="http://schemas.openxmlformats.org/officeDocument/2006/relationships/tags" Target="../tags/tag111.xml"/><Relationship Id="rId132" Type="http://schemas.openxmlformats.org/officeDocument/2006/relationships/slideLayout" Target="../slideLayouts/slideLayout18.xml"/><Relationship Id="rId15" Type="http://schemas.openxmlformats.org/officeDocument/2006/relationships/tags" Target="../tags/tag15.xml"/><Relationship Id="rId36" Type="http://schemas.openxmlformats.org/officeDocument/2006/relationships/tags" Target="../tags/tag36.xml"/><Relationship Id="rId57" Type="http://schemas.openxmlformats.org/officeDocument/2006/relationships/tags" Target="../tags/tag57.xml"/><Relationship Id="rId106" Type="http://schemas.openxmlformats.org/officeDocument/2006/relationships/tags" Target="../tags/tag106.xml"/><Relationship Id="rId127" Type="http://schemas.openxmlformats.org/officeDocument/2006/relationships/tags" Target="../tags/tag127.xml"/><Relationship Id="rId10" Type="http://schemas.openxmlformats.org/officeDocument/2006/relationships/tags" Target="../tags/tag10.xml"/><Relationship Id="rId31" Type="http://schemas.openxmlformats.org/officeDocument/2006/relationships/tags" Target="../tags/tag31.xml"/><Relationship Id="rId52" Type="http://schemas.openxmlformats.org/officeDocument/2006/relationships/tags" Target="../tags/tag52.xml"/><Relationship Id="rId73" Type="http://schemas.openxmlformats.org/officeDocument/2006/relationships/tags" Target="../tags/tag73.xml"/><Relationship Id="rId78" Type="http://schemas.openxmlformats.org/officeDocument/2006/relationships/tags" Target="../tags/tag78.xml"/><Relationship Id="rId94" Type="http://schemas.openxmlformats.org/officeDocument/2006/relationships/tags" Target="../tags/tag94.xml"/><Relationship Id="rId99" Type="http://schemas.openxmlformats.org/officeDocument/2006/relationships/tags" Target="../tags/tag99.xml"/><Relationship Id="rId101" Type="http://schemas.openxmlformats.org/officeDocument/2006/relationships/tags" Target="../tags/tag101.xml"/><Relationship Id="rId122" Type="http://schemas.openxmlformats.org/officeDocument/2006/relationships/tags" Target="../tags/tag122.xml"/><Relationship Id="rId4" Type="http://schemas.openxmlformats.org/officeDocument/2006/relationships/tags" Target="../tags/tag4.xml"/><Relationship Id="rId9" Type="http://schemas.openxmlformats.org/officeDocument/2006/relationships/tags" Target="../tags/tag9.xml"/><Relationship Id="rId26" Type="http://schemas.openxmlformats.org/officeDocument/2006/relationships/tags" Target="../tags/tag26.xml"/><Relationship Id="rId47" Type="http://schemas.openxmlformats.org/officeDocument/2006/relationships/tags" Target="../tags/tag47.xml"/><Relationship Id="rId68" Type="http://schemas.openxmlformats.org/officeDocument/2006/relationships/tags" Target="../tags/tag68.xml"/><Relationship Id="rId89" Type="http://schemas.openxmlformats.org/officeDocument/2006/relationships/tags" Target="../tags/tag89.xml"/><Relationship Id="rId112" Type="http://schemas.openxmlformats.org/officeDocument/2006/relationships/tags" Target="../tags/tag112.xml"/><Relationship Id="rId133" Type="http://schemas.openxmlformats.org/officeDocument/2006/relationships/image" Target="../media/image54.png"/></Relationships>
</file>

<file path=ppt/slides/_rels/slide5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9.emf"/><Relationship Id="rId7" Type="http://schemas.openxmlformats.org/officeDocument/2006/relationships/image" Target="../media/image420.pn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410.png"/><Relationship Id="rId5" Type="http://schemas.openxmlformats.org/officeDocument/2006/relationships/image" Target="../media/image400.png"/><Relationship Id="rId4" Type="http://schemas.openxmlformats.org/officeDocument/2006/relationships/image" Target="../media/image390.png"/><Relationship Id="rId9" Type="http://schemas.openxmlformats.org/officeDocument/2006/relationships/image" Target="../media/image61.png"/></Relationships>
</file>

<file path=ppt/slides/_rels/slide6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2158738"/>
            <a:ext cx="10058400" cy="2166374"/>
          </a:xfrm>
        </p:spPr>
        <p:txBody>
          <a:bodyPr>
            <a:normAutofit/>
          </a:bodyPr>
          <a:lstStyle/>
          <a:p>
            <a:r>
              <a:rPr lang="en-US" sz="6000" dirty="0" smtClean="0"/>
              <a:t>Synthetic Aperture Radar Imager</a:t>
            </a:r>
            <a:endParaRPr lang="en-US" sz="5300" dirty="0"/>
          </a:p>
        </p:txBody>
      </p:sp>
      <p:pic>
        <p:nvPicPr>
          <p:cNvPr id="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240" y="722983"/>
            <a:ext cx="1641840" cy="15640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31090" y="722481"/>
            <a:ext cx="1602291" cy="1564541"/>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idx="12"/>
          </p:nvPr>
        </p:nvSpPr>
        <p:spPr/>
        <p:txBody>
          <a:bodyPr/>
          <a:lstStyle/>
          <a:p>
            <a:pPr algn="r">
              <a:buClr>
                <a:srgbClr val="FFFFFF"/>
              </a:buClr>
              <a:buSzPct val="25000"/>
              <a:buFont typeface="Calibri"/>
              <a:buNone/>
            </a:pPr>
            <a:fld id="{00000000-1234-1234-1234-123412341234}" type="slidenum">
              <a:rPr lang="en-US" sz="1050" smtClean="0">
                <a:solidFill>
                  <a:srgbClr val="FFFFFF"/>
                </a:solidFill>
                <a:latin typeface="Calibri"/>
                <a:ea typeface="Calibri"/>
                <a:cs typeface="Calibri"/>
                <a:sym typeface="Calibri"/>
              </a:rPr>
              <a:pPr algn="r">
                <a:buClr>
                  <a:srgbClr val="FFFFFF"/>
                </a:buClr>
                <a:buSzPct val="25000"/>
                <a:buFont typeface="Calibri"/>
                <a:buNone/>
              </a:pPr>
              <a:t>1</a:t>
            </a:fld>
            <a:endParaRPr lang="en-US" sz="1050" dirty="0">
              <a:solidFill>
                <a:srgbClr val="FFFFFF"/>
              </a:solidFill>
              <a:latin typeface="Calibri"/>
              <a:ea typeface="Calibri"/>
              <a:cs typeface="Calibri"/>
              <a:sym typeface="Calibri"/>
            </a:endParaRPr>
          </a:p>
        </p:txBody>
      </p:sp>
      <p:sp>
        <p:nvSpPr>
          <p:cNvPr id="7" name="Rectangle 6"/>
          <p:cNvSpPr/>
          <p:nvPr/>
        </p:nvSpPr>
        <p:spPr>
          <a:xfrm>
            <a:off x="2164079" y="1714500"/>
            <a:ext cx="7867011" cy="137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ttp://omed.gatech.edu/redux/wp-content/uploads/2013/12/NorthropGrumman-blu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7695" y="1050537"/>
            <a:ext cx="6099781" cy="1236485"/>
          </a:xfrm>
          <a:prstGeom prst="rect">
            <a:avLst/>
          </a:prstGeom>
          <a:noFill/>
          <a:extLst>
            <a:ext uri="{909E8E84-426E-40DD-AFC4-6F175D3DCCD1}">
              <a14:hiddenFill xmlns:a14="http://schemas.microsoft.com/office/drawing/2010/main">
                <a:solidFill>
                  <a:srgbClr val="FFFFFF"/>
                </a:solidFill>
              </a14:hiddenFill>
            </a:ext>
          </a:extLst>
        </p:spPr>
      </p:pic>
      <p:sp>
        <p:nvSpPr>
          <p:cNvPr id="10" name="Subtitle 9"/>
          <p:cNvSpPr>
            <a:spLocks noGrp="1"/>
          </p:cNvSpPr>
          <p:nvPr>
            <p:ph type="subTitle" idx="1"/>
          </p:nvPr>
        </p:nvSpPr>
        <p:spPr>
          <a:xfrm>
            <a:off x="1100051" y="4455620"/>
            <a:ext cx="10058400" cy="1564179"/>
          </a:xfrm>
        </p:spPr>
        <p:txBody>
          <a:bodyPr/>
          <a:lstStyle/>
          <a:p>
            <a:r>
              <a:rPr lang="en-US" dirty="0" smtClean="0"/>
              <a:t>Final presentation</a:t>
            </a:r>
          </a:p>
          <a:p>
            <a:r>
              <a:rPr lang="en-US" dirty="0" err="1"/>
              <a:t>ece</a:t>
            </a:r>
            <a:r>
              <a:rPr lang="en-US" dirty="0"/>
              <a:t> team </a:t>
            </a:r>
            <a:r>
              <a:rPr lang="en-US" dirty="0" smtClean="0"/>
              <a:t>11</a:t>
            </a:r>
            <a:r>
              <a:rPr lang="en-US" dirty="0"/>
              <a:t> </a:t>
            </a:r>
            <a:r>
              <a:rPr lang="en-US" dirty="0" smtClean="0"/>
              <a:t>and </a:t>
            </a:r>
            <a:r>
              <a:rPr lang="en-US" dirty="0" smtClean="0"/>
              <a:t>ME </a:t>
            </a:r>
            <a:r>
              <a:rPr lang="en-US" dirty="0" smtClean="0"/>
              <a:t>Team 18 </a:t>
            </a:r>
            <a:endParaRPr lang="en-US" dirty="0" smtClean="0"/>
          </a:p>
          <a:p>
            <a:r>
              <a:rPr lang="en-US" dirty="0" smtClean="0"/>
              <a:t>4/14/2016</a:t>
            </a:r>
            <a:endParaRPr lang="en-US" dirty="0" smtClean="0"/>
          </a:p>
          <a:p>
            <a:endParaRPr lang="en-US" dirty="0"/>
          </a:p>
        </p:txBody>
      </p:sp>
    </p:spTree>
    <p:extLst>
      <p:ext uri="{BB962C8B-B14F-4D97-AF65-F5344CB8AC3E}">
        <p14:creationId xmlns:p14="http://schemas.microsoft.com/office/powerpoint/2010/main" val="1542785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6600" dirty="0" smtClean="0"/>
              <a:t>Structure &amp; Component Housing</a:t>
            </a:r>
            <a:endParaRPr lang="en-US" sz="6600" dirty="0"/>
          </a:p>
        </p:txBody>
      </p:sp>
      <p:sp>
        <p:nvSpPr>
          <p:cNvPr id="5" name="Text Placeholder 4"/>
          <p:cNvSpPr>
            <a:spLocks noGrp="1"/>
          </p:cNvSpPr>
          <p:nvPr>
            <p:ph type="body" idx="1"/>
          </p:nvPr>
        </p:nvSpPr>
        <p:spPr/>
        <p:txBody>
          <a:bodyPr/>
          <a:lstStyle/>
          <a:p>
            <a:r>
              <a:rPr lang="en-US" cap="none" dirty="0" smtClean="0"/>
              <a:t>Luke Baldwin</a:t>
            </a:r>
            <a:endParaRPr lang="en-US" cap="none" dirty="0"/>
          </a:p>
        </p:txBody>
      </p:sp>
      <p:sp>
        <p:nvSpPr>
          <p:cNvPr id="2" name="Footer Placeholder 1"/>
          <p:cNvSpPr>
            <a:spLocks noGrp="1"/>
          </p:cNvSpPr>
          <p:nvPr>
            <p:ph type="ftr" idx="11"/>
          </p:nvPr>
        </p:nvSpPr>
        <p:spPr/>
        <p:txBody>
          <a:bodyPr/>
          <a:lstStyle/>
          <a:p>
            <a:r>
              <a:rPr lang="en-US" dirty="0"/>
              <a:t>SAR Imager</a:t>
            </a:r>
          </a:p>
        </p:txBody>
      </p:sp>
      <p:sp>
        <p:nvSpPr>
          <p:cNvPr id="3" name="Slide Number Placeholder 2"/>
          <p:cNvSpPr>
            <a:spLocks noGrp="1"/>
          </p:cNvSpPr>
          <p:nvPr>
            <p:ph type="sldNum" idx="12"/>
          </p:nvPr>
        </p:nvSpPr>
        <p:spPr/>
        <p:txBody>
          <a:bodyPr/>
          <a:lstStyle/>
          <a:p>
            <a:pPr algn="r">
              <a:buClr>
                <a:srgbClr val="FFFFFF"/>
              </a:buClr>
              <a:buSzPct val="25000"/>
              <a:buFont typeface="Calibri"/>
              <a:buNone/>
            </a:pPr>
            <a:fld id="{00000000-1234-1234-1234-123412341234}" type="slidenum">
              <a:rPr lang="en-US" sz="1050" smtClean="0">
                <a:solidFill>
                  <a:srgbClr val="FFFFFF"/>
                </a:solidFill>
                <a:latin typeface="Calibri"/>
                <a:ea typeface="Calibri"/>
                <a:cs typeface="Calibri"/>
                <a:sym typeface="Calibri"/>
              </a:rPr>
              <a:pPr algn="r">
                <a:buClr>
                  <a:srgbClr val="FFFFFF"/>
                </a:buClr>
                <a:buSzPct val="25000"/>
                <a:buFont typeface="Calibri"/>
                <a:buNone/>
              </a:pPr>
              <a:t>10</a:t>
            </a:fld>
            <a:endParaRPr lang="en-US" sz="1050" dirty="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1347018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Structure Goals</a:t>
            </a:r>
            <a:endParaRPr lang="en-US" dirty="0"/>
          </a:p>
        </p:txBody>
      </p:sp>
      <p:sp>
        <p:nvSpPr>
          <p:cNvPr id="11" name="Content Placeholder 10"/>
          <p:cNvSpPr>
            <a:spLocks noGrp="1"/>
          </p:cNvSpPr>
          <p:nvPr>
            <p:ph sz="half" idx="2"/>
          </p:nvPr>
        </p:nvSpPr>
        <p:spPr>
          <a:xfrm>
            <a:off x="1097280" y="1934635"/>
            <a:ext cx="4937760" cy="3286760"/>
          </a:xfrm>
        </p:spPr>
        <p:txBody>
          <a:bodyPr/>
          <a:lstStyle/>
          <a:p>
            <a:pPr>
              <a:buFont typeface="Wingdings" panose="05000000000000000000" pitchFamily="2" charset="2"/>
              <a:buChar char="Ø"/>
            </a:pPr>
            <a:r>
              <a:rPr lang="en-US" dirty="0" smtClean="0"/>
              <a:t>Mobile</a:t>
            </a:r>
          </a:p>
          <a:p>
            <a:pPr>
              <a:buFont typeface="Wingdings" panose="05000000000000000000" pitchFamily="2" charset="2"/>
              <a:buChar char="Ø"/>
            </a:pPr>
            <a:r>
              <a:rPr lang="en-US" dirty="0" smtClean="0"/>
              <a:t>Lightweight</a:t>
            </a:r>
          </a:p>
          <a:p>
            <a:pPr>
              <a:buFont typeface="Wingdings" panose="05000000000000000000" pitchFamily="2" charset="2"/>
              <a:buChar char="Ø"/>
            </a:pPr>
            <a:r>
              <a:rPr lang="en-US" dirty="0" smtClean="0"/>
              <a:t>Stable</a:t>
            </a:r>
          </a:p>
          <a:p>
            <a:pPr lvl="1">
              <a:buFont typeface="Wingdings" panose="05000000000000000000" pitchFamily="2" charset="2"/>
              <a:buChar char="Ø"/>
            </a:pPr>
            <a:r>
              <a:rPr lang="en-US" dirty="0" smtClean="0"/>
              <a:t>Movement causes phase error</a:t>
            </a:r>
          </a:p>
          <a:p>
            <a:pPr>
              <a:buFont typeface="Wingdings" panose="05000000000000000000" pitchFamily="2" charset="2"/>
              <a:buChar char="Ø"/>
            </a:pPr>
            <a:r>
              <a:rPr lang="en-US" dirty="0"/>
              <a:t>Modular</a:t>
            </a:r>
          </a:p>
          <a:p>
            <a:pPr lvl="1">
              <a:buFont typeface="Wingdings" panose="05000000000000000000" pitchFamily="2" charset="2"/>
              <a:buChar char="Ø"/>
            </a:pPr>
            <a:endParaRPr lang="en-US" dirty="0" smtClean="0"/>
          </a:p>
        </p:txBody>
      </p:sp>
      <p:sp>
        <p:nvSpPr>
          <p:cNvPr id="4" name="Footer Placeholder 3"/>
          <p:cNvSpPr>
            <a:spLocks noGrp="1"/>
          </p:cNvSpPr>
          <p:nvPr>
            <p:ph type="ftr" sz="quarter" idx="11"/>
          </p:nvPr>
        </p:nvSpPr>
        <p:spPr/>
        <p:txBody>
          <a:bodyPr/>
          <a:lstStyle/>
          <a:p>
            <a:r>
              <a:rPr lang="en-US" dirty="0"/>
              <a:t>SAR Imager</a:t>
            </a:r>
          </a:p>
        </p:txBody>
      </p:sp>
      <p:sp>
        <p:nvSpPr>
          <p:cNvPr id="5" name="Slide Number Placeholder 4"/>
          <p:cNvSpPr>
            <a:spLocks noGrp="1"/>
          </p:cNvSpPr>
          <p:nvPr>
            <p:ph type="sldNum" sz="quarter" idx="12"/>
          </p:nvPr>
        </p:nvSpPr>
        <p:spPr/>
        <p:txBody>
          <a:bodyPr/>
          <a:lstStyle/>
          <a:p>
            <a:pPr algn="r">
              <a:buClr>
                <a:srgbClr val="FFFFFF"/>
              </a:buClr>
              <a:buSzPct val="25000"/>
              <a:buFont typeface="Calibri"/>
              <a:buNone/>
            </a:pPr>
            <a:fld id="{00000000-1234-1234-1234-123412341234}" type="slidenum">
              <a:rPr lang="en-US" sz="1050" smtClean="0">
                <a:solidFill>
                  <a:srgbClr val="FFFFFF"/>
                </a:solidFill>
                <a:latin typeface="Calibri"/>
                <a:ea typeface="Calibri"/>
                <a:cs typeface="Calibri"/>
                <a:sym typeface="Calibri"/>
              </a:rPr>
              <a:pPr algn="r">
                <a:buClr>
                  <a:srgbClr val="FFFFFF"/>
                </a:buClr>
                <a:buSzPct val="25000"/>
                <a:buFont typeface="Calibri"/>
                <a:buNone/>
              </a:pPr>
              <a:t>11</a:t>
            </a:fld>
            <a:endParaRPr lang="en-US" sz="1050" dirty="0">
              <a:solidFill>
                <a:srgbClr val="FFFFFF"/>
              </a:solidFill>
              <a:latin typeface="Calibri"/>
              <a:ea typeface="Calibri"/>
              <a:cs typeface="Calibri"/>
              <a:sym typeface="Calibri"/>
            </a:endParaRPr>
          </a:p>
        </p:txBody>
      </p:sp>
      <p:pic>
        <p:nvPicPr>
          <p:cNvPr id="7" name="Content Placeholder 6"/>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7437542" y="1789473"/>
            <a:ext cx="3258989" cy="4192798"/>
          </a:xfrm>
        </p:spPr>
      </p:pic>
      <p:sp>
        <p:nvSpPr>
          <p:cNvPr id="8" name="Rectangle 7"/>
          <p:cNvSpPr/>
          <p:nvPr/>
        </p:nvSpPr>
        <p:spPr>
          <a:xfrm>
            <a:off x="8138559" y="5973645"/>
            <a:ext cx="1903214" cy="369332"/>
          </a:xfrm>
          <a:prstGeom prst="rect">
            <a:avLst/>
          </a:prstGeom>
        </p:spPr>
        <p:txBody>
          <a:bodyPr wrap="none">
            <a:spAutoFit/>
          </a:bodyPr>
          <a:lstStyle/>
          <a:p>
            <a:pPr algn="ctr"/>
            <a:r>
              <a:rPr lang="en-US" dirty="0" smtClean="0"/>
              <a:t>Generation I Array</a:t>
            </a:r>
            <a:endParaRPr lang="en-US" dirty="0"/>
          </a:p>
        </p:txBody>
      </p:sp>
    </p:spTree>
    <p:extLst>
      <p:ext uri="{BB962C8B-B14F-4D97-AF65-F5344CB8AC3E}">
        <p14:creationId xmlns:p14="http://schemas.microsoft.com/office/powerpoint/2010/main" val="13121480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FRAME V 4.0</a:t>
            </a:r>
            <a:endParaRPr lang="en-US" dirty="0"/>
          </a:p>
        </p:txBody>
      </p:sp>
      <p:sp>
        <p:nvSpPr>
          <p:cNvPr id="3" name="Text Placeholder 2"/>
          <p:cNvSpPr>
            <a:spLocks noGrp="1"/>
          </p:cNvSpPr>
          <p:nvPr>
            <p:ph type="body" idx="1"/>
          </p:nvPr>
        </p:nvSpPr>
        <p:spPr/>
        <p:txBody>
          <a:bodyPr/>
          <a:lstStyle/>
          <a:p>
            <a:endParaRPr lang="en-US" dirty="0"/>
          </a:p>
        </p:txBody>
      </p:sp>
      <p:sp>
        <p:nvSpPr>
          <p:cNvPr id="4" name="Text Placeholder 3"/>
          <p:cNvSpPr>
            <a:spLocks noGrp="1"/>
          </p:cNvSpPr>
          <p:nvPr>
            <p:ph type="body" idx="2"/>
          </p:nvPr>
        </p:nvSpPr>
        <p:spPr>
          <a:xfrm>
            <a:off x="6245627" y="2036253"/>
            <a:ext cx="4937760" cy="4023360"/>
          </a:xfrm>
        </p:spPr>
        <p:txBody>
          <a:bodyPr/>
          <a:lstStyle/>
          <a:p>
            <a:pPr>
              <a:buFont typeface="Wingdings" panose="05000000000000000000" pitchFamily="2" charset="2"/>
              <a:buChar char="Ø"/>
            </a:pPr>
            <a:r>
              <a:rPr lang="en-US" dirty="0" smtClean="0"/>
              <a:t>Status: Assembled</a:t>
            </a:r>
          </a:p>
          <a:p>
            <a:pPr>
              <a:buFont typeface="Wingdings" panose="05000000000000000000" pitchFamily="2" charset="2"/>
              <a:buChar char="Ø"/>
            </a:pPr>
            <a:r>
              <a:rPr lang="en-US" dirty="0" smtClean="0"/>
              <a:t>Weight: 55lbs</a:t>
            </a:r>
          </a:p>
          <a:p>
            <a:pPr>
              <a:buFont typeface="Wingdings" panose="05000000000000000000" pitchFamily="2" charset="2"/>
              <a:buChar char="Ø"/>
            </a:pPr>
            <a:r>
              <a:rPr lang="en-US" dirty="0" smtClean="0"/>
              <a:t>Cost $700</a:t>
            </a:r>
          </a:p>
          <a:p>
            <a:pPr>
              <a:buFont typeface="Wingdings" panose="05000000000000000000" pitchFamily="2" charset="2"/>
              <a:buChar char="Ø"/>
            </a:pPr>
            <a:r>
              <a:rPr lang="en-US" dirty="0" smtClean="0"/>
              <a:t>What’s left?</a:t>
            </a:r>
          </a:p>
          <a:p>
            <a:pPr lvl="1">
              <a:buFont typeface="Wingdings" panose="05000000000000000000" pitchFamily="2" charset="2"/>
              <a:buChar char="Ø"/>
            </a:pPr>
            <a:r>
              <a:rPr lang="en-US" dirty="0" smtClean="0"/>
              <a:t>Optimizing </a:t>
            </a:r>
            <a:r>
              <a:rPr lang="en-US" dirty="0"/>
              <a:t>for stability &amp; </a:t>
            </a:r>
            <a:r>
              <a:rPr lang="en-US" dirty="0" smtClean="0"/>
              <a:t>stiffness</a:t>
            </a:r>
            <a:endParaRPr lang="en-US" dirty="0"/>
          </a:p>
          <a:p>
            <a:pPr lvl="2">
              <a:buFont typeface="Wingdings" panose="05000000000000000000" pitchFamily="2" charset="2"/>
              <a:buChar char="Ø"/>
            </a:pPr>
            <a:r>
              <a:rPr lang="en-US" dirty="0"/>
              <a:t>Additional sections, gussets &amp; leveling feet</a:t>
            </a:r>
          </a:p>
          <a:p>
            <a:pPr lvl="2">
              <a:buFont typeface="Wingdings" panose="05000000000000000000" pitchFamily="2" charset="2"/>
              <a:buChar char="Ø"/>
            </a:pPr>
            <a:r>
              <a:rPr lang="en-US" dirty="0"/>
              <a:t>Loctite &amp; torque all fasteners </a:t>
            </a:r>
          </a:p>
          <a:p>
            <a:pPr>
              <a:buFont typeface="Arial" panose="020B0604020202020204" pitchFamily="34" charset="0"/>
              <a:buChar char="•"/>
            </a:pPr>
            <a:endParaRPr lang="en-US" dirty="0" smtClean="0"/>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050" b="0" i="0" u="none" strike="noStrike" cap="none" baseline="0" smtClean="0">
                <a:solidFill>
                  <a:srgbClr val="FFFFFF"/>
                </a:solidFill>
                <a:latin typeface="Calibri"/>
                <a:ea typeface="Calibri"/>
                <a:cs typeface="Calibri"/>
                <a:sym typeface="Calibri"/>
                <a:rtl val="0"/>
              </a:rPr>
              <a:t>12</a:t>
            </a:fld>
            <a:endParaRPr lang="en-US" sz="1050" b="0" i="0" u="none" strike="noStrike" cap="none" baseline="0">
              <a:solidFill>
                <a:srgbClr val="FFFFFF"/>
              </a:solidFill>
              <a:latin typeface="Calibri"/>
              <a:ea typeface="Calibri"/>
              <a:cs typeface="Calibri"/>
              <a:sym typeface="Calibri"/>
              <a:rtl val="0"/>
            </a:endParaRPr>
          </a:p>
        </p:txBody>
      </p:sp>
      <p:sp>
        <p:nvSpPr>
          <p:cNvPr id="6" name="Footer Placeholder 5"/>
          <p:cNvSpPr>
            <a:spLocks noGrp="1"/>
          </p:cNvSpPr>
          <p:nvPr>
            <p:ph type="ftr" idx="11"/>
          </p:nvPr>
        </p:nvSpPr>
        <p:spPr/>
        <p:txBody>
          <a:bodyPr/>
          <a:lstStyle/>
          <a:p>
            <a:r>
              <a:rPr lang="en-US" dirty="0"/>
              <a:t>SAR Imager</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6801" y="1845733"/>
            <a:ext cx="4881118" cy="4347355"/>
          </a:xfrm>
          <a:prstGeom prst="rect">
            <a:avLst/>
          </a:prstGeom>
        </p:spPr>
      </p:pic>
      <p:cxnSp>
        <p:nvCxnSpPr>
          <p:cNvPr id="14" name="Straight Connector 13"/>
          <p:cNvCxnSpPr/>
          <p:nvPr/>
        </p:nvCxnSpPr>
        <p:spPr>
          <a:xfrm flipV="1">
            <a:off x="5143500" y="3528753"/>
            <a:ext cx="0" cy="166254"/>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5354089" y="3520440"/>
            <a:ext cx="0" cy="16625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4773584" y="3528753"/>
            <a:ext cx="0" cy="166254"/>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4773584" y="3603567"/>
            <a:ext cx="369916" cy="831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5143500" y="3611880"/>
            <a:ext cx="210589"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086347" y="3395164"/>
            <a:ext cx="400053" cy="200055"/>
          </a:xfrm>
          <a:prstGeom prst="rect">
            <a:avLst/>
          </a:prstGeom>
          <a:noFill/>
        </p:spPr>
        <p:txBody>
          <a:bodyPr wrap="square" rtlCol="0">
            <a:spAutoFit/>
          </a:bodyPr>
          <a:lstStyle/>
          <a:p>
            <a:r>
              <a:rPr lang="en-US" sz="700" dirty="0" smtClean="0">
                <a:latin typeface="Calibri" panose="020F0502020204030204" pitchFamily="34" charset="0"/>
              </a:rPr>
              <a:t>3.54</a:t>
            </a:r>
            <a:r>
              <a:rPr lang="en-US" sz="700" dirty="0" smtClean="0"/>
              <a:t>”</a:t>
            </a:r>
            <a:endParaRPr lang="en-US" sz="700" dirty="0"/>
          </a:p>
        </p:txBody>
      </p:sp>
      <p:sp>
        <p:nvSpPr>
          <p:cNvPr id="27" name="TextBox 26"/>
          <p:cNvSpPr txBox="1"/>
          <p:nvPr/>
        </p:nvSpPr>
        <p:spPr>
          <a:xfrm>
            <a:off x="4792635" y="3395164"/>
            <a:ext cx="383076" cy="200055"/>
          </a:xfrm>
          <a:prstGeom prst="rect">
            <a:avLst/>
          </a:prstGeom>
          <a:noFill/>
        </p:spPr>
        <p:txBody>
          <a:bodyPr wrap="square" rtlCol="0">
            <a:spAutoFit/>
          </a:bodyPr>
          <a:lstStyle/>
          <a:p>
            <a:r>
              <a:rPr lang="en-US" sz="700" dirty="0" smtClean="0">
                <a:latin typeface="Calibri" panose="020F0502020204030204" pitchFamily="34" charset="0"/>
              </a:rPr>
              <a:t>7.09”</a:t>
            </a:r>
            <a:endParaRPr lang="en-US" sz="700" dirty="0">
              <a:latin typeface="Calibri" panose="020F0502020204030204" pitchFamily="34" charset="0"/>
            </a:endParaRPr>
          </a:p>
        </p:txBody>
      </p:sp>
      <p:cxnSp>
        <p:nvCxnSpPr>
          <p:cNvPr id="29" name="Straight Connector 28"/>
          <p:cNvCxnSpPr/>
          <p:nvPr/>
        </p:nvCxnSpPr>
        <p:spPr>
          <a:xfrm>
            <a:off x="5691074" y="6084047"/>
            <a:ext cx="2579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820026" y="1899521"/>
            <a:ext cx="1026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5922682" y="1899521"/>
            <a:ext cx="26296" cy="418452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5772214" y="3932517"/>
            <a:ext cx="513609" cy="230832"/>
          </a:xfrm>
          <a:prstGeom prst="rect">
            <a:avLst/>
          </a:prstGeom>
          <a:solidFill>
            <a:schemeClr val="bg1"/>
          </a:solidFill>
        </p:spPr>
        <p:txBody>
          <a:bodyPr wrap="square" rtlCol="0">
            <a:spAutoFit/>
          </a:bodyPr>
          <a:lstStyle/>
          <a:p>
            <a:r>
              <a:rPr lang="en-US" sz="900" dirty="0" smtClean="0">
                <a:latin typeface="Calibri" panose="020F0502020204030204" pitchFamily="34" charset="0"/>
              </a:rPr>
              <a:t>70”</a:t>
            </a:r>
            <a:endParaRPr lang="en-US" sz="900" dirty="0">
              <a:latin typeface="Calibri" panose="020F0502020204030204" pitchFamily="34" charset="0"/>
            </a:endParaRPr>
          </a:p>
        </p:txBody>
      </p:sp>
      <p:cxnSp>
        <p:nvCxnSpPr>
          <p:cNvPr id="40" name="Straight Connector 39"/>
          <p:cNvCxnSpPr/>
          <p:nvPr/>
        </p:nvCxnSpPr>
        <p:spPr>
          <a:xfrm flipV="1">
            <a:off x="1882588" y="1737358"/>
            <a:ext cx="0" cy="108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5772214" y="1737358"/>
            <a:ext cx="1474" cy="108375"/>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1882588" y="1845733"/>
            <a:ext cx="3889626"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4127353" y="1759474"/>
            <a:ext cx="390859" cy="230832"/>
          </a:xfrm>
          <a:prstGeom prst="rect">
            <a:avLst/>
          </a:prstGeom>
          <a:solidFill>
            <a:schemeClr val="bg1"/>
          </a:solidFill>
        </p:spPr>
        <p:txBody>
          <a:bodyPr wrap="square" rtlCol="0">
            <a:spAutoFit/>
          </a:bodyPr>
          <a:lstStyle/>
          <a:p>
            <a:r>
              <a:rPr lang="en-US" sz="900" dirty="0" smtClean="0">
                <a:latin typeface="Calibri" panose="020F0502020204030204" pitchFamily="34" charset="0"/>
              </a:rPr>
              <a:t>66”</a:t>
            </a:r>
            <a:endParaRPr lang="en-US" sz="900" dirty="0">
              <a:latin typeface="Calibri" panose="020F0502020204030204" pitchFamily="34" charset="0"/>
            </a:endParaRPr>
          </a:p>
        </p:txBody>
      </p:sp>
      <p:cxnSp>
        <p:nvCxnSpPr>
          <p:cNvPr id="52" name="Straight Arrow Connector 51"/>
          <p:cNvCxnSpPr/>
          <p:nvPr/>
        </p:nvCxnSpPr>
        <p:spPr>
          <a:xfrm flipV="1">
            <a:off x="3955312" y="3469318"/>
            <a:ext cx="492807" cy="22569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4311329" y="3279748"/>
            <a:ext cx="431476" cy="230832"/>
          </a:xfrm>
          <a:prstGeom prst="rect">
            <a:avLst/>
          </a:prstGeom>
          <a:noFill/>
        </p:spPr>
        <p:txBody>
          <a:bodyPr wrap="square" rtlCol="0">
            <a:spAutoFit/>
          </a:bodyPr>
          <a:lstStyle/>
          <a:p>
            <a:r>
              <a:rPr lang="en-US" sz="900" dirty="0" smtClean="0">
                <a:latin typeface="Calibri" panose="020F0502020204030204" pitchFamily="34" charset="0"/>
              </a:rPr>
              <a:t>30”</a:t>
            </a:r>
            <a:endParaRPr lang="en-US" sz="900" dirty="0">
              <a:latin typeface="Calibri" panose="020F0502020204030204" pitchFamily="34" charset="0"/>
            </a:endParaRPr>
          </a:p>
        </p:txBody>
      </p:sp>
      <p:sp>
        <p:nvSpPr>
          <p:cNvPr id="9" name="Oval 8"/>
          <p:cNvSpPr/>
          <p:nvPr/>
        </p:nvSpPr>
        <p:spPr>
          <a:xfrm>
            <a:off x="1790700" y="5829571"/>
            <a:ext cx="304800" cy="33124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5539227" y="5775754"/>
            <a:ext cx="304800" cy="33124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a:off x="621324" y="3932517"/>
            <a:ext cx="1169376" cy="18432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21324" y="3932517"/>
            <a:ext cx="4865076" cy="18647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8982" y="3640792"/>
            <a:ext cx="1314780" cy="276999"/>
          </a:xfrm>
          <a:prstGeom prst="rect">
            <a:avLst/>
          </a:prstGeom>
          <a:noFill/>
        </p:spPr>
        <p:txBody>
          <a:bodyPr wrap="square" rtlCol="0">
            <a:spAutoFit/>
          </a:bodyPr>
          <a:lstStyle/>
          <a:p>
            <a:r>
              <a:rPr lang="en-US" sz="1200" dirty="0" smtClean="0">
                <a:latin typeface="Calibri" panose="020F0502020204030204" pitchFamily="34" charset="0"/>
              </a:rPr>
              <a:t>Leveling castors</a:t>
            </a:r>
            <a:endParaRPr lang="en-US" sz="1200" dirty="0">
              <a:latin typeface="Calibri" panose="020F0502020204030204" pitchFamily="34" charset="0"/>
            </a:endParaRPr>
          </a:p>
        </p:txBody>
      </p:sp>
    </p:spTree>
    <p:extLst>
      <p:ext uri="{BB962C8B-B14F-4D97-AF65-F5344CB8AC3E}">
        <p14:creationId xmlns:p14="http://schemas.microsoft.com/office/powerpoint/2010/main" val="17010384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bg1"/>
            </a:solidFill>
          </a:ln>
        </p:spPr>
        <p:txBody>
          <a:bodyPr/>
          <a:lstStyle/>
          <a:p>
            <a:r>
              <a:rPr lang="en-US" dirty="0" smtClean="0"/>
              <a:t>Structure Force Analysis</a:t>
            </a:r>
            <a:endParaRPr lang="en-US" dirty="0"/>
          </a:p>
        </p:txBody>
      </p:sp>
      <p:sp>
        <p:nvSpPr>
          <p:cNvPr id="3" name="Content Placeholder 2"/>
          <p:cNvSpPr>
            <a:spLocks noGrp="1"/>
          </p:cNvSpPr>
          <p:nvPr>
            <p:ph type="body" idx="1"/>
          </p:nvPr>
        </p:nvSpPr>
        <p:spPr>
          <a:xfrm>
            <a:off x="1097280" y="1845734"/>
            <a:ext cx="4937760" cy="2011677"/>
          </a:xfrm>
        </p:spPr>
        <p:txBody>
          <a:bodyPr/>
          <a:lstStyle/>
          <a:p>
            <a:pPr>
              <a:buFont typeface="Wingdings" panose="05000000000000000000" pitchFamily="2" charset="2"/>
              <a:buChar char="Ø"/>
            </a:pPr>
            <a:r>
              <a:rPr lang="en-US" dirty="0"/>
              <a:t> </a:t>
            </a:r>
            <a:r>
              <a:rPr lang="en-US" sz="1800" dirty="0" smtClean="0"/>
              <a:t>Issue: bottom beam deflected</a:t>
            </a:r>
          </a:p>
          <a:p>
            <a:pPr lvl="1">
              <a:buFont typeface="Wingdings" panose="05000000000000000000" pitchFamily="2" charset="2"/>
              <a:buChar char="Ø"/>
            </a:pPr>
            <a:r>
              <a:rPr lang="en-US" sz="1600" dirty="0" smtClean="0"/>
              <a:t>Someone stood on beam</a:t>
            </a:r>
          </a:p>
          <a:p>
            <a:pPr>
              <a:buFont typeface="Wingdings" panose="05000000000000000000" pitchFamily="2" charset="2"/>
              <a:buChar char="Ø"/>
            </a:pPr>
            <a:r>
              <a:rPr lang="en-US" sz="1800" dirty="0" smtClean="0"/>
              <a:t>Beam length of 62” only supported at ends</a:t>
            </a:r>
            <a:endParaRPr lang="en-US" sz="1800" dirty="0"/>
          </a:p>
        </p:txBody>
      </p:sp>
      <p:sp>
        <p:nvSpPr>
          <p:cNvPr id="11" name="Text Placeholder 10"/>
          <p:cNvSpPr>
            <a:spLocks noGrp="1"/>
          </p:cNvSpPr>
          <p:nvPr>
            <p:ph type="body" idx="2"/>
          </p:nvPr>
        </p:nvSpPr>
        <p:spPr/>
        <p:txBody>
          <a:bodyPr/>
          <a:lstStyle/>
          <a:p>
            <a:pPr>
              <a:buFont typeface="Wingdings" panose="05000000000000000000" pitchFamily="2" charset="2"/>
              <a:buChar char="Ø"/>
            </a:pPr>
            <a:endParaRPr lang="en-US" dirty="0" smtClean="0"/>
          </a:p>
          <a:p>
            <a:pPr>
              <a:buFont typeface="Wingdings" panose="05000000000000000000" pitchFamily="2" charset="2"/>
              <a:buChar char="Ø"/>
            </a:pPr>
            <a:r>
              <a:rPr lang="en-US" dirty="0" smtClean="0"/>
              <a:t>Original 1010</a:t>
            </a:r>
          </a:p>
          <a:p>
            <a:pPr lvl="1">
              <a:buFont typeface="Wingdings" panose="05000000000000000000" pitchFamily="2" charset="2"/>
              <a:buChar char="Ø"/>
            </a:pPr>
            <a:r>
              <a:rPr lang="en-US" dirty="0" smtClean="0"/>
              <a:t>Deflection of 0.0623(in)</a:t>
            </a:r>
          </a:p>
          <a:p>
            <a:pPr lvl="1">
              <a:buFont typeface="Wingdings" panose="05000000000000000000" pitchFamily="2" charset="2"/>
              <a:buChar char="Ø"/>
            </a:pPr>
            <a:endParaRPr lang="en-US" dirty="0"/>
          </a:p>
          <a:p>
            <a:pPr lvl="1">
              <a:buFont typeface="Wingdings" panose="05000000000000000000" pitchFamily="2" charset="2"/>
              <a:buChar char="Ø"/>
            </a:pPr>
            <a:endParaRPr lang="en-US" dirty="0" smtClean="0"/>
          </a:p>
          <a:p>
            <a:pPr lvl="1">
              <a:buFont typeface="Wingdings" panose="05000000000000000000" pitchFamily="2" charset="2"/>
              <a:buChar char="Ø"/>
            </a:pPr>
            <a:endParaRPr lang="en-US" dirty="0"/>
          </a:p>
          <a:p>
            <a:pPr lvl="1" indent="0">
              <a:buNone/>
            </a:pPr>
            <a:endParaRPr lang="en-US" dirty="0"/>
          </a:p>
          <a:p>
            <a:pPr>
              <a:buFont typeface="Wingdings" panose="05000000000000000000" pitchFamily="2" charset="2"/>
              <a:buChar char="Ø"/>
            </a:pPr>
            <a:r>
              <a:rPr lang="en-US" dirty="0" smtClean="0"/>
              <a:t>New 1020</a:t>
            </a:r>
          </a:p>
          <a:p>
            <a:pPr lvl="1">
              <a:buFont typeface="Wingdings" panose="05000000000000000000" pitchFamily="2" charset="2"/>
              <a:buChar char="Ø"/>
            </a:pPr>
            <a:r>
              <a:rPr lang="en-US" dirty="0" smtClean="0"/>
              <a:t>Deflection 0.0098 (in)</a:t>
            </a:r>
          </a:p>
          <a:p>
            <a:pPr lvl="1">
              <a:buFont typeface="Wingdings" panose="05000000000000000000" pitchFamily="2" charset="2"/>
              <a:buChar char="Ø"/>
            </a:pPr>
            <a:r>
              <a:rPr lang="en-US" dirty="0" smtClean="0"/>
              <a:t>6X less deflection</a:t>
            </a:r>
          </a:p>
          <a:p>
            <a:pPr lvl="1">
              <a:buFont typeface="Wingdings" panose="05000000000000000000" pitchFamily="2" charset="2"/>
              <a:buChar char="Ø"/>
            </a:pPr>
            <a:endParaRPr lang="en-US" dirty="0"/>
          </a:p>
        </p:txBody>
      </p:sp>
      <p:sp>
        <p:nvSpPr>
          <p:cNvPr id="4" name="Footer Placeholder 3"/>
          <p:cNvSpPr>
            <a:spLocks noGrp="1"/>
          </p:cNvSpPr>
          <p:nvPr>
            <p:ph type="ftr" idx="11"/>
          </p:nvPr>
        </p:nvSpPr>
        <p:spPr/>
        <p:txBody>
          <a:bodyPr/>
          <a:lstStyle/>
          <a:p>
            <a:r>
              <a:rPr lang="en-US" dirty="0"/>
              <a:t>SAR Imager</a:t>
            </a:r>
          </a:p>
        </p:txBody>
      </p:sp>
      <p:sp>
        <p:nvSpPr>
          <p:cNvPr id="6" name="Slide Number Placeholder 5"/>
          <p:cNvSpPr>
            <a:spLocks noGrp="1"/>
          </p:cNvSpPr>
          <p:nvPr>
            <p:ph type="sldNum" idx="12"/>
          </p:nvPr>
        </p:nvSpPr>
        <p:spPr/>
        <p:txBody>
          <a:bodyPr/>
          <a:lstStyle/>
          <a:p>
            <a:pPr algn="r"/>
            <a:fld id="{703D5B72-A720-44FC-8017-B2C9BDBBADC0}" type="slidenum">
              <a:rPr lang="en-US" sz="1050" smtClean="0">
                <a:solidFill>
                  <a:schemeClr val="bg1"/>
                </a:solidFill>
                <a:latin typeface="Calibri" panose="020F0502020204030204" pitchFamily="34" charset="0"/>
              </a:rPr>
              <a:pPr algn="r"/>
              <a:t>13</a:t>
            </a:fld>
            <a:endParaRPr lang="en-US" sz="1050" dirty="0">
              <a:solidFill>
                <a:schemeClr val="bg1"/>
              </a:solidFill>
              <a:latin typeface="Calibri" panose="020F0502020204030204" pitchFamily="34" charset="0"/>
            </a:endParaRPr>
          </a:p>
        </p:txBody>
      </p:sp>
      <p:pic>
        <p:nvPicPr>
          <p:cNvPr id="5" name="Content Placeholder 4"/>
          <p:cNvPicPr>
            <a:picLocks noGrp="1" noChangeAspect="1"/>
          </p:cNvPicPr>
          <p:nvPr>
            <p:ph sz="quarter" idx="4294967295"/>
          </p:nvPr>
        </p:nvPicPr>
        <p:blipFill>
          <a:blip r:embed="rId2">
            <a:extLst>
              <a:ext uri="{28A0092B-C50C-407E-A947-70E740481C1C}">
                <a14:useLocalDpi xmlns:a14="http://schemas.microsoft.com/office/drawing/2010/main" val="0"/>
              </a:ext>
            </a:extLst>
          </a:blip>
          <a:stretch>
            <a:fillRect/>
          </a:stretch>
        </p:blipFill>
        <p:spPr>
          <a:xfrm>
            <a:off x="1097279" y="4248410"/>
            <a:ext cx="4152900" cy="2028825"/>
          </a:xfrm>
        </p:spPr>
      </p:pic>
      <p:sp>
        <p:nvSpPr>
          <p:cNvPr id="7" name="Footer Placeholder 2"/>
          <p:cNvSpPr txBox="1">
            <a:spLocks/>
          </p:cNvSpPr>
          <p:nvPr/>
        </p:nvSpPr>
        <p:spPr>
          <a:xfrm>
            <a:off x="526473" y="6454115"/>
            <a:ext cx="2335668"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cap="all"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pic>
        <p:nvPicPr>
          <p:cNvPr id="12" name="Picture 11"/>
          <p:cNvPicPr>
            <a:picLocks noChangeAspect="1"/>
          </p:cNvPicPr>
          <p:nvPr/>
        </p:nvPicPr>
        <p:blipFill>
          <a:blip r:embed="rId3"/>
          <a:stretch>
            <a:fillRect/>
          </a:stretch>
        </p:blipFill>
        <p:spPr>
          <a:xfrm>
            <a:off x="9782209" y="2321994"/>
            <a:ext cx="990004" cy="1084289"/>
          </a:xfrm>
          <a:prstGeom prst="rect">
            <a:avLst/>
          </a:prstGeom>
        </p:spPr>
      </p:pic>
      <p:pic>
        <p:nvPicPr>
          <p:cNvPr id="13" name="Picture 12"/>
          <p:cNvPicPr>
            <a:picLocks noChangeAspect="1"/>
          </p:cNvPicPr>
          <p:nvPr/>
        </p:nvPicPr>
        <p:blipFill>
          <a:blip r:embed="rId4"/>
          <a:stretch>
            <a:fillRect/>
          </a:stretch>
        </p:blipFill>
        <p:spPr>
          <a:xfrm>
            <a:off x="10007780" y="1627335"/>
            <a:ext cx="548688" cy="1024217"/>
          </a:xfrm>
          <a:prstGeom prst="rect">
            <a:avLst/>
          </a:prstGeom>
        </p:spPr>
      </p:pic>
      <p:pic>
        <p:nvPicPr>
          <p:cNvPr id="14" name="Picture 13"/>
          <p:cNvPicPr>
            <a:picLocks noChangeAspect="1"/>
          </p:cNvPicPr>
          <p:nvPr/>
        </p:nvPicPr>
        <p:blipFill>
          <a:blip r:embed="rId5"/>
          <a:stretch>
            <a:fillRect/>
          </a:stretch>
        </p:blipFill>
        <p:spPr>
          <a:xfrm>
            <a:off x="9782209" y="4576304"/>
            <a:ext cx="944962" cy="1700931"/>
          </a:xfrm>
          <a:prstGeom prst="rect">
            <a:avLst/>
          </a:prstGeom>
        </p:spPr>
      </p:pic>
      <p:pic>
        <p:nvPicPr>
          <p:cNvPr id="15" name="Picture 14"/>
          <p:cNvPicPr>
            <a:picLocks noChangeAspect="1"/>
          </p:cNvPicPr>
          <p:nvPr/>
        </p:nvPicPr>
        <p:blipFill>
          <a:blip r:embed="rId4"/>
          <a:stretch>
            <a:fillRect/>
          </a:stretch>
        </p:blipFill>
        <p:spPr>
          <a:xfrm>
            <a:off x="9980346" y="3857411"/>
            <a:ext cx="548688" cy="1024217"/>
          </a:xfrm>
          <a:prstGeom prst="rect">
            <a:avLst/>
          </a:prstGeom>
        </p:spPr>
      </p:pic>
    </p:spTree>
    <p:extLst>
      <p:ext uri="{BB962C8B-B14F-4D97-AF65-F5344CB8AC3E}">
        <p14:creationId xmlns:p14="http://schemas.microsoft.com/office/powerpoint/2010/main" val="13058629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Structure Revision: V 4.1</a:t>
            </a:r>
            <a:endParaRPr lang="en-US" dirty="0"/>
          </a:p>
        </p:txBody>
      </p:sp>
      <p:sp>
        <p:nvSpPr>
          <p:cNvPr id="3" name="Content Placeholder 2"/>
          <p:cNvSpPr>
            <a:spLocks noGrp="1"/>
          </p:cNvSpPr>
          <p:nvPr>
            <p:ph sz="half" idx="1"/>
          </p:nvPr>
        </p:nvSpPr>
        <p:spPr>
          <a:xfrm>
            <a:off x="526473" y="1846264"/>
            <a:ext cx="4937760" cy="4389966"/>
          </a:xfrm>
        </p:spPr>
        <p:txBody>
          <a:bodyPr>
            <a:normAutofit/>
          </a:bodyPr>
          <a:lstStyle/>
          <a:p>
            <a:pPr>
              <a:buFont typeface="Wingdings" panose="05000000000000000000" pitchFamily="2" charset="2"/>
              <a:buChar char="Ø"/>
            </a:pPr>
            <a:r>
              <a:rPr lang="en-US" dirty="0" smtClean="0"/>
              <a:t>Addition to current structure</a:t>
            </a:r>
          </a:p>
          <a:p>
            <a:pPr>
              <a:buFont typeface="Wingdings" panose="05000000000000000000" pitchFamily="2" charset="2"/>
              <a:buChar char="Ø"/>
            </a:pPr>
            <a:r>
              <a:rPr lang="en-US" dirty="0" smtClean="0"/>
              <a:t>Switch to rubber 4” casters</a:t>
            </a:r>
          </a:p>
          <a:p>
            <a:pPr lvl="1">
              <a:buFont typeface="Wingdings" panose="05000000000000000000" pitchFamily="2" charset="2"/>
              <a:buChar char="Ø"/>
            </a:pPr>
            <a:r>
              <a:rPr lang="en-US" dirty="0" smtClean="0"/>
              <a:t>No leveling caster presents alignment dilemma</a:t>
            </a:r>
          </a:p>
          <a:p>
            <a:pPr lvl="1">
              <a:buFont typeface="Wingdings" panose="05000000000000000000" pitchFamily="2" charset="2"/>
              <a:buChar char="Ø"/>
            </a:pPr>
            <a:r>
              <a:rPr lang="en-US" dirty="0" smtClean="0"/>
              <a:t>Solved with foot floor lock (red) and adjustable vibration feet (yellow)</a:t>
            </a:r>
          </a:p>
          <a:p>
            <a:pPr>
              <a:buFont typeface="Wingdings" panose="05000000000000000000" pitchFamily="2" charset="2"/>
              <a:buChar char="Ø"/>
            </a:pPr>
            <a:r>
              <a:rPr lang="en-US" dirty="0" smtClean="0"/>
              <a:t>Additional gussets to stiffen the structure </a:t>
            </a:r>
          </a:p>
          <a:p>
            <a:pPr>
              <a:buFont typeface="Wingdings" panose="05000000000000000000" pitchFamily="2" charset="2"/>
              <a:buChar char="Ø"/>
            </a:pPr>
            <a:r>
              <a:rPr lang="en-US" dirty="0" smtClean="0"/>
              <a:t>Base pieces changed to 1020 </a:t>
            </a:r>
          </a:p>
          <a:p>
            <a:pPr>
              <a:buFont typeface="Wingdings" panose="05000000000000000000" pitchFamily="2" charset="2"/>
              <a:buChar char="Ø"/>
            </a:pPr>
            <a:r>
              <a:rPr lang="en-US" dirty="0"/>
              <a:t> </a:t>
            </a:r>
            <a:r>
              <a:rPr lang="en-US" dirty="0" smtClean="0"/>
              <a:t>1030 piece added to middle of base to unify base</a:t>
            </a:r>
          </a:p>
          <a:p>
            <a:pPr>
              <a:buFont typeface="Wingdings" panose="05000000000000000000" pitchFamily="2" charset="2"/>
              <a:buChar char="Ø"/>
            </a:pPr>
            <a:r>
              <a:rPr lang="en-US" dirty="0"/>
              <a:t> </a:t>
            </a:r>
            <a:r>
              <a:rPr lang="en-US" dirty="0" smtClean="0"/>
              <a:t>New leveling system not implemented</a:t>
            </a:r>
          </a:p>
          <a:p>
            <a:pPr>
              <a:buFont typeface="Wingdings" panose="05000000000000000000" pitchFamily="2" charset="2"/>
              <a:buChar char="Ø"/>
            </a:pPr>
            <a:endParaRPr lang="en-US" dirty="0" smtClean="0"/>
          </a:p>
          <a:p>
            <a:pPr>
              <a:buFont typeface="Wingdings" panose="05000000000000000000" pitchFamily="2" charset="2"/>
              <a:buChar char="Ø"/>
            </a:pPr>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783469" y="1846264"/>
            <a:ext cx="4138531" cy="4351858"/>
          </a:xfrm>
        </p:spPr>
      </p:pic>
      <p:sp>
        <p:nvSpPr>
          <p:cNvPr id="4" name="Footer Placeholder 3"/>
          <p:cNvSpPr>
            <a:spLocks noGrp="1"/>
          </p:cNvSpPr>
          <p:nvPr>
            <p:ph type="ftr" sz="quarter" idx="11"/>
          </p:nvPr>
        </p:nvSpPr>
        <p:spPr/>
        <p:txBody>
          <a:bodyPr/>
          <a:lstStyle/>
          <a:p>
            <a:r>
              <a:rPr lang="en-US" dirty="0"/>
              <a:t>SAR Imager</a:t>
            </a:r>
          </a:p>
        </p:txBody>
      </p:sp>
      <p:sp>
        <p:nvSpPr>
          <p:cNvPr id="6" name="Slide Number Placeholder 5"/>
          <p:cNvSpPr>
            <a:spLocks noGrp="1"/>
          </p:cNvSpPr>
          <p:nvPr>
            <p:ph type="sldNum" sz="quarter" idx="12"/>
          </p:nvPr>
        </p:nvSpPr>
        <p:spPr/>
        <p:txBody>
          <a:bodyPr/>
          <a:lstStyle/>
          <a:p>
            <a:fld id="{703D5B72-A720-44FC-8017-B2C9BDBBADC0}" type="slidenum">
              <a:rPr lang="en-US" sz="1050" smtClean="0">
                <a:solidFill>
                  <a:schemeClr val="bg1"/>
                </a:solidFill>
                <a:latin typeface="Calibri" panose="020F0502020204030204" pitchFamily="34" charset="0"/>
              </a:rPr>
              <a:t>14</a:t>
            </a:fld>
            <a:endParaRPr lang="en-US" sz="1050" dirty="0">
              <a:solidFill>
                <a:schemeClr val="bg1"/>
              </a:solidFill>
              <a:latin typeface="Calibri" panose="020F0502020204030204" pitchFamily="34" charset="0"/>
            </a:endParaRPr>
          </a:p>
        </p:txBody>
      </p:sp>
      <p:cxnSp>
        <p:nvCxnSpPr>
          <p:cNvPr id="9" name="Straight Arrow Connector 8"/>
          <p:cNvCxnSpPr/>
          <p:nvPr/>
        </p:nvCxnSpPr>
        <p:spPr>
          <a:xfrm flipH="1">
            <a:off x="10247282" y="3162300"/>
            <a:ext cx="908395" cy="21463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9652000" y="3162300"/>
            <a:ext cx="1503677" cy="5969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8852734" y="3162300"/>
            <a:ext cx="2235053" cy="7870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0995719" y="2914894"/>
            <a:ext cx="1168400" cy="276999"/>
          </a:xfrm>
          <a:prstGeom prst="rect">
            <a:avLst/>
          </a:prstGeom>
          <a:noFill/>
        </p:spPr>
        <p:txBody>
          <a:bodyPr wrap="square" rtlCol="0">
            <a:spAutoFit/>
          </a:bodyPr>
          <a:lstStyle/>
          <a:p>
            <a:r>
              <a:rPr lang="en-US" sz="1200" dirty="0" smtClean="0">
                <a:latin typeface="Calibri" panose="020F0502020204030204" pitchFamily="34" charset="0"/>
              </a:rPr>
              <a:t>Gussets</a:t>
            </a:r>
            <a:endParaRPr lang="en-US" sz="1200" dirty="0">
              <a:latin typeface="Calibri" panose="020F0502020204030204" pitchFamily="34" charset="0"/>
            </a:endParaRPr>
          </a:p>
        </p:txBody>
      </p:sp>
      <p:sp>
        <p:nvSpPr>
          <p:cNvPr id="23" name="Oval 22"/>
          <p:cNvSpPr/>
          <p:nvPr/>
        </p:nvSpPr>
        <p:spPr>
          <a:xfrm>
            <a:off x="9756058" y="5770420"/>
            <a:ext cx="360514" cy="3909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7010400" y="5113142"/>
            <a:ext cx="360514" cy="3909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9125964" y="5113142"/>
            <a:ext cx="351197" cy="3290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7774467" y="4928787"/>
            <a:ext cx="383458" cy="36871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10463652" y="5504058"/>
            <a:ext cx="383458" cy="36871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p:cNvCxnSpPr/>
          <p:nvPr/>
        </p:nvCxnSpPr>
        <p:spPr>
          <a:xfrm>
            <a:off x="6083710" y="3759200"/>
            <a:ext cx="1563329" cy="1424858"/>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6076335" y="3759200"/>
            <a:ext cx="2204884" cy="1169587"/>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588828" y="3343275"/>
            <a:ext cx="1120922" cy="461665"/>
          </a:xfrm>
          <a:prstGeom prst="rect">
            <a:avLst/>
          </a:prstGeom>
          <a:noFill/>
        </p:spPr>
        <p:txBody>
          <a:bodyPr wrap="square" rtlCol="0">
            <a:spAutoFit/>
          </a:bodyPr>
          <a:lstStyle/>
          <a:p>
            <a:r>
              <a:rPr lang="en-US" sz="1200" dirty="0" smtClean="0">
                <a:latin typeface="Calibri" panose="020F0502020204030204" pitchFamily="34" charset="0"/>
              </a:rPr>
              <a:t>Changed to 1020 series</a:t>
            </a:r>
            <a:endParaRPr lang="en-US" sz="1200" dirty="0">
              <a:latin typeface="Calibri" panose="020F0502020204030204" pitchFamily="34" charset="0"/>
            </a:endParaRPr>
          </a:p>
        </p:txBody>
      </p:sp>
      <p:cxnSp>
        <p:nvCxnSpPr>
          <p:cNvPr id="36" name="Straight Arrow Connector 35"/>
          <p:cNvCxnSpPr/>
          <p:nvPr/>
        </p:nvCxnSpPr>
        <p:spPr>
          <a:xfrm flipV="1">
            <a:off x="8276922" y="5308600"/>
            <a:ext cx="513117" cy="379813"/>
          </a:xfrm>
          <a:prstGeom prst="straightConnector1">
            <a:avLst/>
          </a:prstGeom>
          <a:ln>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7654414" y="5688413"/>
            <a:ext cx="1060297" cy="276999"/>
          </a:xfrm>
          <a:prstGeom prst="rect">
            <a:avLst/>
          </a:prstGeom>
          <a:noFill/>
        </p:spPr>
        <p:txBody>
          <a:bodyPr wrap="square" rtlCol="0">
            <a:spAutoFit/>
          </a:bodyPr>
          <a:lstStyle/>
          <a:p>
            <a:r>
              <a:rPr lang="en-US" sz="1200" dirty="0" smtClean="0">
                <a:latin typeface="Calibri" panose="020F0502020204030204" pitchFamily="34" charset="0"/>
              </a:rPr>
              <a:t>1030 series</a:t>
            </a:r>
            <a:endParaRPr lang="en-US" sz="1200" dirty="0">
              <a:latin typeface="Calibri" panose="020F0502020204030204" pitchFamily="34" charset="0"/>
            </a:endParaRPr>
          </a:p>
        </p:txBody>
      </p:sp>
    </p:spTree>
    <p:extLst>
      <p:ext uri="{BB962C8B-B14F-4D97-AF65-F5344CB8AC3E}">
        <p14:creationId xmlns:p14="http://schemas.microsoft.com/office/powerpoint/2010/main" val="23336926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Component Housing Goals</a:t>
            </a:r>
            <a:endParaRPr lang="en-US" dirty="0"/>
          </a:p>
        </p:txBody>
      </p:sp>
      <p:sp>
        <p:nvSpPr>
          <p:cNvPr id="11" name="Content Placeholder 10"/>
          <p:cNvSpPr>
            <a:spLocks noGrp="1"/>
          </p:cNvSpPr>
          <p:nvPr>
            <p:ph sz="half" idx="2"/>
          </p:nvPr>
        </p:nvSpPr>
        <p:spPr>
          <a:xfrm>
            <a:off x="1097280" y="1915585"/>
            <a:ext cx="4937760" cy="3286760"/>
          </a:xfrm>
        </p:spPr>
        <p:txBody>
          <a:bodyPr/>
          <a:lstStyle/>
          <a:p>
            <a:pPr>
              <a:buFont typeface="Wingdings" panose="05000000000000000000" pitchFamily="2" charset="2"/>
              <a:buChar char="Ø"/>
            </a:pPr>
            <a:r>
              <a:rPr lang="en-US" dirty="0" smtClean="0"/>
              <a:t> Easier interface</a:t>
            </a:r>
          </a:p>
          <a:p>
            <a:pPr>
              <a:buFont typeface="Wingdings" panose="05000000000000000000" pitchFamily="2" charset="2"/>
              <a:buChar char="Ø"/>
            </a:pPr>
            <a:r>
              <a:rPr lang="en-US" dirty="0" smtClean="0"/>
              <a:t> Secure components</a:t>
            </a:r>
          </a:p>
          <a:p>
            <a:pPr>
              <a:buFont typeface="Wingdings" panose="05000000000000000000" pitchFamily="2" charset="2"/>
              <a:buChar char="Ø"/>
            </a:pPr>
            <a:r>
              <a:rPr lang="en-US" dirty="0" smtClean="0"/>
              <a:t> Organized layout</a:t>
            </a:r>
          </a:p>
          <a:p>
            <a:pPr>
              <a:buFont typeface="Wingdings" panose="05000000000000000000" pitchFamily="2" charset="2"/>
              <a:buChar char="Ø"/>
            </a:pPr>
            <a:r>
              <a:rPr lang="en-US" dirty="0" smtClean="0"/>
              <a:t> Sufficient heat dissipation</a:t>
            </a:r>
          </a:p>
          <a:p>
            <a:pPr>
              <a:buFont typeface="Wingdings" panose="05000000000000000000" pitchFamily="2" charset="2"/>
              <a:buChar char="Ø"/>
            </a:pPr>
            <a:r>
              <a:rPr lang="en-US" dirty="0" smtClean="0"/>
              <a:t> Electromagnetic Interference (EMI) protection </a:t>
            </a:r>
          </a:p>
        </p:txBody>
      </p:sp>
      <p:sp>
        <p:nvSpPr>
          <p:cNvPr id="4" name="Footer Placeholder 3"/>
          <p:cNvSpPr>
            <a:spLocks noGrp="1"/>
          </p:cNvSpPr>
          <p:nvPr>
            <p:ph type="ftr" sz="quarter" idx="11"/>
          </p:nvPr>
        </p:nvSpPr>
        <p:spPr/>
        <p:txBody>
          <a:bodyPr/>
          <a:lstStyle/>
          <a:p>
            <a:r>
              <a:rPr lang="en-US" dirty="0"/>
              <a:t>SAR Imager</a:t>
            </a:r>
          </a:p>
        </p:txBody>
      </p:sp>
      <p:sp>
        <p:nvSpPr>
          <p:cNvPr id="5" name="Slide Number Placeholder 4"/>
          <p:cNvSpPr>
            <a:spLocks noGrp="1"/>
          </p:cNvSpPr>
          <p:nvPr>
            <p:ph type="sldNum" sz="quarter" idx="12"/>
          </p:nvPr>
        </p:nvSpPr>
        <p:spPr/>
        <p:txBody>
          <a:bodyPr/>
          <a:lstStyle/>
          <a:p>
            <a:pPr algn="r">
              <a:buClr>
                <a:srgbClr val="FFFFFF"/>
              </a:buClr>
              <a:buSzPct val="25000"/>
              <a:buFont typeface="Calibri"/>
              <a:buNone/>
            </a:pPr>
            <a:fld id="{00000000-1234-1234-1234-123412341234}" type="slidenum">
              <a:rPr lang="en-US" sz="1050" smtClean="0">
                <a:solidFill>
                  <a:srgbClr val="FFFFFF"/>
                </a:solidFill>
                <a:latin typeface="Calibri"/>
                <a:ea typeface="Calibri"/>
                <a:cs typeface="Calibri"/>
                <a:sym typeface="Calibri"/>
              </a:rPr>
              <a:pPr algn="r">
                <a:buClr>
                  <a:srgbClr val="FFFFFF"/>
                </a:buClr>
                <a:buSzPct val="25000"/>
                <a:buFont typeface="Calibri"/>
                <a:buNone/>
              </a:pPr>
              <a:t>15</a:t>
            </a:fld>
            <a:endParaRPr lang="en-US" sz="1050" dirty="0">
              <a:solidFill>
                <a:srgbClr val="FFFFFF"/>
              </a:solidFill>
              <a:latin typeface="Calibri"/>
              <a:ea typeface="Calibri"/>
              <a:cs typeface="Calibri"/>
              <a:sym typeface="Calibri"/>
            </a:endParaRPr>
          </a:p>
        </p:txBody>
      </p:sp>
      <p:pic>
        <p:nvPicPr>
          <p:cNvPr id="8" name="Content Placeholder 7"/>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5268177" y="2143124"/>
            <a:ext cx="5944306" cy="3343671"/>
          </a:xfrm>
        </p:spPr>
      </p:pic>
      <p:sp>
        <p:nvSpPr>
          <p:cNvPr id="2" name="TextBox 1"/>
          <p:cNvSpPr txBox="1"/>
          <p:nvPr/>
        </p:nvSpPr>
        <p:spPr>
          <a:xfrm>
            <a:off x="6370340" y="5603958"/>
            <a:ext cx="3739979" cy="369332"/>
          </a:xfrm>
          <a:prstGeom prst="rect">
            <a:avLst/>
          </a:prstGeom>
          <a:noFill/>
        </p:spPr>
        <p:txBody>
          <a:bodyPr wrap="square" rtlCol="0">
            <a:spAutoFit/>
          </a:bodyPr>
          <a:lstStyle/>
          <a:p>
            <a:r>
              <a:rPr lang="en-US" dirty="0" smtClean="0"/>
              <a:t>Generation I Component Housing</a:t>
            </a:r>
            <a:endParaRPr lang="en-US" dirty="0"/>
          </a:p>
        </p:txBody>
      </p:sp>
    </p:spTree>
    <p:extLst>
      <p:ext uri="{BB962C8B-B14F-4D97-AF65-F5344CB8AC3E}">
        <p14:creationId xmlns:p14="http://schemas.microsoft.com/office/powerpoint/2010/main" val="500498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Shape 72"/>
          <p:cNvSpPr txBox="1">
            <a:spLocks noGrp="1"/>
          </p:cNvSpPr>
          <p:nvPr>
            <p:ph type="title"/>
          </p:nvPr>
        </p:nvSpPr>
        <p:spPr>
          <a:xfrm>
            <a:off x="2717351" y="832781"/>
            <a:ext cx="6757296" cy="700127"/>
          </a:xfrm>
          <a:prstGeom prst="rect">
            <a:avLst/>
          </a:prstGeom>
          <a:noFill/>
          <a:ln>
            <a:noFill/>
          </a:ln>
        </p:spPr>
        <p:txBody>
          <a:bodyPr lIns="91425" tIns="45700" rIns="91425" bIns="45700" anchor="b" anchorCtr="0">
            <a:noAutofit/>
          </a:bodyPr>
          <a:lstStyle/>
          <a:p>
            <a:pPr marL="0" marR="0" lvl="0" indent="0" algn="ctr" rtl="0">
              <a:lnSpc>
                <a:spcPct val="85000"/>
              </a:lnSpc>
              <a:spcBef>
                <a:spcPts val="0"/>
              </a:spcBef>
              <a:spcAft>
                <a:spcPts val="0"/>
              </a:spcAft>
              <a:buClr>
                <a:srgbClr val="3F3F3F"/>
              </a:buClr>
              <a:buSzPct val="25000"/>
              <a:buFont typeface="Calibri"/>
              <a:buNone/>
            </a:pPr>
            <a:r>
              <a:rPr lang="en-US" sz="4800" b="0" i="0" u="none" strike="noStrike" cap="none" dirty="0" smtClean="0">
                <a:solidFill>
                  <a:srgbClr val="3F3F3F"/>
                </a:solidFill>
                <a:ea typeface="Calibri"/>
                <a:cs typeface="Calibri"/>
                <a:sym typeface="Calibri"/>
              </a:rPr>
              <a:t>Gen II Component </a:t>
            </a:r>
            <a:r>
              <a:rPr lang="en-US" dirty="0" smtClean="0"/>
              <a:t>Housing</a:t>
            </a:r>
            <a:endParaRPr lang="en-US" sz="4800" b="0" i="0" u="none" strike="noStrike" cap="none" dirty="0">
              <a:solidFill>
                <a:srgbClr val="3F3F3F"/>
              </a:solidFill>
              <a:ea typeface="Calibri"/>
              <a:cs typeface="Calibri"/>
              <a:sym typeface="Calibri"/>
            </a:endParaRPr>
          </a:p>
        </p:txBody>
      </p:sp>
      <p:sp>
        <p:nvSpPr>
          <p:cNvPr id="73" name="Shape 73"/>
          <p:cNvSpPr/>
          <p:nvPr/>
        </p:nvSpPr>
        <p:spPr>
          <a:xfrm>
            <a:off x="5978819" y="3275111"/>
            <a:ext cx="284051" cy="307777"/>
          </a:xfrm>
          <a:prstGeom prst="rect">
            <a:avLst/>
          </a:prstGeom>
          <a:noFill/>
          <a:ln>
            <a:noFill/>
          </a:ln>
        </p:spPr>
        <p:txBody>
          <a:bodyPr lIns="91425" tIns="45700" rIns="91425" bIns="45700" anchor="t" anchorCtr="0">
            <a:noAutofit/>
          </a:bodyPr>
          <a:lstStyle/>
          <a:p>
            <a:pPr>
              <a:buClr>
                <a:srgbClr val="000000"/>
              </a:buClr>
              <a:buSzPct val="25000"/>
              <a:buFont typeface="Arial"/>
              <a:buNone/>
            </a:pPr>
            <a:r>
              <a:rPr lang="en-US" sz="1400" kern="0" dirty="0">
                <a:solidFill>
                  <a:srgbClr val="000000"/>
                </a:solidFill>
                <a:ea typeface="Arial"/>
                <a:cs typeface="Arial"/>
                <a:sym typeface="Arial"/>
                <a:rtl val="0"/>
              </a:rPr>
              <a:t>  </a:t>
            </a:r>
          </a:p>
        </p:txBody>
      </p:sp>
      <p:sp>
        <p:nvSpPr>
          <p:cNvPr id="74" name="Shape 74"/>
          <p:cNvSpPr/>
          <p:nvPr/>
        </p:nvSpPr>
        <p:spPr>
          <a:xfrm>
            <a:off x="5978819" y="3275111"/>
            <a:ext cx="234360" cy="307777"/>
          </a:xfrm>
          <a:prstGeom prst="rect">
            <a:avLst/>
          </a:prstGeom>
          <a:noFill/>
          <a:ln>
            <a:noFill/>
          </a:ln>
        </p:spPr>
        <p:txBody>
          <a:bodyPr lIns="91425" tIns="45700" rIns="91425" bIns="45700" anchor="t" anchorCtr="0">
            <a:noAutofit/>
          </a:bodyPr>
          <a:lstStyle/>
          <a:p>
            <a:pPr>
              <a:buClr>
                <a:srgbClr val="000000"/>
              </a:buClr>
              <a:buSzPct val="25000"/>
              <a:buFont typeface="Arial"/>
              <a:buNone/>
            </a:pPr>
            <a:r>
              <a:rPr lang="en-US" sz="1400" kern="0" dirty="0">
                <a:solidFill>
                  <a:srgbClr val="000000"/>
                </a:solidFill>
                <a:ea typeface="Arial"/>
                <a:cs typeface="Arial"/>
                <a:sym typeface="Arial"/>
                <a:rtl val="0"/>
              </a:rPr>
              <a:t> </a:t>
            </a:r>
          </a:p>
        </p:txBody>
      </p:sp>
      <p:sp>
        <p:nvSpPr>
          <p:cNvPr id="78" name="Shape 78"/>
          <p:cNvSpPr txBox="1">
            <a:spLocks noGrp="1"/>
          </p:cNvSpPr>
          <p:nvPr>
            <p:ph type="ftr" idx="11"/>
          </p:nvPr>
        </p:nvSpPr>
        <p:spPr>
          <a:xfrm>
            <a:off x="3686185" y="6459785"/>
            <a:ext cx="4822799" cy="365099"/>
          </a:xfrm>
          <a:prstGeom prst="rect">
            <a:avLst/>
          </a:prstGeom>
          <a:noFill/>
          <a:ln>
            <a:noFill/>
          </a:ln>
        </p:spPr>
        <p:txBody>
          <a:bodyPr lIns="91425" tIns="45700" rIns="91425" bIns="45700" anchor="ctr" anchorCtr="0">
            <a:noAutofit/>
          </a:bodyPr>
          <a:lstStyle/>
          <a:p>
            <a:r>
              <a:rPr lang="en-US" dirty="0"/>
              <a:t>SAR Imager</a:t>
            </a:r>
          </a:p>
        </p:txBody>
      </p:sp>
      <p:sp>
        <p:nvSpPr>
          <p:cNvPr id="12" name="Content Placeholder 2"/>
          <p:cNvSpPr txBox="1">
            <a:spLocks/>
          </p:cNvSpPr>
          <p:nvPr/>
        </p:nvSpPr>
        <p:spPr>
          <a:xfrm>
            <a:off x="8071658" y="1917934"/>
            <a:ext cx="3657600" cy="4724400"/>
          </a:xfrm>
          <a:prstGeom prst="rect">
            <a:avLst/>
          </a:prstGeom>
          <a:noFill/>
          <a:ln>
            <a:noFill/>
          </a:ln>
        </p:spPr>
        <p:txBody>
          <a:bodyPr lIns="91425" tIns="91425" rIns="91425" bIns="91425" anchor="t" anchorCtr="0">
            <a:normAutofit/>
          </a:bodyPr>
          <a:lstStyle>
            <a:defPPr marR="0" lvl="0" algn="l" rtl="0">
              <a:lnSpc>
                <a:spcPct val="100000"/>
              </a:lnSpc>
              <a:spcBef>
                <a:spcPts val="0"/>
              </a:spcBef>
              <a:spcAft>
                <a:spcPts val="0"/>
              </a:spcAft>
            </a:defPPr>
            <a:lvl1pPr marL="91440" marR="0" lvl="0" indent="289560" algn="l" rtl="0">
              <a:lnSpc>
                <a:spcPct val="90000"/>
              </a:lnSpc>
              <a:spcBef>
                <a:spcPts val="1200"/>
              </a:spcBef>
              <a:spcAft>
                <a:spcPts val="200"/>
              </a:spcAft>
              <a:buClr>
                <a:schemeClr val="accent1"/>
              </a:buClr>
              <a:buFont typeface="Calibri"/>
              <a:buChar char=" "/>
              <a:defRPr sz="2000" b="0" i="0" u="none" strike="noStrike" cap="none">
                <a:solidFill>
                  <a:srgbClr val="3F3F3F"/>
                </a:solidFill>
                <a:latin typeface="Calibri"/>
                <a:ea typeface="Calibri"/>
                <a:cs typeface="Calibri"/>
                <a:sym typeface="Calibri"/>
              </a:defRPr>
            </a:lvl1pPr>
            <a:lvl2pPr marL="384048" marR="0" lvl="1" indent="149352" algn="l" rtl="0">
              <a:lnSpc>
                <a:spcPct val="90000"/>
              </a:lnSpc>
              <a:spcBef>
                <a:spcPts val="200"/>
              </a:spcBef>
              <a:spcAft>
                <a:spcPts val="400"/>
              </a:spcAft>
              <a:buClr>
                <a:schemeClr val="accent1"/>
              </a:buClr>
              <a:buFont typeface="Calibri"/>
              <a:buChar char="◦"/>
              <a:defRPr sz="1800" b="0" i="0" u="none" strike="noStrike" cap="none">
                <a:solidFill>
                  <a:srgbClr val="3F3F3F"/>
                </a:solidFill>
                <a:latin typeface="Calibri"/>
                <a:ea typeface="Calibri"/>
                <a:cs typeface="Calibri"/>
                <a:sym typeface="Calibri"/>
              </a:defRPr>
            </a:lvl2pPr>
            <a:lvl3pPr marL="566928" marR="0" lvl="2" indent="80772" algn="l" rtl="0">
              <a:lnSpc>
                <a:spcPct val="90000"/>
              </a:lnSpc>
              <a:spcBef>
                <a:spcPts val="200"/>
              </a:spcBef>
              <a:spcAft>
                <a:spcPts val="400"/>
              </a:spcAft>
              <a:buClr>
                <a:schemeClr val="accent1"/>
              </a:buClr>
              <a:buFont typeface="Calibri"/>
              <a:buChar char="◦"/>
              <a:defRPr sz="1400" b="0" i="0" u="none" strike="noStrike" cap="none">
                <a:solidFill>
                  <a:srgbClr val="3F3F3F"/>
                </a:solidFill>
                <a:latin typeface="Calibri"/>
                <a:ea typeface="Calibri"/>
                <a:cs typeface="Calibri"/>
                <a:sym typeface="Calibri"/>
              </a:defRPr>
            </a:lvl3pPr>
            <a:lvl4pPr marL="749808" marR="0" lvl="3" indent="75691" algn="l" rtl="0">
              <a:lnSpc>
                <a:spcPct val="90000"/>
              </a:lnSpc>
              <a:spcBef>
                <a:spcPts val="200"/>
              </a:spcBef>
              <a:spcAft>
                <a:spcPts val="400"/>
              </a:spcAft>
              <a:buClr>
                <a:schemeClr val="accent1"/>
              </a:buClr>
              <a:buFont typeface="Calibri"/>
              <a:buChar char="◦"/>
              <a:defRPr sz="1400" b="0" i="0" u="none" strike="noStrike" cap="none">
                <a:solidFill>
                  <a:srgbClr val="3F3F3F"/>
                </a:solidFill>
                <a:latin typeface="Calibri"/>
                <a:ea typeface="Calibri"/>
                <a:cs typeface="Calibri"/>
                <a:sym typeface="Calibri"/>
              </a:defRPr>
            </a:lvl4pPr>
            <a:lvl5pPr marL="932688" marR="0" lvl="4" indent="83311" algn="l" rtl="0">
              <a:lnSpc>
                <a:spcPct val="90000"/>
              </a:lnSpc>
              <a:spcBef>
                <a:spcPts val="200"/>
              </a:spcBef>
              <a:spcAft>
                <a:spcPts val="400"/>
              </a:spcAft>
              <a:buClr>
                <a:schemeClr val="accent1"/>
              </a:buClr>
              <a:buFont typeface="Calibri"/>
              <a:buChar char="◦"/>
              <a:defRPr sz="1400" b="0" i="0" u="none" strike="noStrike" cap="none">
                <a:solidFill>
                  <a:srgbClr val="3F3F3F"/>
                </a:solidFill>
                <a:latin typeface="Calibri"/>
                <a:ea typeface="Calibri"/>
                <a:cs typeface="Calibri"/>
                <a:sym typeface="Calibri"/>
              </a:defRPr>
            </a:lvl5pPr>
            <a:lvl6pPr marL="1100000" marR="0" lvl="5" indent="30299" algn="l" rtl="0">
              <a:lnSpc>
                <a:spcPct val="90000"/>
              </a:lnSpc>
              <a:spcBef>
                <a:spcPts val="200"/>
              </a:spcBef>
              <a:spcAft>
                <a:spcPts val="400"/>
              </a:spcAft>
              <a:buClr>
                <a:schemeClr val="accent1"/>
              </a:buClr>
              <a:buFont typeface="Calibri"/>
              <a:buChar char="◦"/>
              <a:defRPr sz="1400" b="0" i="0" u="none" strike="noStrike" cap="none">
                <a:solidFill>
                  <a:srgbClr val="3F3F3F"/>
                </a:solidFill>
                <a:latin typeface="Calibri"/>
                <a:ea typeface="Calibri"/>
                <a:cs typeface="Calibri"/>
                <a:sym typeface="Calibri"/>
              </a:defRPr>
            </a:lvl6pPr>
            <a:lvl7pPr marL="1300000" marR="0" lvl="6" indent="33499" algn="l" rtl="0">
              <a:lnSpc>
                <a:spcPct val="90000"/>
              </a:lnSpc>
              <a:spcBef>
                <a:spcPts val="200"/>
              </a:spcBef>
              <a:spcAft>
                <a:spcPts val="400"/>
              </a:spcAft>
              <a:buClr>
                <a:schemeClr val="accent1"/>
              </a:buClr>
              <a:buFont typeface="Calibri"/>
              <a:buChar char="◦"/>
              <a:defRPr sz="1400" b="0" i="0" u="none" strike="noStrike" cap="none">
                <a:solidFill>
                  <a:srgbClr val="3F3F3F"/>
                </a:solidFill>
                <a:latin typeface="Calibri"/>
                <a:ea typeface="Calibri"/>
                <a:cs typeface="Calibri"/>
                <a:sym typeface="Calibri"/>
              </a:defRPr>
            </a:lvl7pPr>
            <a:lvl8pPr marL="1500000" marR="0" lvl="7" indent="36699" algn="l" rtl="0">
              <a:lnSpc>
                <a:spcPct val="90000"/>
              </a:lnSpc>
              <a:spcBef>
                <a:spcPts val="200"/>
              </a:spcBef>
              <a:spcAft>
                <a:spcPts val="400"/>
              </a:spcAft>
              <a:buClr>
                <a:schemeClr val="accent1"/>
              </a:buClr>
              <a:buFont typeface="Calibri"/>
              <a:buChar char="◦"/>
              <a:defRPr sz="1400" b="0" i="0" u="none" strike="noStrike" cap="none">
                <a:solidFill>
                  <a:srgbClr val="3F3F3F"/>
                </a:solidFill>
                <a:latin typeface="Calibri"/>
                <a:ea typeface="Calibri"/>
                <a:cs typeface="Calibri"/>
                <a:sym typeface="Calibri"/>
              </a:defRPr>
            </a:lvl8pPr>
            <a:lvl9pPr marL="1699999" marR="0" lvl="8" indent="27201" algn="l" rtl="0">
              <a:lnSpc>
                <a:spcPct val="90000"/>
              </a:lnSpc>
              <a:spcBef>
                <a:spcPts val="200"/>
              </a:spcBef>
              <a:spcAft>
                <a:spcPts val="400"/>
              </a:spcAft>
              <a:buClr>
                <a:schemeClr val="accent1"/>
              </a:buClr>
              <a:buFont typeface="Calibri"/>
              <a:buChar char="◦"/>
              <a:defRPr sz="1400" b="0" i="0" u="none" strike="noStrike" cap="none">
                <a:solidFill>
                  <a:srgbClr val="3F3F3F"/>
                </a:solidFill>
                <a:latin typeface="Calibri"/>
                <a:ea typeface="Calibri"/>
                <a:cs typeface="Calibri"/>
                <a:sym typeface="Calibri"/>
              </a:defRPr>
            </a:lvl9pPr>
          </a:lstStyle>
          <a:p>
            <a:pPr>
              <a:buClr>
                <a:srgbClr val="1CADE4"/>
              </a:buClr>
              <a:buFont typeface="Wingdings" panose="05000000000000000000" pitchFamily="2" charset="2"/>
              <a:buChar char="Ø"/>
            </a:pPr>
            <a:r>
              <a:rPr lang="en-US" kern="0" dirty="0" smtClean="0">
                <a:rtl val="0"/>
              </a:rPr>
              <a:t>Assembled</a:t>
            </a:r>
          </a:p>
          <a:p>
            <a:pPr lvl="1">
              <a:buClr>
                <a:srgbClr val="1CADE4"/>
              </a:buClr>
              <a:buFont typeface="Wingdings" panose="05000000000000000000" pitchFamily="2" charset="2"/>
              <a:buChar char="Ø"/>
            </a:pPr>
            <a:r>
              <a:rPr lang="en-US" kern="0" dirty="0" smtClean="0">
                <a:rtl val="0"/>
              </a:rPr>
              <a:t>Water jetted</a:t>
            </a:r>
          </a:p>
          <a:p>
            <a:pPr lvl="1">
              <a:buClr>
                <a:srgbClr val="1CADE4"/>
              </a:buClr>
              <a:buFont typeface="Wingdings" panose="05000000000000000000" pitchFamily="2" charset="2"/>
              <a:buChar char="Ø"/>
            </a:pPr>
            <a:r>
              <a:rPr lang="en-US" kern="0" dirty="0" smtClean="0">
                <a:rtl val="0"/>
              </a:rPr>
              <a:t>Welded</a:t>
            </a:r>
          </a:p>
          <a:p>
            <a:pPr lvl="1">
              <a:buClr>
                <a:srgbClr val="1CADE4"/>
              </a:buClr>
              <a:buFont typeface="Wingdings" panose="05000000000000000000" pitchFamily="2" charset="2"/>
              <a:buChar char="Ø"/>
            </a:pPr>
            <a:r>
              <a:rPr lang="en-US" kern="0" dirty="0" smtClean="0">
                <a:rtl val="0"/>
              </a:rPr>
              <a:t>Powder Coated</a:t>
            </a:r>
          </a:p>
          <a:p>
            <a:pPr>
              <a:buClr>
                <a:srgbClr val="1CADE4"/>
              </a:buClr>
              <a:buFont typeface="Wingdings" panose="05000000000000000000" pitchFamily="2" charset="2"/>
              <a:buChar char="Ø"/>
            </a:pPr>
            <a:r>
              <a:rPr lang="en-US" kern="0" dirty="0" smtClean="0">
                <a:rtl val="0"/>
              </a:rPr>
              <a:t>Machine Shop Error</a:t>
            </a:r>
          </a:p>
          <a:p>
            <a:pPr lvl="1">
              <a:buClr>
                <a:srgbClr val="1CADE4"/>
              </a:buClr>
              <a:buFont typeface="Wingdings" panose="05000000000000000000" pitchFamily="2" charset="2"/>
              <a:buChar char="Ø"/>
            </a:pPr>
            <a:r>
              <a:rPr lang="en-US" kern="0" dirty="0" smtClean="0">
                <a:rtl val="0"/>
              </a:rPr>
              <a:t> Redesign component layout</a:t>
            </a:r>
            <a:endParaRPr lang="en-US" kern="0" dirty="0">
              <a:rtl val="0"/>
            </a:endParaRPr>
          </a:p>
          <a:p>
            <a:pPr>
              <a:buClr>
                <a:srgbClr val="1CADE4"/>
              </a:buClr>
              <a:buFont typeface="Wingdings" panose="05000000000000000000" pitchFamily="2" charset="2"/>
              <a:buChar char="Ø"/>
            </a:pPr>
            <a:r>
              <a:rPr lang="en-US" kern="0" dirty="0" smtClean="0">
                <a:rtl val="0"/>
              </a:rPr>
              <a:t>EMI Shielded</a:t>
            </a:r>
          </a:p>
          <a:p>
            <a:pPr lvl="1">
              <a:buClr>
                <a:srgbClr val="1CADE4"/>
              </a:buClr>
              <a:buFont typeface="Wingdings" panose="05000000000000000000" pitchFamily="2" charset="2"/>
              <a:buChar char="Ø"/>
            </a:pPr>
            <a:r>
              <a:rPr lang="en-US" kern="0" dirty="0" smtClean="0">
                <a:rtl val="0"/>
              </a:rPr>
              <a:t> Conductive gaskets</a:t>
            </a:r>
          </a:p>
          <a:p>
            <a:pPr lvl="1">
              <a:buClr>
                <a:srgbClr val="1CADE4"/>
              </a:buClr>
              <a:buFont typeface="Wingdings" panose="05000000000000000000" pitchFamily="2" charset="2"/>
              <a:buChar char="Ø"/>
            </a:pPr>
            <a:r>
              <a:rPr lang="en-US" kern="0" dirty="0" smtClean="0">
                <a:rtl val="0"/>
              </a:rPr>
              <a:t> Panel-mount interfaces</a:t>
            </a:r>
          </a:p>
          <a:p>
            <a:pPr>
              <a:buClr>
                <a:srgbClr val="1CADE4"/>
              </a:buClr>
              <a:buFont typeface="Wingdings" panose="05000000000000000000" pitchFamily="2" charset="2"/>
              <a:buChar char="Ø"/>
            </a:pPr>
            <a:r>
              <a:rPr lang="en-US" kern="0" dirty="0">
                <a:rtl val="0"/>
              </a:rPr>
              <a:t>Weight: 12.9 </a:t>
            </a:r>
            <a:r>
              <a:rPr lang="en-US" kern="0" dirty="0" err="1" smtClean="0">
                <a:rtl val="0"/>
              </a:rPr>
              <a:t>lbs</a:t>
            </a:r>
            <a:r>
              <a:rPr lang="en-US" kern="0" dirty="0" smtClean="0">
                <a:rtl val="0"/>
              </a:rPr>
              <a:t> w/o components </a:t>
            </a:r>
          </a:p>
          <a:p>
            <a:pPr lvl="1" indent="0">
              <a:buClr>
                <a:srgbClr val="1CADE4"/>
              </a:buClr>
              <a:buNone/>
            </a:pPr>
            <a:endParaRPr lang="en-US" kern="0" dirty="0">
              <a:rtl val="0"/>
            </a:endParaRPr>
          </a:p>
          <a:p>
            <a:pPr>
              <a:buClr>
                <a:srgbClr val="1CADE4"/>
              </a:buClr>
            </a:pPr>
            <a:endParaRPr lang="en-US" kern="0" dirty="0" smtClean="0">
              <a:rtl val="0"/>
            </a:endParaRPr>
          </a:p>
          <a:p>
            <a:pPr>
              <a:buClr>
                <a:srgbClr val="1CADE4"/>
              </a:buClr>
            </a:pPr>
            <a:endParaRPr lang="en-US" kern="0" dirty="0" smtClean="0">
              <a:rtl val="0"/>
            </a:endParaRPr>
          </a:p>
        </p:txBody>
      </p:sp>
      <p:sp>
        <p:nvSpPr>
          <p:cNvPr id="5" name="Slide Number Placeholder 4"/>
          <p:cNvSpPr>
            <a:spLocks noGrp="1"/>
          </p:cNvSpPr>
          <p:nvPr>
            <p:ph type="sldNum" idx="12"/>
          </p:nvPr>
        </p:nvSpPr>
        <p:spPr/>
        <p:txBody>
          <a:bodyPr/>
          <a:lstStyle/>
          <a:p>
            <a:pPr algn="r">
              <a:buClr>
                <a:srgbClr val="FFFFFF"/>
              </a:buClr>
              <a:buSzPct val="25000"/>
              <a:buFont typeface="Calibri"/>
              <a:buNone/>
            </a:pPr>
            <a:fld id="{00000000-1234-1234-1234-123412341234}" type="slidenum">
              <a:rPr lang="en-US" sz="1050" smtClean="0">
                <a:solidFill>
                  <a:srgbClr val="FFFFFF"/>
                </a:solidFill>
                <a:latin typeface="Calibri"/>
                <a:ea typeface="Calibri"/>
                <a:cs typeface="Calibri"/>
                <a:sym typeface="Calibri"/>
              </a:rPr>
              <a:pPr algn="r">
                <a:buClr>
                  <a:srgbClr val="FFFFFF"/>
                </a:buClr>
                <a:buSzPct val="25000"/>
                <a:buFont typeface="Calibri"/>
                <a:buNone/>
              </a:pPr>
              <a:t>16</a:t>
            </a:fld>
            <a:endParaRPr lang="en-US" sz="1050">
              <a:solidFill>
                <a:srgbClr val="FFFFFF"/>
              </a:solidFill>
              <a:latin typeface="Calibri"/>
              <a:ea typeface="Calibri"/>
              <a:cs typeface="Calibri"/>
              <a:sym typeface="Calibri"/>
            </a:endParaRPr>
          </a:p>
        </p:txBody>
      </p:sp>
      <p:pic>
        <p:nvPicPr>
          <p:cNvPr id="1030"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656" t="22887" r="5756" b="18126"/>
          <a:stretch/>
        </p:blipFill>
        <p:spPr bwMode="auto">
          <a:xfrm>
            <a:off x="1183857" y="1822206"/>
            <a:ext cx="4382306" cy="2140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26" b="61328" l="0" r="100000">
                        <a14:foregroundMark x1="15723" y1="44792" x2="15723" y2="44792"/>
                        <a14:foregroundMark x1="16309" y1="43099" x2="16309" y2="43099"/>
                        <a14:foregroundMark x1="24902" y1="42578" x2="24902" y2="42578"/>
                        <a14:foregroundMark x1="28711" y1="42839" x2="28711" y2="42839"/>
                        <a14:foregroundMark x1="27441" y1="47656" x2="27441" y2="47656"/>
                        <a14:foregroundMark x1="26367" y1="40495" x2="26367" y2="40495"/>
                        <a14:foregroundMark x1="49805" y1="43620" x2="49805" y2="43620"/>
                        <a14:foregroundMark x1="51465" y1="43620" x2="51465" y2="43620"/>
                        <a14:foregroundMark x1="50879" y1="45703" x2="50879" y2="45703"/>
                        <a14:foregroundMark x1="72363" y1="43620" x2="72363" y2="43620"/>
                        <a14:foregroundMark x1="80469" y1="44271" x2="80469" y2="44271"/>
                        <a14:foregroundMark x1="78516" y1="42578" x2="78516" y2="42578"/>
                      </a14:backgroundRemoval>
                    </a14:imgEffect>
                  </a14:imgLayer>
                </a14:imgProps>
              </a:ext>
              <a:ext uri="{28A0092B-C50C-407E-A947-70E740481C1C}">
                <a14:useLocalDpi xmlns:a14="http://schemas.microsoft.com/office/drawing/2010/main" val="0"/>
              </a:ext>
            </a:extLst>
          </a:blip>
          <a:srcRect t="10394" b="37740"/>
          <a:stretch/>
        </p:blipFill>
        <p:spPr bwMode="auto">
          <a:xfrm>
            <a:off x="1225049" y="4409805"/>
            <a:ext cx="4448488" cy="1730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673537" y="2707637"/>
            <a:ext cx="1696994" cy="369332"/>
          </a:xfrm>
          <a:prstGeom prst="rect">
            <a:avLst/>
          </a:prstGeom>
          <a:noFill/>
        </p:spPr>
        <p:txBody>
          <a:bodyPr wrap="square" rtlCol="0">
            <a:spAutoFit/>
          </a:bodyPr>
          <a:lstStyle/>
          <a:p>
            <a:r>
              <a:rPr lang="en-US" dirty="0" smtClean="0"/>
              <a:t>Full Enclosure</a:t>
            </a:r>
            <a:endParaRPr lang="en-US" dirty="0"/>
          </a:p>
        </p:txBody>
      </p:sp>
      <p:sp>
        <p:nvSpPr>
          <p:cNvPr id="11" name="TextBox 10"/>
          <p:cNvSpPr txBox="1"/>
          <p:nvPr/>
        </p:nvSpPr>
        <p:spPr>
          <a:xfrm>
            <a:off x="5673537" y="5013408"/>
            <a:ext cx="1900572" cy="523220"/>
          </a:xfrm>
          <a:prstGeom prst="rect">
            <a:avLst/>
          </a:prstGeom>
          <a:noFill/>
        </p:spPr>
        <p:txBody>
          <a:bodyPr wrap="square" rtlCol="0">
            <a:spAutoFit/>
          </a:bodyPr>
          <a:lstStyle/>
          <a:p>
            <a:r>
              <a:rPr lang="en-US" sz="1400" dirty="0" smtClean="0"/>
              <a:t>Panel Interface &amp; Attenuation Control</a:t>
            </a:r>
            <a:endParaRPr lang="en-US" sz="1400" dirty="0"/>
          </a:p>
        </p:txBody>
      </p:sp>
    </p:spTree>
    <p:extLst>
      <p:ext uri="{BB962C8B-B14F-4D97-AF65-F5344CB8AC3E}">
        <p14:creationId xmlns:p14="http://schemas.microsoft.com/office/powerpoint/2010/main" val="3531936352"/>
      </p:ext>
    </p:extLst>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Shape 83"/>
          <p:cNvSpPr txBox="1">
            <a:spLocks noGrp="1"/>
          </p:cNvSpPr>
          <p:nvPr>
            <p:ph type="title"/>
          </p:nvPr>
        </p:nvSpPr>
        <p:spPr>
          <a:xfrm>
            <a:off x="1072332" y="211015"/>
            <a:ext cx="10058398" cy="1450755"/>
          </a:xfrm>
          <a:prstGeom prst="rect">
            <a:avLst/>
          </a:prstGeom>
          <a:noFill/>
          <a:ln>
            <a:noFill/>
          </a:ln>
        </p:spPr>
        <p:txBody>
          <a:bodyPr lIns="91425" tIns="45700" rIns="91425" bIns="45700" anchor="b" anchorCtr="0">
            <a:noAutofit/>
          </a:bodyPr>
          <a:lstStyle/>
          <a:p>
            <a:pPr marL="0" marR="0" lvl="0" indent="0" algn="ctr" rtl="0">
              <a:lnSpc>
                <a:spcPct val="85000"/>
              </a:lnSpc>
              <a:spcBef>
                <a:spcPts val="0"/>
              </a:spcBef>
              <a:spcAft>
                <a:spcPts val="0"/>
              </a:spcAft>
              <a:buClr>
                <a:srgbClr val="3F3F3F"/>
              </a:buClr>
              <a:buSzPct val="25000"/>
              <a:buFont typeface="Calibri"/>
              <a:buNone/>
            </a:pPr>
            <a:r>
              <a:rPr lang="en-US" dirty="0" smtClean="0"/>
              <a:t>Installation – Electrical Components</a:t>
            </a:r>
            <a:endParaRPr lang="en-US" sz="4800" b="0" i="0" u="none" strike="noStrike" cap="none" dirty="0">
              <a:solidFill>
                <a:srgbClr val="3F3F3F"/>
              </a:solidFill>
              <a:latin typeface="Calibri"/>
              <a:ea typeface="Calibri"/>
              <a:cs typeface="Calibri"/>
              <a:sym typeface="Calibri"/>
            </a:endParaRPr>
          </a:p>
        </p:txBody>
      </p:sp>
      <p:sp>
        <p:nvSpPr>
          <p:cNvPr id="84" name="Shape 84"/>
          <p:cNvSpPr txBox="1">
            <a:spLocks noGrp="1"/>
          </p:cNvSpPr>
          <p:nvPr>
            <p:ph type="ftr" idx="11"/>
          </p:nvPr>
        </p:nvSpPr>
        <p:spPr>
          <a:xfrm>
            <a:off x="3686185" y="6459785"/>
            <a:ext cx="4822803" cy="365125"/>
          </a:xfrm>
          <a:prstGeom prst="rect">
            <a:avLst/>
          </a:prstGeom>
          <a:noFill/>
          <a:ln>
            <a:noFill/>
          </a:ln>
        </p:spPr>
        <p:txBody>
          <a:bodyPr lIns="91425" tIns="45700" rIns="91425" bIns="45700" anchor="ctr" anchorCtr="0">
            <a:noAutofit/>
          </a:bodyPr>
          <a:lstStyle/>
          <a:p>
            <a:r>
              <a:rPr lang="en-US" dirty="0"/>
              <a:t>SAR Imager</a:t>
            </a:r>
          </a:p>
        </p:txBody>
      </p:sp>
      <p:sp>
        <p:nvSpPr>
          <p:cNvPr id="85" name="Shape 85"/>
          <p:cNvSpPr txBox="1">
            <a:spLocks noGrp="1"/>
          </p:cNvSpPr>
          <p:nvPr>
            <p:ph type="sldNum" idx="12"/>
          </p:nvPr>
        </p:nvSpPr>
        <p:spPr>
          <a:xfrm>
            <a:off x="9900457" y="6459785"/>
            <a:ext cx="1312023" cy="365125"/>
          </a:xfrm>
          <a:prstGeom prst="rect">
            <a:avLst/>
          </a:prstGeom>
          <a:noFill/>
          <a:ln>
            <a:noFill/>
          </a:ln>
        </p:spPr>
        <p:txBody>
          <a:bodyPr lIns="91425" tIns="45700" rIns="91425" bIns="45700" anchor="ctr" anchorCtr="0">
            <a:noAutofit/>
          </a:bodyPr>
          <a:lstStyle/>
          <a:p>
            <a:pPr algn="r">
              <a:buClr>
                <a:srgbClr val="FFFFFF"/>
              </a:buClr>
              <a:buSzPct val="25000"/>
              <a:buFont typeface="Calibri"/>
              <a:buNone/>
            </a:pPr>
            <a:fld id="{00000000-1234-1234-1234-123412341234}" type="slidenum">
              <a:rPr lang="en-US" sz="1050">
                <a:solidFill>
                  <a:srgbClr val="FFFFFF"/>
                </a:solidFill>
                <a:latin typeface="Calibri"/>
                <a:ea typeface="Calibri"/>
                <a:cs typeface="Calibri"/>
                <a:sym typeface="Calibri"/>
              </a:rPr>
              <a:pPr algn="r">
                <a:buClr>
                  <a:srgbClr val="FFFFFF"/>
                </a:buClr>
                <a:buSzPct val="25000"/>
                <a:buFont typeface="Calibri"/>
                <a:buNone/>
              </a:pPr>
              <a:t>17</a:t>
            </a:fld>
            <a:endParaRPr lang="en-US" sz="1050" dirty="0">
              <a:solidFill>
                <a:srgbClr val="FFFFFF"/>
              </a:solidFill>
              <a:latin typeface="Calibri"/>
              <a:ea typeface="Calibri"/>
              <a:cs typeface="Calibri"/>
              <a:sym typeface="Calibri"/>
            </a:endParaRPr>
          </a:p>
        </p:txBody>
      </p:sp>
      <p:sp>
        <p:nvSpPr>
          <p:cNvPr id="6" name="Content Placeholder 2"/>
          <p:cNvSpPr txBox="1">
            <a:spLocks/>
          </p:cNvSpPr>
          <p:nvPr/>
        </p:nvSpPr>
        <p:spPr>
          <a:xfrm>
            <a:off x="7859680" y="2206329"/>
            <a:ext cx="4332320" cy="1873015"/>
          </a:xfrm>
          <a:prstGeom prst="rect">
            <a:avLst/>
          </a:prstGeom>
          <a:noFill/>
          <a:ln>
            <a:noFill/>
          </a:ln>
        </p:spPr>
        <p:txBody>
          <a:bodyPr lIns="91425" tIns="91425" rIns="91425" bIns="91425" anchor="t" anchorCtr="0">
            <a:normAutofit/>
          </a:bodyPr>
          <a:lstStyle>
            <a:defPPr marR="0" lvl="0" algn="l" rtl="0">
              <a:lnSpc>
                <a:spcPct val="100000"/>
              </a:lnSpc>
              <a:spcBef>
                <a:spcPts val="0"/>
              </a:spcBef>
              <a:spcAft>
                <a:spcPts val="0"/>
              </a:spcAft>
            </a:defPPr>
            <a:lvl1pPr marL="91440" marR="0" lvl="0" indent="289560" algn="l" rtl="0">
              <a:lnSpc>
                <a:spcPct val="90000"/>
              </a:lnSpc>
              <a:spcBef>
                <a:spcPts val="1200"/>
              </a:spcBef>
              <a:spcAft>
                <a:spcPts val="200"/>
              </a:spcAft>
              <a:buClr>
                <a:schemeClr val="accent1"/>
              </a:buClr>
              <a:buFont typeface="Calibri"/>
              <a:buChar char=" "/>
              <a:defRPr sz="2000" b="0" i="0" u="none" strike="noStrike" cap="none">
                <a:solidFill>
                  <a:srgbClr val="3F3F3F"/>
                </a:solidFill>
                <a:latin typeface="Calibri"/>
                <a:ea typeface="Calibri"/>
                <a:cs typeface="Calibri"/>
                <a:sym typeface="Calibri"/>
              </a:defRPr>
            </a:lvl1pPr>
            <a:lvl2pPr marL="384048" marR="0" lvl="1" indent="149352" algn="l" rtl="0">
              <a:lnSpc>
                <a:spcPct val="90000"/>
              </a:lnSpc>
              <a:spcBef>
                <a:spcPts val="200"/>
              </a:spcBef>
              <a:spcAft>
                <a:spcPts val="400"/>
              </a:spcAft>
              <a:buClr>
                <a:schemeClr val="accent1"/>
              </a:buClr>
              <a:buFont typeface="Calibri"/>
              <a:buChar char="◦"/>
              <a:defRPr sz="1800" b="0" i="0" u="none" strike="noStrike" cap="none">
                <a:solidFill>
                  <a:srgbClr val="3F3F3F"/>
                </a:solidFill>
                <a:latin typeface="Calibri"/>
                <a:ea typeface="Calibri"/>
                <a:cs typeface="Calibri"/>
                <a:sym typeface="Calibri"/>
              </a:defRPr>
            </a:lvl2pPr>
            <a:lvl3pPr marL="566928" marR="0" lvl="2" indent="80772" algn="l" rtl="0">
              <a:lnSpc>
                <a:spcPct val="90000"/>
              </a:lnSpc>
              <a:spcBef>
                <a:spcPts val="200"/>
              </a:spcBef>
              <a:spcAft>
                <a:spcPts val="400"/>
              </a:spcAft>
              <a:buClr>
                <a:schemeClr val="accent1"/>
              </a:buClr>
              <a:buFont typeface="Calibri"/>
              <a:buChar char="◦"/>
              <a:defRPr sz="1400" b="0" i="0" u="none" strike="noStrike" cap="none">
                <a:solidFill>
                  <a:srgbClr val="3F3F3F"/>
                </a:solidFill>
                <a:latin typeface="Calibri"/>
                <a:ea typeface="Calibri"/>
                <a:cs typeface="Calibri"/>
                <a:sym typeface="Calibri"/>
              </a:defRPr>
            </a:lvl3pPr>
            <a:lvl4pPr marL="749808" marR="0" lvl="3" indent="75691" algn="l" rtl="0">
              <a:lnSpc>
                <a:spcPct val="90000"/>
              </a:lnSpc>
              <a:spcBef>
                <a:spcPts val="200"/>
              </a:spcBef>
              <a:spcAft>
                <a:spcPts val="400"/>
              </a:spcAft>
              <a:buClr>
                <a:schemeClr val="accent1"/>
              </a:buClr>
              <a:buFont typeface="Calibri"/>
              <a:buChar char="◦"/>
              <a:defRPr sz="1400" b="0" i="0" u="none" strike="noStrike" cap="none">
                <a:solidFill>
                  <a:srgbClr val="3F3F3F"/>
                </a:solidFill>
                <a:latin typeface="Calibri"/>
                <a:ea typeface="Calibri"/>
                <a:cs typeface="Calibri"/>
                <a:sym typeface="Calibri"/>
              </a:defRPr>
            </a:lvl4pPr>
            <a:lvl5pPr marL="932688" marR="0" lvl="4" indent="83311" algn="l" rtl="0">
              <a:lnSpc>
                <a:spcPct val="90000"/>
              </a:lnSpc>
              <a:spcBef>
                <a:spcPts val="200"/>
              </a:spcBef>
              <a:spcAft>
                <a:spcPts val="400"/>
              </a:spcAft>
              <a:buClr>
                <a:schemeClr val="accent1"/>
              </a:buClr>
              <a:buFont typeface="Calibri"/>
              <a:buChar char="◦"/>
              <a:defRPr sz="1400" b="0" i="0" u="none" strike="noStrike" cap="none">
                <a:solidFill>
                  <a:srgbClr val="3F3F3F"/>
                </a:solidFill>
                <a:latin typeface="Calibri"/>
                <a:ea typeface="Calibri"/>
                <a:cs typeface="Calibri"/>
                <a:sym typeface="Calibri"/>
              </a:defRPr>
            </a:lvl5pPr>
            <a:lvl6pPr marL="1100000" marR="0" lvl="5" indent="30299" algn="l" rtl="0">
              <a:lnSpc>
                <a:spcPct val="90000"/>
              </a:lnSpc>
              <a:spcBef>
                <a:spcPts val="200"/>
              </a:spcBef>
              <a:spcAft>
                <a:spcPts val="400"/>
              </a:spcAft>
              <a:buClr>
                <a:schemeClr val="accent1"/>
              </a:buClr>
              <a:buFont typeface="Calibri"/>
              <a:buChar char="◦"/>
              <a:defRPr sz="1400" b="0" i="0" u="none" strike="noStrike" cap="none">
                <a:solidFill>
                  <a:srgbClr val="3F3F3F"/>
                </a:solidFill>
                <a:latin typeface="Calibri"/>
                <a:ea typeface="Calibri"/>
                <a:cs typeface="Calibri"/>
                <a:sym typeface="Calibri"/>
              </a:defRPr>
            </a:lvl6pPr>
            <a:lvl7pPr marL="1300000" marR="0" lvl="6" indent="33499" algn="l" rtl="0">
              <a:lnSpc>
                <a:spcPct val="90000"/>
              </a:lnSpc>
              <a:spcBef>
                <a:spcPts val="200"/>
              </a:spcBef>
              <a:spcAft>
                <a:spcPts val="400"/>
              </a:spcAft>
              <a:buClr>
                <a:schemeClr val="accent1"/>
              </a:buClr>
              <a:buFont typeface="Calibri"/>
              <a:buChar char="◦"/>
              <a:defRPr sz="1400" b="0" i="0" u="none" strike="noStrike" cap="none">
                <a:solidFill>
                  <a:srgbClr val="3F3F3F"/>
                </a:solidFill>
                <a:latin typeface="Calibri"/>
                <a:ea typeface="Calibri"/>
                <a:cs typeface="Calibri"/>
                <a:sym typeface="Calibri"/>
              </a:defRPr>
            </a:lvl7pPr>
            <a:lvl8pPr marL="1500000" marR="0" lvl="7" indent="36699" algn="l" rtl="0">
              <a:lnSpc>
                <a:spcPct val="90000"/>
              </a:lnSpc>
              <a:spcBef>
                <a:spcPts val="200"/>
              </a:spcBef>
              <a:spcAft>
                <a:spcPts val="400"/>
              </a:spcAft>
              <a:buClr>
                <a:schemeClr val="accent1"/>
              </a:buClr>
              <a:buFont typeface="Calibri"/>
              <a:buChar char="◦"/>
              <a:defRPr sz="1400" b="0" i="0" u="none" strike="noStrike" cap="none">
                <a:solidFill>
                  <a:srgbClr val="3F3F3F"/>
                </a:solidFill>
                <a:latin typeface="Calibri"/>
                <a:ea typeface="Calibri"/>
                <a:cs typeface="Calibri"/>
                <a:sym typeface="Calibri"/>
              </a:defRPr>
            </a:lvl8pPr>
            <a:lvl9pPr marL="1699999" marR="0" lvl="8" indent="27201" algn="l" rtl="0">
              <a:lnSpc>
                <a:spcPct val="90000"/>
              </a:lnSpc>
              <a:spcBef>
                <a:spcPts val="200"/>
              </a:spcBef>
              <a:spcAft>
                <a:spcPts val="400"/>
              </a:spcAft>
              <a:buClr>
                <a:schemeClr val="accent1"/>
              </a:buClr>
              <a:buFont typeface="Calibri"/>
              <a:buChar char="◦"/>
              <a:defRPr sz="1400" b="0" i="0" u="none" strike="noStrike" cap="none">
                <a:solidFill>
                  <a:srgbClr val="3F3F3F"/>
                </a:solidFill>
                <a:latin typeface="Calibri"/>
                <a:ea typeface="Calibri"/>
                <a:cs typeface="Calibri"/>
                <a:sym typeface="Calibri"/>
              </a:defRPr>
            </a:lvl9pPr>
          </a:lstStyle>
          <a:p>
            <a:pPr>
              <a:buClr>
                <a:srgbClr val="1CADE4"/>
              </a:buClr>
              <a:buFont typeface="Wingdings" panose="05000000000000000000" pitchFamily="2" charset="2"/>
              <a:buChar char="Ø"/>
            </a:pPr>
            <a:r>
              <a:rPr lang="en-US" sz="2800" kern="0" dirty="0" smtClean="0">
                <a:rtl val="0"/>
              </a:rPr>
              <a:t>Drop-in tray</a:t>
            </a:r>
          </a:p>
          <a:p>
            <a:pPr lvl="1">
              <a:buClr>
                <a:srgbClr val="1CADE4"/>
              </a:buClr>
              <a:buFont typeface="Wingdings" panose="05000000000000000000" pitchFamily="2" charset="2"/>
              <a:buChar char="Ø"/>
            </a:pPr>
            <a:r>
              <a:rPr lang="en-US" sz="2400" kern="0" dirty="0" smtClean="0">
                <a:rtl val="0"/>
              </a:rPr>
              <a:t> Removable</a:t>
            </a:r>
          </a:p>
          <a:p>
            <a:pPr lvl="1">
              <a:buClr>
                <a:srgbClr val="1CADE4"/>
              </a:buClr>
              <a:buFont typeface="Wingdings" panose="05000000000000000000" pitchFamily="2" charset="2"/>
              <a:buChar char="Ø"/>
            </a:pPr>
            <a:r>
              <a:rPr lang="en-US" sz="2400" kern="0" dirty="0" smtClean="0">
                <a:rtl val="0"/>
              </a:rPr>
              <a:t> Modular</a:t>
            </a:r>
          </a:p>
          <a:p>
            <a:pPr indent="0">
              <a:buClr>
                <a:srgbClr val="1CADE4"/>
              </a:buClr>
              <a:buNone/>
            </a:pPr>
            <a:endParaRPr lang="en-US" kern="0" dirty="0" smtClean="0">
              <a:rtl val="0"/>
            </a:endParaRPr>
          </a:p>
        </p:txBody>
      </p:sp>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2467" t="1441" r="21740"/>
          <a:stretch/>
        </p:blipFill>
        <p:spPr bwMode="auto">
          <a:xfrm rot="16200000">
            <a:off x="2289596" y="584103"/>
            <a:ext cx="3513349" cy="7017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460217" y="5915226"/>
            <a:ext cx="1671956" cy="338554"/>
          </a:xfrm>
          <a:prstGeom prst="rect">
            <a:avLst/>
          </a:prstGeom>
          <a:noFill/>
        </p:spPr>
        <p:txBody>
          <a:bodyPr wrap="square" rtlCol="0">
            <a:spAutoFit/>
          </a:bodyPr>
          <a:lstStyle/>
          <a:p>
            <a:r>
              <a:rPr lang="en-US" sz="1600" dirty="0" smtClean="0"/>
              <a:t>Internal View</a:t>
            </a:r>
            <a:endParaRPr lang="en-US" sz="1600" dirty="0"/>
          </a:p>
        </p:txBody>
      </p:sp>
      <p:pic>
        <p:nvPicPr>
          <p:cNvPr id="2" name="Picture 1"/>
          <p:cNvPicPr>
            <a:picLocks noChangeAspect="1"/>
          </p:cNvPicPr>
          <p:nvPr/>
        </p:nvPicPr>
        <p:blipFill rotWithShape="1">
          <a:blip r:embed="rId4"/>
          <a:srcRect l="10409" t="5106" r="7141" b="3174"/>
          <a:stretch/>
        </p:blipFill>
        <p:spPr>
          <a:xfrm>
            <a:off x="8112219" y="4568529"/>
            <a:ext cx="806414" cy="1383498"/>
          </a:xfrm>
          <a:prstGeom prst="rect">
            <a:avLst/>
          </a:prstGeom>
        </p:spPr>
      </p:pic>
      <p:cxnSp>
        <p:nvCxnSpPr>
          <p:cNvPr id="4" name="Straight Arrow Connector 3"/>
          <p:cNvCxnSpPr/>
          <p:nvPr/>
        </p:nvCxnSpPr>
        <p:spPr>
          <a:xfrm flipH="1" flipV="1">
            <a:off x="5824151" y="4654378"/>
            <a:ext cx="2125363" cy="54369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5685784" y="3649362"/>
            <a:ext cx="2263730" cy="15240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2743200" y="4654378"/>
            <a:ext cx="5206314" cy="54369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2767914" y="3624648"/>
            <a:ext cx="5181600" cy="158206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8424758" y="4722019"/>
            <a:ext cx="3618961" cy="830997"/>
          </a:xfrm>
          <a:prstGeom prst="rect">
            <a:avLst/>
          </a:prstGeom>
        </p:spPr>
        <p:txBody>
          <a:bodyPr wrap="square">
            <a:spAutoFit/>
          </a:bodyPr>
          <a:lstStyle/>
          <a:p>
            <a:pPr lvl="1">
              <a:buClr>
                <a:srgbClr val="1CADE4"/>
              </a:buClr>
              <a:buFont typeface="Wingdings" panose="05000000000000000000" pitchFamily="2" charset="2"/>
              <a:buChar char="Ø"/>
            </a:pPr>
            <a:r>
              <a:rPr lang="en-US" sz="2400" kern="0" dirty="0">
                <a:solidFill>
                  <a:prstClr val="black"/>
                </a:solidFill>
                <a:rtl val="0"/>
              </a:rPr>
              <a:t> Vibration-dampening </a:t>
            </a:r>
            <a:endParaRPr lang="en-US" sz="2400" kern="0" dirty="0" smtClean="0">
              <a:solidFill>
                <a:prstClr val="black"/>
              </a:solidFill>
              <a:rtl val="0"/>
            </a:endParaRPr>
          </a:p>
          <a:p>
            <a:pPr lvl="1">
              <a:buClr>
                <a:srgbClr val="1CADE4"/>
              </a:buClr>
            </a:pPr>
            <a:r>
              <a:rPr lang="en-US" sz="2400" kern="0" dirty="0" smtClean="0">
                <a:solidFill>
                  <a:prstClr val="black"/>
                </a:solidFill>
                <a:rtl val="0"/>
              </a:rPr>
              <a:t>     standoffs </a:t>
            </a:r>
            <a:endParaRPr lang="en-US" sz="2400" kern="0" dirty="0">
              <a:solidFill>
                <a:prstClr val="black"/>
              </a:solidFill>
              <a:rtl val="0"/>
            </a:endParaRPr>
          </a:p>
        </p:txBody>
      </p:sp>
    </p:spTree>
    <p:extLst>
      <p:ext uri="{BB962C8B-B14F-4D97-AF65-F5344CB8AC3E}">
        <p14:creationId xmlns:p14="http://schemas.microsoft.com/office/powerpoint/2010/main" val="84751774"/>
      </p:ext>
    </p:extLst>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1097279" y="202197"/>
            <a:ext cx="10058398" cy="1450755"/>
          </a:xfrm>
          <a:prstGeom prst="rect">
            <a:avLst/>
          </a:prstGeom>
          <a:noFill/>
          <a:ln>
            <a:noFill/>
          </a:ln>
        </p:spPr>
        <p:txBody>
          <a:bodyPr lIns="91425" tIns="45700" rIns="91425" bIns="45700" anchor="b" anchorCtr="0">
            <a:noAutofit/>
          </a:bodyPr>
          <a:lstStyle/>
          <a:p>
            <a:pPr marL="0" marR="0" lvl="0" indent="0" algn="ctr" rtl="0">
              <a:lnSpc>
                <a:spcPct val="85000"/>
              </a:lnSpc>
              <a:spcBef>
                <a:spcPts val="0"/>
              </a:spcBef>
              <a:spcAft>
                <a:spcPts val="0"/>
              </a:spcAft>
              <a:buClr>
                <a:srgbClr val="3F3F3F"/>
              </a:buClr>
              <a:buSzPct val="25000"/>
              <a:buFont typeface="Calibri"/>
              <a:buNone/>
            </a:pPr>
            <a:r>
              <a:rPr lang="en-US" sz="4800" b="0" i="0" u="none" strike="noStrike" cap="none" dirty="0" smtClean="0">
                <a:solidFill>
                  <a:srgbClr val="3F3F3F"/>
                </a:solidFill>
                <a:latin typeface="Calibri"/>
                <a:ea typeface="Calibri"/>
                <a:cs typeface="Calibri"/>
                <a:sym typeface="Calibri"/>
              </a:rPr>
              <a:t>Thermal Analysis</a:t>
            </a:r>
            <a:endParaRPr lang="en-US" sz="4800" b="0" i="0" u="none" strike="noStrike" cap="none" dirty="0">
              <a:solidFill>
                <a:srgbClr val="3F3F3F"/>
              </a:solidFill>
              <a:latin typeface="Calibri"/>
              <a:ea typeface="Calibri"/>
              <a:cs typeface="Calibri"/>
              <a:sym typeface="Calibri"/>
            </a:endParaRPr>
          </a:p>
        </p:txBody>
      </p:sp>
      <p:sp>
        <p:nvSpPr>
          <p:cNvPr id="95" name="Shape 95"/>
          <p:cNvSpPr txBox="1">
            <a:spLocks noGrp="1"/>
          </p:cNvSpPr>
          <p:nvPr>
            <p:ph type="ftr" idx="11"/>
          </p:nvPr>
        </p:nvSpPr>
        <p:spPr>
          <a:xfrm>
            <a:off x="3686185" y="6459785"/>
            <a:ext cx="4822803" cy="365125"/>
          </a:xfrm>
          <a:prstGeom prst="rect">
            <a:avLst/>
          </a:prstGeom>
          <a:noFill/>
          <a:ln>
            <a:noFill/>
          </a:ln>
        </p:spPr>
        <p:txBody>
          <a:bodyPr lIns="91425" tIns="45700" rIns="91425" bIns="45700" anchor="ctr" anchorCtr="0">
            <a:noAutofit/>
          </a:bodyPr>
          <a:lstStyle/>
          <a:p>
            <a:r>
              <a:rPr lang="en-US" dirty="0"/>
              <a:t>SAR Imager</a:t>
            </a:r>
          </a:p>
        </p:txBody>
      </p:sp>
      <p:sp>
        <p:nvSpPr>
          <p:cNvPr id="96" name="Shape 96"/>
          <p:cNvSpPr txBox="1">
            <a:spLocks noGrp="1"/>
          </p:cNvSpPr>
          <p:nvPr>
            <p:ph type="sldNum" idx="12"/>
          </p:nvPr>
        </p:nvSpPr>
        <p:spPr>
          <a:xfrm>
            <a:off x="9900457" y="6459785"/>
            <a:ext cx="1312023" cy="365125"/>
          </a:xfrm>
          <a:prstGeom prst="rect">
            <a:avLst/>
          </a:prstGeom>
          <a:noFill/>
          <a:ln>
            <a:noFill/>
          </a:ln>
        </p:spPr>
        <p:txBody>
          <a:bodyPr lIns="91425" tIns="45700" rIns="91425" bIns="45700" anchor="ctr" anchorCtr="0">
            <a:noAutofit/>
          </a:bodyPr>
          <a:lstStyle/>
          <a:p>
            <a:pPr algn="r">
              <a:buClr>
                <a:srgbClr val="FFFFFF"/>
              </a:buClr>
              <a:buSzPct val="25000"/>
              <a:buFont typeface="Calibri"/>
              <a:buNone/>
            </a:pPr>
            <a:fld id="{00000000-1234-1234-1234-123412341234}" type="slidenum">
              <a:rPr lang="en-US" sz="1050">
                <a:solidFill>
                  <a:srgbClr val="FFFFFF"/>
                </a:solidFill>
                <a:latin typeface="Calibri"/>
                <a:ea typeface="Calibri"/>
                <a:cs typeface="Calibri"/>
                <a:sym typeface="Calibri"/>
              </a:rPr>
              <a:pPr algn="r">
                <a:buClr>
                  <a:srgbClr val="FFFFFF"/>
                </a:buClr>
                <a:buSzPct val="25000"/>
                <a:buFont typeface="Calibri"/>
                <a:buNone/>
              </a:pPr>
              <a:t>18</a:t>
            </a:fld>
            <a:endParaRPr lang="en-US" sz="1050" dirty="0">
              <a:solidFill>
                <a:srgbClr val="FFFFFF"/>
              </a:solidFill>
              <a:latin typeface="Calibri"/>
              <a:ea typeface="Calibri"/>
              <a:cs typeface="Calibri"/>
              <a:sym typeface="Calibri"/>
            </a:endParaRPr>
          </a:p>
        </p:txBody>
      </p:sp>
      <p:sp>
        <p:nvSpPr>
          <p:cNvPr id="18" name="Content Placeholder 2"/>
          <p:cNvSpPr txBox="1">
            <a:spLocks/>
          </p:cNvSpPr>
          <p:nvPr/>
        </p:nvSpPr>
        <p:spPr>
          <a:xfrm>
            <a:off x="7666388" y="2164171"/>
            <a:ext cx="3720885" cy="4295614"/>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91440" marR="0" lvl="0" indent="289560" algn="l" rtl="0">
              <a:lnSpc>
                <a:spcPct val="90000"/>
              </a:lnSpc>
              <a:spcBef>
                <a:spcPts val="1200"/>
              </a:spcBef>
              <a:spcAft>
                <a:spcPts val="200"/>
              </a:spcAft>
              <a:buClr>
                <a:schemeClr val="accent1"/>
              </a:buClr>
              <a:buFont typeface="Calibri"/>
              <a:buChar char=" "/>
              <a:defRPr sz="2000" b="0" i="0" u="none" strike="noStrike" cap="none">
                <a:solidFill>
                  <a:srgbClr val="3F3F3F"/>
                </a:solidFill>
                <a:latin typeface="Calibri"/>
                <a:ea typeface="Calibri"/>
                <a:cs typeface="Calibri"/>
                <a:sym typeface="Calibri"/>
              </a:defRPr>
            </a:lvl1pPr>
            <a:lvl2pPr marL="384048" marR="0" lvl="1" indent="149352" algn="l" rtl="0">
              <a:lnSpc>
                <a:spcPct val="90000"/>
              </a:lnSpc>
              <a:spcBef>
                <a:spcPts val="200"/>
              </a:spcBef>
              <a:spcAft>
                <a:spcPts val="400"/>
              </a:spcAft>
              <a:buClr>
                <a:schemeClr val="accent1"/>
              </a:buClr>
              <a:buFont typeface="Calibri"/>
              <a:buChar char="◦"/>
              <a:defRPr sz="1800" b="0" i="0" u="none" strike="noStrike" cap="none">
                <a:solidFill>
                  <a:srgbClr val="3F3F3F"/>
                </a:solidFill>
                <a:latin typeface="Calibri"/>
                <a:ea typeface="Calibri"/>
                <a:cs typeface="Calibri"/>
                <a:sym typeface="Calibri"/>
              </a:defRPr>
            </a:lvl2pPr>
            <a:lvl3pPr marL="566928" marR="0" lvl="2" indent="80772" algn="l" rtl="0">
              <a:lnSpc>
                <a:spcPct val="90000"/>
              </a:lnSpc>
              <a:spcBef>
                <a:spcPts val="200"/>
              </a:spcBef>
              <a:spcAft>
                <a:spcPts val="400"/>
              </a:spcAft>
              <a:buClr>
                <a:schemeClr val="accent1"/>
              </a:buClr>
              <a:buFont typeface="Calibri"/>
              <a:buChar char="◦"/>
              <a:defRPr sz="1400" b="0" i="0" u="none" strike="noStrike" cap="none">
                <a:solidFill>
                  <a:srgbClr val="3F3F3F"/>
                </a:solidFill>
                <a:latin typeface="Calibri"/>
                <a:ea typeface="Calibri"/>
                <a:cs typeface="Calibri"/>
                <a:sym typeface="Calibri"/>
              </a:defRPr>
            </a:lvl3pPr>
            <a:lvl4pPr marL="749808" marR="0" lvl="3" indent="75691" algn="l" rtl="0">
              <a:lnSpc>
                <a:spcPct val="90000"/>
              </a:lnSpc>
              <a:spcBef>
                <a:spcPts val="200"/>
              </a:spcBef>
              <a:spcAft>
                <a:spcPts val="400"/>
              </a:spcAft>
              <a:buClr>
                <a:schemeClr val="accent1"/>
              </a:buClr>
              <a:buFont typeface="Calibri"/>
              <a:buChar char="◦"/>
              <a:defRPr sz="1400" b="0" i="0" u="none" strike="noStrike" cap="none">
                <a:solidFill>
                  <a:srgbClr val="3F3F3F"/>
                </a:solidFill>
                <a:latin typeface="Calibri"/>
                <a:ea typeface="Calibri"/>
                <a:cs typeface="Calibri"/>
                <a:sym typeface="Calibri"/>
              </a:defRPr>
            </a:lvl4pPr>
            <a:lvl5pPr marL="932688" marR="0" lvl="4" indent="83311" algn="l" rtl="0">
              <a:lnSpc>
                <a:spcPct val="90000"/>
              </a:lnSpc>
              <a:spcBef>
                <a:spcPts val="200"/>
              </a:spcBef>
              <a:spcAft>
                <a:spcPts val="400"/>
              </a:spcAft>
              <a:buClr>
                <a:schemeClr val="accent1"/>
              </a:buClr>
              <a:buFont typeface="Calibri"/>
              <a:buChar char="◦"/>
              <a:defRPr sz="1400" b="0" i="0" u="none" strike="noStrike" cap="none">
                <a:solidFill>
                  <a:srgbClr val="3F3F3F"/>
                </a:solidFill>
                <a:latin typeface="Calibri"/>
                <a:ea typeface="Calibri"/>
                <a:cs typeface="Calibri"/>
                <a:sym typeface="Calibri"/>
              </a:defRPr>
            </a:lvl5pPr>
            <a:lvl6pPr marL="1100000" marR="0" lvl="5" indent="30299" algn="l" rtl="0">
              <a:lnSpc>
                <a:spcPct val="90000"/>
              </a:lnSpc>
              <a:spcBef>
                <a:spcPts val="200"/>
              </a:spcBef>
              <a:spcAft>
                <a:spcPts val="400"/>
              </a:spcAft>
              <a:buClr>
                <a:schemeClr val="accent1"/>
              </a:buClr>
              <a:buFont typeface="Calibri"/>
              <a:buChar char="◦"/>
              <a:defRPr sz="1400" b="0" i="0" u="none" strike="noStrike" cap="none">
                <a:solidFill>
                  <a:srgbClr val="3F3F3F"/>
                </a:solidFill>
                <a:latin typeface="Calibri"/>
                <a:ea typeface="Calibri"/>
                <a:cs typeface="Calibri"/>
                <a:sym typeface="Calibri"/>
              </a:defRPr>
            </a:lvl6pPr>
            <a:lvl7pPr marL="1300000" marR="0" lvl="6" indent="33499" algn="l" rtl="0">
              <a:lnSpc>
                <a:spcPct val="90000"/>
              </a:lnSpc>
              <a:spcBef>
                <a:spcPts val="200"/>
              </a:spcBef>
              <a:spcAft>
                <a:spcPts val="400"/>
              </a:spcAft>
              <a:buClr>
                <a:schemeClr val="accent1"/>
              </a:buClr>
              <a:buFont typeface="Calibri"/>
              <a:buChar char="◦"/>
              <a:defRPr sz="1400" b="0" i="0" u="none" strike="noStrike" cap="none">
                <a:solidFill>
                  <a:srgbClr val="3F3F3F"/>
                </a:solidFill>
                <a:latin typeface="Calibri"/>
                <a:ea typeface="Calibri"/>
                <a:cs typeface="Calibri"/>
                <a:sym typeface="Calibri"/>
              </a:defRPr>
            </a:lvl7pPr>
            <a:lvl8pPr marL="1500000" marR="0" lvl="7" indent="36699" algn="l" rtl="0">
              <a:lnSpc>
                <a:spcPct val="90000"/>
              </a:lnSpc>
              <a:spcBef>
                <a:spcPts val="200"/>
              </a:spcBef>
              <a:spcAft>
                <a:spcPts val="400"/>
              </a:spcAft>
              <a:buClr>
                <a:schemeClr val="accent1"/>
              </a:buClr>
              <a:buFont typeface="Calibri"/>
              <a:buChar char="◦"/>
              <a:defRPr sz="1400" b="0" i="0" u="none" strike="noStrike" cap="none">
                <a:solidFill>
                  <a:srgbClr val="3F3F3F"/>
                </a:solidFill>
                <a:latin typeface="Calibri"/>
                <a:ea typeface="Calibri"/>
                <a:cs typeface="Calibri"/>
                <a:sym typeface="Calibri"/>
              </a:defRPr>
            </a:lvl8pPr>
            <a:lvl9pPr marL="1699999" marR="0" lvl="8" indent="27201" algn="l" rtl="0">
              <a:lnSpc>
                <a:spcPct val="90000"/>
              </a:lnSpc>
              <a:spcBef>
                <a:spcPts val="200"/>
              </a:spcBef>
              <a:spcAft>
                <a:spcPts val="400"/>
              </a:spcAft>
              <a:buClr>
                <a:schemeClr val="accent1"/>
              </a:buClr>
              <a:buFont typeface="Calibri"/>
              <a:buChar char="◦"/>
              <a:defRPr sz="1400" b="0" i="0" u="none" strike="noStrike" cap="none">
                <a:solidFill>
                  <a:srgbClr val="3F3F3F"/>
                </a:solidFill>
                <a:latin typeface="Calibri"/>
                <a:ea typeface="Calibri"/>
                <a:cs typeface="Calibri"/>
                <a:sym typeface="Calibri"/>
              </a:defRPr>
            </a:lvl9pPr>
          </a:lstStyle>
          <a:p>
            <a:pPr>
              <a:buClr>
                <a:srgbClr val="1CADE4"/>
              </a:buClr>
              <a:buFont typeface="Wingdings" panose="05000000000000000000" pitchFamily="2" charset="2"/>
              <a:buChar char="Ø"/>
            </a:pPr>
            <a:r>
              <a:rPr lang="en-US" kern="0" dirty="0" smtClean="0">
                <a:rtl val="0"/>
              </a:rPr>
              <a:t>Previous temperature rise: </a:t>
            </a:r>
            <a:r>
              <a:rPr lang="en-US" kern="0" dirty="0" smtClean="0">
                <a:solidFill>
                  <a:srgbClr val="7030A0"/>
                </a:solidFill>
                <a:rtl val="0"/>
              </a:rPr>
              <a:t>16.65° C </a:t>
            </a:r>
            <a:r>
              <a:rPr lang="en-US" kern="0" dirty="0" smtClean="0">
                <a:rtl val="0"/>
              </a:rPr>
              <a:t>(before paint)</a:t>
            </a:r>
          </a:p>
          <a:p>
            <a:pPr>
              <a:buClr>
                <a:srgbClr val="1CADE4"/>
              </a:buClr>
              <a:buFont typeface="Wingdings" panose="05000000000000000000" pitchFamily="2" charset="2"/>
              <a:buChar char="Ø"/>
            </a:pPr>
            <a:r>
              <a:rPr lang="en-US" kern="0" dirty="0" smtClean="0">
                <a:rtl val="0"/>
              </a:rPr>
              <a:t>Current temperature rise:  </a:t>
            </a:r>
            <a:r>
              <a:rPr lang="en-US" kern="0" dirty="0" smtClean="0">
                <a:solidFill>
                  <a:srgbClr val="FF0000"/>
                </a:solidFill>
                <a:rtl val="0"/>
              </a:rPr>
              <a:t>9.5° C </a:t>
            </a:r>
            <a:r>
              <a:rPr lang="en-US" kern="0" dirty="0" smtClean="0">
                <a:rtl val="0"/>
              </a:rPr>
              <a:t>(after </a:t>
            </a:r>
            <a:r>
              <a:rPr lang="en-US" kern="0" dirty="0">
                <a:rtl val="0"/>
              </a:rPr>
              <a:t>paint</a:t>
            </a:r>
            <a:r>
              <a:rPr lang="en-US" kern="0" dirty="0" smtClean="0">
                <a:rtl val="0"/>
              </a:rPr>
              <a:t>)</a:t>
            </a:r>
          </a:p>
          <a:p>
            <a:pPr lvl="1">
              <a:buClr>
                <a:srgbClr val="1CADE4"/>
              </a:buClr>
              <a:buFont typeface="Wingdings" panose="05000000000000000000" pitchFamily="2" charset="2"/>
              <a:buChar char="Ø"/>
            </a:pPr>
            <a:r>
              <a:rPr lang="en-US" kern="0" dirty="0" smtClean="0">
                <a:rtl val="0"/>
              </a:rPr>
              <a:t> Radiant heat transfer efficiency</a:t>
            </a:r>
          </a:p>
          <a:p>
            <a:pPr>
              <a:buClr>
                <a:srgbClr val="1CADE4"/>
              </a:buClr>
              <a:buFont typeface="Wingdings" panose="05000000000000000000" pitchFamily="2" charset="2"/>
              <a:buChar char="Ø"/>
            </a:pPr>
            <a:r>
              <a:rPr lang="en-US" kern="0" dirty="0" smtClean="0">
                <a:rtl val="0"/>
              </a:rPr>
              <a:t>42% Enclosure temperature decrease</a:t>
            </a:r>
          </a:p>
          <a:p>
            <a:pPr>
              <a:buClr>
                <a:srgbClr val="1CADE4"/>
              </a:buClr>
              <a:buFont typeface="Wingdings" panose="05000000000000000000" pitchFamily="2" charset="2"/>
              <a:buChar char="Ø"/>
            </a:pPr>
            <a:r>
              <a:rPr lang="en-US" kern="0" dirty="0">
                <a:rtl val="0"/>
              </a:rPr>
              <a:t>Highest enclosure temperature: 30.5° C</a:t>
            </a:r>
          </a:p>
          <a:p>
            <a:pPr>
              <a:buClr>
                <a:srgbClr val="1CADE4"/>
              </a:buClr>
              <a:buFont typeface="Wingdings" panose="05000000000000000000" pitchFamily="2" charset="2"/>
              <a:buChar char="Ø"/>
            </a:pPr>
            <a:r>
              <a:rPr lang="en-US" kern="0" dirty="0" smtClean="0">
                <a:rtl val="0"/>
              </a:rPr>
              <a:t>Component maximum operating temperature: 50° C</a:t>
            </a:r>
            <a:endParaRPr lang="en-US" kern="0" dirty="0">
              <a:rtl val="0"/>
            </a:endParaRPr>
          </a:p>
          <a:p>
            <a:pPr>
              <a:buClr>
                <a:srgbClr val="1CADE4"/>
              </a:buClr>
              <a:buFont typeface="Wingdings" panose="05000000000000000000" pitchFamily="2" charset="2"/>
              <a:buChar char="Ø"/>
            </a:pPr>
            <a:endParaRPr lang="en-US" kern="0" dirty="0">
              <a:rtl val="0"/>
            </a:endParaRPr>
          </a:p>
        </p:txBody>
      </p:sp>
      <p:pic>
        <p:nvPicPr>
          <p:cNvPr id="2" name="Picture 1"/>
          <p:cNvPicPr>
            <a:picLocks noChangeAspect="1"/>
          </p:cNvPicPr>
          <p:nvPr/>
        </p:nvPicPr>
        <p:blipFill>
          <a:blip r:embed="rId3"/>
          <a:stretch>
            <a:fillRect/>
          </a:stretch>
        </p:blipFill>
        <p:spPr>
          <a:xfrm>
            <a:off x="152400" y="1799046"/>
            <a:ext cx="7433816" cy="4358287"/>
          </a:xfrm>
          <a:prstGeom prst="rect">
            <a:avLst/>
          </a:prstGeom>
        </p:spPr>
      </p:pic>
      <p:cxnSp>
        <p:nvCxnSpPr>
          <p:cNvPr id="8" name="Straight Connector 7"/>
          <p:cNvCxnSpPr/>
          <p:nvPr/>
        </p:nvCxnSpPr>
        <p:spPr>
          <a:xfrm flipV="1">
            <a:off x="1955800" y="4311978"/>
            <a:ext cx="0" cy="298122"/>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9" name="Straight Connector 18"/>
          <p:cNvCxnSpPr/>
          <p:nvPr/>
        </p:nvCxnSpPr>
        <p:spPr>
          <a:xfrm flipH="1">
            <a:off x="1946285" y="4311978"/>
            <a:ext cx="4365615" cy="5009"/>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23" name="Straight Connector 22"/>
          <p:cNvCxnSpPr/>
          <p:nvPr/>
        </p:nvCxnSpPr>
        <p:spPr>
          <a:xfrm flipH="1" flipV="1">
            <a:off x="1925662" y="4114800"/>
            <a:ext cx="9515" cy="495300"/>
          </a:xfrm>
          <a:prstGeom prst="line">
            <a:avLst/>
          </a:prstGeom>
          <a:ln>
            <a:solidFill>
              <a:srgbClr val="7030A0"/>
            </a:solidFill>
          </a:ln>
        </p:spPr>
        <p:style>
          <a:lnRef idx="2">
            <a:schemeClr val="dk1"/>
          </a:lnRef>
          <a:fillRef idx="0">
            <a:schemeClr val="dk1"/>
          </a:fillRef>
          <a:effectRef idx="1">
            <a:schemeClr val="dk1"/>
          </a:effectRef>
          <a:fontRef idx="minor">
            <a:schemeClr val="tx1"/>
          </a:fontRef>
        </p:style>
      </p:cxnSp>
      <p:cxnSp>
        <p:nvCxnSpPr>
          <p:cNvPr id="26" name="Straight Connector 25"/>
          <p:cNvCxnSpPr/>
          <p:nvPr/>
        </p:nvCxnSpPr>
        <p:spPr>
          <a:xfrm flipH="1">
            <a:off x="1935177" y="4092090"/>
            <a:ext cx="4387830" cy="10010"/>
          </a:xfrm>
          <a:prstGeom prst="line">
            <a:avLst/>
          </a:prstGeom>
          <a:ln>
            <a:solidFill>
              <a:srgbClr val="7030A0"/>
            </a:solidFill>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328437815"/>
      </p:ext>
    </p:extLst>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6600" dirty="0" smtClean="0"/>
              <a:t>Horn Holders &amp; Testing</a:t>
            </a:r>
            <a:endParaRPr lang="en-US" sz="6600" dirty="0"/>
          </a:p>
        </p:txBody>
      </p:sp>
      <p:sp>
        <p:nvSpPr>
          <p:cNvPr id="5" name="Text Placeholder 4"/>
          <p:cNvSpPr>
            <a:spLocks noGrp="1"/>
          </p:cNvSpPr>
          <p:nvPr>
            <p:ph type="body" idx="1"/>
          </p:nvPr>
        </p:nvSpPr>
        <p:spPr/>
        <p:txBody>
          <a:bodyPr/>
          <a:lstStyle/>
          <a:p>
            <a:r>
              <a:rPr lang="en-US" cap="none" dirty="0" smtClean="0"/>
              <a:t>Desmond Pressey</a:t>
            </a:r>
            <a:endParaRPr lang="en-US" cap="none" dirty="0"/>
          </a:p>
        </p:txBody>
      </p:sp>
      <p:sp>
        <p:nvSpPr>
          <p:cNvPr id="2" name="Footer Placeholder 1"/>
          <p:cNvSpPr>
            <a:spLocks noGrp="1"/>
          </p:cNvSpPr>
          <p:nvPr>
            <p:ph type="ftr" idx="11"/>
          </p:nvPr>
        </p:nvSpPr>
        <p:spPr/>
        <p:txBody>
          <a:bodyPr/>
          <a:lstStyle/>
          <a:p>
            <a:r>
              <a:rPr lang="en-US" dirty="0"/>
              <a:t>SAR Imager</a:t>
            </a:r>
          </a:p>
        </p:txBody>
      </p:sp>
      <p:sp>
        <p:nvSpPr>
          <p:cNvPr id="3" name="Slide Number Placeholder 2"/>
          <p:cNvSpPr>
            <a:spLocks noGrp="1"/>
          </p:cNvSpPr>
          <p:nvPr>
            <p:ph type="sldNum" idx="12"/>
          </p:nvPr>
        </p:nvSpPr>
        <p:spPr/>
        <p:txBody>
          <a:bodyPr/>
          <a:lstStyle/>
          <a:p>
            <a:pPr algn="r">
              <a:buClr>
                <a:srgbClr val="FFFFFF"/>
              </a:buClr>
              <a:buSzPct val="25000"/>
              <a:buFont typeface="Calibri"/>
              <a:buNone/>
            </a:pPr>
            <a:fld id="{00000000-1234-1234-1234-123412341234}" type="slidenum">
              <a:rPr lang="en-US" sz="1050" smtClean="0">
                <a:solidFill>
                  <a:srgbClr val="FFFFFF"/>
                </a:solidFill>
                <a:latin typeface="Calibri"/>
                <a:ea typeface="Calibri"/>
                <a:cs typeface="Calibri"/>
                <a:sym typeface="Calibri"/>
              </a:rPr>
              <a:pPr algn="r">
                <a:buClr>
                  <a:srgbClr val="FFFFFF"/>
                </a:buClr>
                <a:buSzPct val="25000"/>
                <a:buFont typeface="Calibri"/>
                <a:buNone/>
              </a:pPr>
              <a:t>19</a:t>
            </a:fld>
            <a:endParaRPr lang="en-US" sz="1050" dirty="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7006086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6963" y="173392"/>
            <a:ext cx="10058400" cy="1450757"/>
          </a:xfrm>
        </p:spPr>
        <p:txBody>
          <a:bodyPr/>
          <a:lstStyle/>
          <a:p>
            <a:r>
              <a:rPr lang="en-US" dirty="0" smtClean="0"/>
              <a:t>Team Members</a:t>
            </a:r>
            <a:endParaRPr lang="en-US" dirty="0"/>
          </a:p>
        </p:txBody>
      </p:sp>
      <p:graphicFrame>
        <p:nvGraphicFramePr>
          <p:cNvPr id="4" name="Content Placeholder 3"/>
          <p:cNvGraphicFramePr>
            <a:graphicFrameLocks noGrp="1"/>
          </p:cNvGraphicFramePr>
          <p:nvPr>
            <p:ph idx="1"/>
            <p:extLst/>
          </p:nvPr>
        </p:nvGraphicFramePr>
        <p:xfrm>
          <a:off x="820139" y="1846263"/>
          <a:ext cx="10612047" cy="3708400"/>
        </p:xfrm>
        <a:graphic>
          <a:graphicData uri="http://schemas.openxmlformats.org/drawingml/2006/table">
            <a:tbl>
              <a:tblPr firstRow="1" bandRow="1">
                <a:tableStyleId>{5C22544A-7EE6-4342-B048-85BDC9FD1C3A}</a:tableStyleId>
              </a:tblPr>
              <a:tblGrid>
                <a:gridCol w="2514600">
                  <a:extLst>
                    <a:ext uri="{9D8B030D-6E8A-4147-A177-3AD203B41FA5}">
                      <a16:colId xmlns="" xmlns:a16="http://schemas.microsoft.com/office/drawing/2014/main" val="20000"/>
                    </a:ext>
                  </a:extLst>
                </a:gridCol>
                <a:gridCol w="4591911">
                  <a:extLst>
                    <a:ext uri="{9D8B030D-6E8A-4147-A177-3AD203B41FA5}">
                      <a16:colId xmlns="" xmlns:a16="http://schemas.microsoft.com/office/drawing/2014/main" val="20001"/>
                    </a:ext>
                  </a:extLst>
                </a:gridCol>
                <a:gridCol w="2269236">
                  <a:extLst>
                    <a:ext uri="{9D8B030D-6E8A-4147-A177-3AD203B41FA5}">
                      <a16:colId xmlns="" xmlns:a16="http://schemas.microsoft.com/office/drawing/2014/main" val="20002"/>
                    </a:ext>
                  </a:extLst>
                </a:gridCol>
                <a:gridCol w="1236300">
                  <a:extLst>
                    <a:ext uri="{9D8B030D-6E8A-4147-A177-3AD203B41FA5}">
                      <a16:colId xmlns="" xmlns:a16="http://schemas.microsoft.com/office/drawing/2014/main" val="20003"/>
                    </a:ext>
                  </a:extLst>
                </a:gridCol>
              </a:tblGrid>
              <a:tr h="370840">
                <a:tc>
                  <a:txBody>
                    <a:bodyPr/>
                    <a:lstStyle/>
                    <a:p>
                      <a:r>
                        <a:rPr lang="en-US" dirty="0" smtClean="0"/>
                        <a:t>Engineer</a:t>
                      </a:r>
                      <a:endParaRPr lang="en-US" dirty="0"/>
                    </a:p>
                  </a:txBody>
                  <a:tcPr/>
                </a:tc>
                <a:tc>
                  <a:txBody>
                    <a:bodyPr/>
                    <a:lstStyle/>
                    <a:p>
                      <a:r>
                        <a:rPr lang="en-US" dirty="0" smtClean="0"/>
                        <a:t>Role(s)</a:t>
                      </a:r>
                      <a:endParaRPr lang="en-US" dirty="0"/>
                    </a:p>
                  </a:txBody>
                  <a:tcPr/>
                </a:tc>
                <a:tc>
                  <a:txBody>
                    <a:bodyPr/>
                    <a:lstStyle/>
                    <a:p>
                      <a:r>
                        <a:rPr lang="en-US" dirty="0" smtClean="0"/>
                        <a:t>Major</a:t>
                      </a:r>
                      <a:endParaRPr lang="en-US" dirty="0"/>
                    </a:p>
                  </a:txBody>
                  <a:tcPr/>
                </a:tc>
                <a:tc>
                  <a:txBody>
                    <a:bodyPr/>
                    <a:lstStyle/>
                    <a:p>
                      <a:r>
                        <a:rPr lang="en-US" dirty="0" smtClean="0"/>
                        <a:t>School</a:t>
                      </a:r>
                      <a:endParaRPr lang="en-US" dirty="0"/>
                    </a:p>
                  </a:txBody>
                  <a:tcPr/>
                </a:tc>
                <a:extLst>
                  <a:ext uri="{0D108BD9-81ED-4DB2-BD59-A6C34878D82A}">
                    <a16:rowId xmlns="" xmlns:a16="http://schemas.microsoft.com/office/drawing/2014/main" val="10000"/>
                  </a:ext>
                </a:extLst>
              </a:tr>
              <a:tr h="370840">
                <a:tc>
                  <a:txBody>
                    <a:bodyPr/>
                    <a:lstStyle/>
                    <a:p>
                      <a:r>
                        <a:rPr lang="en-US" dirty="0" smtClean="0"/>
                        <a:t>Luke</a:t>
                      </a:r>
                      <a:r>
                        <a:rPr lang="en-US" baseline="0" dirty="0" smtClean="0"/>
                        <a:t> Baldwin</a:t>
                      </a:r>
                      <a:endParaRPr lang="en-US" dirty="0"/>
                    </a:p>
                  </a:txBody>
                  <a:tcPr/>
                </a:tc>
                <a:tc>
                  <a:txBody>
                    <a:bodyPr/>
                    <a:lstStyle/>
                    <a:p>
                      <a:r>
                        <a:rPr lang="en-US" dirty="0" smtClean="0"/>
                        <a:t>Main</a:t>
                      </a:r>
                      <a:r>
                        <a:rPr lang="en-US" baseline="0" dirty="0" smtClean="0"/>
                        <a:t> </a:t>
                      </a:r>
                      <a:r>
                        <a:rPr lang="en-US" dirty="0" smtClean="0"/>
                        <a:t>Structure</a:t>
                      </a:r>
                      <a:endParaRPr lang="en-US" dirty="0"/>
                    </a:p>
                  </a:txBody>
                  <a:tcPr/>
                </a:tc>
                <a:tc>
                  <a:txBody>
                    <a:bodyPr/>
                    <a:lstStyle/>
                    <a:p>
                      <a:r>
                        <a:rPr lang="en-US" dirty="0" smtClean="0"/>
                        <a:t>Mechanical</a:t>
                      </a:r>
                      <a:endParaRPr lang="en-US" dirty="0"/>
                    </a:p>
                  </a:txBody>
                  <a:tcPr/>
                </a:tc>
                <a:tc>
                  <a:txBody>
                    <a:bodyPr/>
                    <a:lstStyle/>
                    <a:p>
                      <a:r>
                        <a:rPr lang="en-US" dirty="0" smtClean="0"/>
                        <a:t>FSU</a:t>
                      </a:r>
                      <a:endParaRPr lang="en-US" dirty="0"/>
                    </a:p>
                  </a:txBody>
                  <a:tcPr/>
                </a:tc>
                <a:extLst>
                  <a:ext uri="{0D108BD9-81ED-4DB2-BD59-A6C34878D82A}">
                    <a16:rowId xmlns="" xmlns:a16="http://schemas.microsoft.com/office/drawing/2014/main" val="10001"/>
                  </a:ext>
                </a:extLst>
              </a:tr>
              <a:tr h="370840">
                <a:tc>
                  <a:txBody>
                    <a:bodyPr/>
                    <a:lstStyle/>
                    <a:p>
                      <a:r>
                        <a:rPr lang="en-US" dirty="0" smtClean="0"/>
                        <a:t>Olivier </a:t>
                      </a:r>
                      <a:r>
                        <a:rPr lang="en-US" dirty="0" err="1" smtClean="0"/>
                        <a:t>Barbier</a:t>
                      </a:r>
                      <a:endParaRPr lang="en-US" dirty="0"/>
                    </a:p>
                  </a:txBody>
                  <a:tcPr/>
                </a:tc>
                <a:tc>
                  <a:txBody>
                    <a:bodyPr/>
                    <a:lstStyle/>
                    <a:p>
                      <a:r>
                        <a:rPr lang="en-US" dirty="0" smtClean="0"/>
                        <a:t>Data Processing</a:t>
                      </a:r>
                      <a:r>
                        <a:rPr lang="en-US" baseline="0" dirty="0" smtClean="0"/>
                        <a:t> &amp; Image Formation</a:t>
                      </a:r>
                      <a:endParaRPr lang="en-US" dirty="0"/>
                    </a:p>
                  </a:txBody>
                  <a:tcPr/>
                </a:tc>
                <a:tc>
                  <a:txBody>
                    <a:bodyPr/>
                    <a:lstStyle/>
                    <a:p>
                      <a:r>
                        <a:rPr lang="en-US" dirty="0" smtClean="0"/>
                        <a:t>Electrical &amp; Computer</a:t>
                      </a:r>
                      <a:endParaRPr lang="en-US" dirty="0"/>
                    </a:p>
                  </a:txBody>
                  <a:tcPr/>
                </a:tc>
                <a:tc>
                  <a:txBody>
                    <a:bodyPr/>
                    <a:lstStyle/>
                    <a:p>
                      <a:r>
                        <a:rPr lang="en-US" dirty="0" smtClean="0"/>
                        <a:t>FAMU</a:t>
                      </a:r>
                      <a:endParaRPr lang="en-US" dirty="0"/>
                    </a:p>
                  </a:txBody>
                  <a:tcPr/>
                </a:tc>
                <a:extLst>
                  <a:ext uri="{0D108BD9-81ED-4DB2-BD59-A6C34878D82A}">
                    <a16:rowId xmlns="" xmlns:a16="http://schemas.microsoft.com/office/drawing/2014/main" val="10002"/>
                  </a:ext>
                </a:extLst>
              </a:tr>
              <a:tr h="370840">
                <a:tc>
                  <a:txBody>
                    <a:bodyPr/>
                    <a:lstStyle/>
                    <a:p>
                      <a:r>
                        <a:rPr lang="en-US" dirty="0" smtClean="0"/>
                        <a:t>Jordan Bolduc</a:t>
                      </a:r>
                      <a:endParaRPr lang="en-US" dirty="0"/>
                    </a:p>
                  </a:txBody>
                  <a:tcPr/>
                </a:tc>
                <a:tc>
                  <a:txBody>
                    <a:bodyPr/>
                    <a:lstStyle/>
                    <a:p>
                      <a:r>
                        <a:rPr lang="en-US" dirty="0" smtClean="0"/>
                        <a:t>Signal Processing</a:t>
                      </a:r>
                      <a:endParaRPr lang="en-US" dirty="0"/>
                    </a:p>
                  </a:txBody>
                  <a:tcPr/>
                </a:tc>
                <a:tc>
                  <a:txBody>
                    <a:bodyPr/>
                    <a:lstStyle/>
                    <a:p>
                      <a:r>
                        <a:rPr lang="en-US" dirty="0" smtClean="0"/>
                        <a:t>Electrical</a:t>
                      </a:r>
                      <a:endParaRPr lang="en-US" dirty="0"/>
                    </a:p>
                  </a:txBody>
                  <a:tcPr/>
                </a:tc>
                <a:tc>
                  <a:txBody>
                    <a:bodyPr/>
                    <a:lstStyle/>
                    <a:p>
                      <a:r>
                        <a:rPr lang="en-US" dirty="0" smtClean="0"/>
                        <a:t>FSU</a:t>
                      </a:r>
                      <a:endParaRPr lang="en-US" dirty="0"/>
                    </a:p>
                  </a:txBody>
                  <a:tcPr/>
                </a:tc>
                <a:extLst>
                  <a:ext uri="{0D108BD9-81ED-4DB2-BD59-A6C34878D82A}">
                    <a16:rowId xmlns="" xmlns:a16="http://schemas.microsoft.com/office/drawing/2014/main" val="10003"/>
                  </a:ext>
                </a:extLst>
              </a:tr>
              <a:tr h="370840">
                <a:tc>
                  <a:txBody>
                    <a:bodyPr/>
                    <a:lstStyle/>
                    <a:p>
                      <a:r>
                        <a:rPr lang="en-US" dirty="0" smtClean="0"/>
                        <a:t>Josh Dennis</a:t>
                      </a:r>
                    </a:p>
                  </a:txBody>
                  <a:tcPr/>
                </a:tc>
                <a:tc>
                  <a:txBody>
                    <a:bodyPr/>
                    <a:lstStyle/>
                    <a:p>
                      <a:r>
                        <a:rPr lang="en-US" dirty="0" smtClean="0"/>
                        <a:t>ME Project Manager &amp; Procurement</a:t>
                      </a:r>
                      <a:endParaRPr lang="en-US" dirty="0"/>
                    </a:p>
                  </a:txBody>
                  <a:tcPr/>
                </a:tc>
                <a:tc>
                  <a:txBody>
                    <a:bodyPr/>
                    <a:lstStyle/>
                    <a:p>
                      <a:r>
                        <a:rPr lang="en-US" dirty="0" smtClean="0"/>
                        <a:t>Mechanical</a:t>
                      </a:r>
                      <a:endParaRPr lang="en-US" dirty="0"/>
                    </a:p>
                  </a:txBody>
                  <a:tcPr/>
                </a:tc>
                <a:tc>
                  <a:txBody>
                    <a:bodyPr/>
                    <a:lstStyle/>
                    <a:p>
                      <a:r>
                        <a:rPr lang="en-US" dirty="0" smtClean="0"/>
                        <a:t>FSU</a:t>
                      </a:r>
                      <a:endParaRPr lang="en-US" dirty="0"/>
                    </a:p>
                  </a:txBody>
                  <a:tcPr/>
                </a:tc>
                <a:extLst>
                  <a:ext uri="{0D108BD9-81ED-4DB2-BD59-A6C34878D82A}">
                    <a16:rowId xmlns="" xmlns:a16="http://schemas.microsoft.com/office/drawing/2014/main" val="10004"/>
                  </a:ext>
                </a:extLst>
              </a:tr>
              <a:tr h="370840">
                <a:tc>
                  <a:txBody>
                    <a:bodyPr/>
                    <a:lstStyle/>
                    <a:p>
                      <a:r>
                        <a:rPr lang="en-US" dirty="0" smtClean="0"/>
                        <a:t>Scott </a:t>
                      </a:r>
                      <a:r>
                        <a:rPr lang="en-US" dirty="0" err="1" smtClean="0"/>
                        <a:t>Nicewonger</a:t>
                      </a:r>
                      <a:endParaRPr lang="en-US" dirty="0"/>
                    </a:p>
                  </a:txBody>
                  <a:tcPr/>
                </a:tc>
                <a:tc>
                  <a:txBody>
                    <a:bodyPr/>
                    <a:lstStyle/>
                    <a:p>
                      <a:r>
                        <a:rPr lang="en-US" dirty="0" smtClean="0"/>
                        <a:t>EE Project Manager &amp; RF</a:t>
                      </a:r>
                      <a:endParaRPr lang="en-US" dirty="0"/>
                    </a:p>
                  </a:txBody>
                  <a:tcPr/>
                </a:tc>
                <a:tc>
                  <a:txBody>
                    <a:bodyPr/>
                    <a:lstStyle/>
                    <a:p>
                      <a:r>
                        <a:rPr lang="en-US" dirty="0" smtClean="0"/>
                        <a:t>Electrical</a:t>
                      </a:r>
                      <a:endParaRPr lang="en-US" dirty="0"/>
                    </a:p>
                  </a:txBody>
                  <a:tcPr/>
                </a:tc>
                <a:tc>
                  <a:txBody>
                    <a:bodyPr/>
                    <a:lstStyle/>
                    <a:p>
                      <a:r>
                        <a:rPr lang="en-US" dirty="0" smtClean="0"/>
                        <a:t>FSU</a:t>
                      </a:r>
                      <a:endParaRPr lang="en-US" dirty="0"/>
                    </a:p>
                  </a:txBody>
                  <a:tcPr/>
                </a:tc>
                <a:extLst>
                  <a:ext uri="{0D108BD9-81ED-4DB2-BD59-A6C34878D82A}">
                    <a16:rowId xmlns="" xmlns:a16="http://schemas.microsoft.com/office/drawing/2014/main" val="10005"/>
                  </a:ext>
                </a:extLst>
              </a:tr>
              <a:tr h="370840">
                <a:tc>
                  <a:txBody>
                    <a:bodyPr/>
                    <a:lstStyle/>
                    <a:p>
                      <a:r>
                        <a:rPr lang="en-US" dirty="0" smtClean="0"/>
                        <a:t>Kaylen Nollie</a:t>
                      </a:r>
                      <a:endParaRPr lang="en-US" dirty="0"/>
                    </a:p>
                  </a:txBody>
                  <a:tcPr/>
                </a:tc>
                <a:tc>
                  <a:txBody>
                    <a:bodyPr/>
                    <a:lstStyle/>
                    <a:p>
                      <a:r>
                        <a:rPr lang="en-US" dirty="0" smtClean="0"/>
                        <a:t>Secretary, Risk Management</a:t>
                      </a:r>
                      <a:endParaRPr lang="en-US" dirty="0"/>
                    </a:p>
                  </a:txBody>
                  <a:tcPr/>
                </a:tc>
                <a:tc>
                  <a:txBody>
                    <a:bodyPr/>
                    <a:lstStyle/>
                    <a:p>
                      <a:r>
                        <a:rPr lang="en-US" dirty="0" smtClean="0"/>
                        <a:t>Mechanical</a:t>
                      </a:r>
                      <a:endParaRPr lang="en-US" dirty="0"/>
                    </a:p>
                  </a:txBody>
                  <a:tcPr/>
                </a:tc>
                <a:tc>
                  <a:txBody>
                    <a:bodyPr/>
                    <a:lstStyle/>
                    <a:p>
                      <a:r>
                        <a:rPr lang="en-US" dirty="0" smtClean="0"/>
                        <a:t>FAMU</a:t>
                      </a:r>
                      <a:endParaRPr lang="en-US" dirty="0"/>
                    </a:p>
                  </a:txBody>
                  <a:tcPr/>
                </a:tc>
                <a:extLst>
                  <a:ext uri="{0D108BD9-81ED-4DB2-BD59-A6C34878D82A}">
                    <a16:rowId xmlns="" xmlns:a16="http://schemas.microsoft.com/office/drawing/2014/main" val="10006"/>
                  </a:ext>
                </a:extLst>
              </a:tr>
              <a:tr h="370840">
                <a:tc>
                  <a:txBody>
                    <a:bodyPr/>
                    <a:lstStyle/>
                    <a:p>
                      <a:r>
                        <a:rPr lang="en-US" dirty="0" smtClean="0"/>
                        <a:t>Desmond </a:t>
                      </a:r>
                      <a:r>
                        <a:rPr lang="en-US" dirty="0" err="1" smtClean="0"/>
                        <a:t>Pressey</a:t>
                      </a:r>
                      <a:endParaRPr lang="en-US" dirty="0"/>
                    </a:p>
                  </a:txBody>
                  <a:tcPr/>
                </a:tc>
                <a:tc>
                  <a:txBody>
                    <a:bodyPr/>
                    <a:lstStyle/>
                    <a:p>
                      <a:r>
                        <a:rPr lang="en-US" dirty="0" smtClean="0"/>
                        <a:t>Antenna</a:t>
                      </a:r>
                      <a:r>
                        <a:rPr lang="en-US" baseline="0" dirty="0" smtClean="0"/>
                        <a:t> Hardware &amp; Webmaster</a:t>
                      </a:r>
                      <a:endParaRPr lang="en-US" dirty="0"/>
                    </a:p>
                  </a:txBody>
                  <a:tcPr/>
                </a:tc>
                <a:tc>
                  <a:txBody>
                    <a:bodyPr/>
                    <a:lstStyle/>
                    <a:p>
                      <a:r>
                        <a:rPr lang="en-US" dirty="0" smtClean="0"/>
                        <a:t>Mechanical</a:t>
                      </a:r>
                      <a:endParaRPr lang="en-US" dirty="0"/>
                    </a:p>
                  </a:txBody>
                  <a:tcPr/>
                </a:tc>
                <a:tc>
                  <a:txBody>
                    <a:bodyPr/>
                    <a:lstStyle/>
                    <a:p>
                      <a:r>
                        <a:rPr lang="en-US" dirty="0" smtClean="0"/>
                        <a:t>FAMU</a:t>
                      </a:r>
                      <a:endParaRPr lang="en-US" dirty="0"/>
                    </a:p>
                  </a:txBody>
                  <a:tcPr/>
                </a:tc>
                <a:extLst>
                  <a:ext uri="{0D108BD9-81ED-4DB2-BD59-A6C34878D82A}">
                    <a16:rowId xmlns="" xmlns:a16="http://schemas.microsoft.com/office/drawing/2014/main" val="10007"/>
                  </a:ext>
                </a:extLst>
              </a:tr>
              <a:tr h="370840">
                <a:tc>
                  <a:txBody>
                    <a:bodyPr/>
                    <a:lstStyle/>
                    <a:p>
                      <a:r>
                        <a:rPr lang="en-US" dirty="0" smtClean="0"/>
                        <a:t>Julian Rodriquez</a:t>
                      </a:r>
                      <a:endParaRPr lang="en-US" dirty="0"/>
                    </a:p>
                  </a:txBody>
                  <a:tcPr/>
                </a:tc>
                <a:tc>
                  <a:txBody>
                    <a:bodyPr/>
                    <a:lstStyle/>
                    <a:p>
                      <a:r>
                        <a:rPr lang="en-US" dirty="0" smtClean="0"/>
                        <a:t>Component Housing</a:t>
                      </a:r>
                      <a:endParaRPr lang="en-US" dirty="0"/>
                    </a:p>
                  </a:txBody>
                  <a:tcPr/>
                </a:tc>
                <a:tc>
                  <a:txBody>
                    <a:bodyPr/>
                    <a:lstStyle/>
                    <a:p>
                      <a:r>
                        <a:rPr lang="en-US" dirty="0" smtClean="0"/>
                        <a:t>Mechanical</a:t>
                      </a:r>
                      <a:endParaRPr lang="en-US" dirty="0"/>
                    </a:p>
                  </a:txBody>
                  <a:tcPr/>
                </a:tc>
                <a:tc>
                  <a:txBody>
                    <a:bodyPr/>
                    <a:lstStyle/>
                    <a:p>
                      <a:r>
                        <a:rPr lang="en-US" dirty="0" smtClean="0"/>
                        <a:t>FSU</a:t>
                      </a:r>
                      <a:endParaRPr lang="en-US" dirty="0"/>
                    </a:p>
                  </a:txBody>
                  <a:tcPr/>
                </a:tc>
                <a:extLst>
                  <a:ext uri="{0D108BD9-81ED-4DB2-BD59-A6C34878D82A}">
                    <a16:rowId xmlns="" xmlns:a16="http://schemas.microsoft.com/office/drawing/2014/main" val="10008"/>
                  </a:ext>
                </a:extLst>
              </a:tr>
              <a:tr h="370840">
                <a:tc>
                  <a:txBody>
                    <a:bodyPr/>
                    <a:lstStyle/>
                    <a:p>
                      <a:r>
                        <a:rPr lang="en-US" dirty="0" smtClean="0"/>
                        <a:t>Kegan Stack</a:t>
                      </a:r>
                      <a:endParaRPr lang="en-US" dirty="0"/>
                    </a:p>
                  </a:txBody>
                  <a:tcPr/>
                </a:tc>
                <a:tc>
                  <a:txBody>
                    <a:bodyPr/>
                    <a:lstStyle/>
                    <a:p>
                      <a:r>
                        <a:rPr lang="en-US" dirty="0" smtClean="0"/>
                        <a:t>Calibration &amp; Alignment</a:t>
                      </a:r>
                      <a:endParaRPr lang="en-US" dirty="0"/>
                    </a:p>
                  </a:txBody>
                  <a:tcPr/>
                </a:tc>
                <a:tc>
                  <a:txBody>
                    <a:bodyPr/>
                    <a:lstStyle/>
                    <a:p>
                      <a:r>
                        <a:rPr lang="en-US" dirty="0" smtClean="0"/>
                        <a:t>Mechanical</a:t>
                      </a:r>
                      <a:endParaRPr lang="en-US" dirty="0"/>
                    </a:p>
                  </a:txBody>
                  <a:tcPr/>
                </a:tc>
                <a:tc>
                  <a:txBody>
                    <a:bodyPr/>
                    <a:lstStyle/>
                    <a:p>
                      <a:r>
                        <a:rPr lang="en-US" dirty="0" smtClean="0"/>
                        <a:t>FSU</a:t>
                      </a:r>
                      <a:endParaRPr lang="en-US" dirty="0"/>
                    </a:p>
                  </a:txBody>
                  <a:tcPr/>
                </a:tc>
                <a:extLst>
                  <a:ext uri="{0D108BD9-81ED-4DB2-BD59-A6C34878D82A}">
                    <a16:rowId xmlns="" xmlns:a16="http://schemas.microsoft.com/office/drawing/2014/main" val="10009"/>
                  </a:ext>
                </a:extLst>
              </a:tr>
            </a:tbl>
          </a:graphicData>
        </a:graphic>
      </p:graphicFrame>
      <p:sp>
        <p:nvSpPr>
          <p:cNvPr id="5" name="Slide Number Placeholder 4"/>
          <p:cNvSpPr>
            <a:spLocks noGrp="1"/>
          </p:cNvSpPr>
          <p:nvPr>
            <p:ph type="sldNum" sz="quarter" idx="12"/>
          </p:nvPr>
        </p:nvSpPr>
        <p:spPr/>
        <p:txBody>
          <a:bodyPr/>
          <a:lstStyle/>
          <a:p>
            <a:fld id="{703D5B72-A720-44FC-8017-B2C9BDBBADC0}" type="slidenum">
              <a:rPr lang="en-US" smtClean="0"/>
              <a:t>2</a:t>
            </a:fld>
            <a:endParaRPr lang="en-US"/>
          </a:p>
        </p:txBody>
      </p:sp>
      <p:sp>
        <p:nvSpPr>
          <p:cNvPr id="6" name="Footer Placeholder 2"/>
          <p:cNvSpPr>
            <a:spLocks noGrp="1"/>
          </p:cNvSpPr>
          <p:nvPr>
            <p:ph type="ftr" idx="11"/>
          </p:nvPr>
        </p:nvSpPr>
        <p:spPr>
          <a:xfrm>
            <a:off x="3686185" y="6459785"/>
            <a:ext cx="4822804" cy="365125"/>
          </a:xfrm>
        </p:spPr>
        <p:txBody>
          <a:bodyPr/>
          <a:lstStyle/>
          <a:p>
            <a:r>
              <a:rPr lang="en-US" dirty="0" smtClean="0"/>
              <a:t>SAR Imager</a:t>
            </a:r>
            <a:endParaRPr lang="en-US" dirty="0"/>
          </a:p>
        </p:txBody>
      </p:sp>
    </p:spTree>
    <p:extLst>
      <p:ext uri="{BB962C8B-B14F-4D97-AF65-F5344CB8AC3E}">
        <p14:creationId xmlns:p14="http://schemas.microsoft.com/office/powerpoint/2010/main" val="26946619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Horn Holder Design</a:t>
            </a:r>
            <a:endParaRPr lang="en-US" dirty="0"/>
          </a:p>
        </p:txBody>
      </p:sp>
      <p:sp>
        <p:nvSpPr>
          <p:cNvPr id="3" name="Content Placeholder 2"/>
          <p:cNvSpPr>
            <a:spLocks noGrp="1"/>
          </p:cNvSpPr>
          <p:nvPr>
            <p:ph idx="1"/>
          </p:nvPr>
        </p:nvSpPr>
        <p:spPr/>
        <p:txBody>
          <a:bodyPr>
            <a:normAutofit/>
          </a:bodyPr>
          <a:lstStyle/>
          <a:p>
            <a:pPr indent="-457200">
              <a:buFont typeface="Wingdings" panose="05000000000000000000" pitchFamily="2" charset="2"/>
              <a:buChar char="Ø"/>
            </a:pPr>
            <a:r>
              <a:rPr lang="en-US" sz="2800" dirty="0" smtClean="0"/>
              <a:t>Design Goals</a:t>
            </a:r>
          </a:p>
          <a:p>
            <a:pPr marL="914400" lvl="1" indent="-457200">
              <a:lnSpc>
                <a:spcPct val="150000"/>
              </a:lnSpc>
              <a:buFont typeface="Wingdings" panose="05000000000000000000" pitchFamily="2" charset="2"/>
              <a:buChar char="Ø"/>
            </a:pPr>
            <a:r>
              <a:rPr lang="en-US" sz="2400" dirty="0" smtClean="0"/>
              <a:t>Independent axis adjustability</a:t>
            </a:r>
          </a:p>
          <a:p>
            <a:pPr marL="914400" lvl="1" indent="-457200">
              <a:lnSpc>
                <a:spcPct val="150000"/>
              </a:lnSpc>
              <a:buFont typeface="Wingdings" panose="05000000000000000000" pitchFamily="2" charset="2"/>
              <a:buChar char="Ø"/>
            </a:pPr>
            <a:r>
              <a:rPr lang="en-US" sz="2400" dirty="0" smtClean="0"/>
              <a:t>Independent axis locking</a:t>
            </a:r>
          </a:p>
          <a:p>
            <a:pPr marL="914400" lvl="1" indent="-457200">
              <a:lnSpc>
                <a:spcPct val="150000"/>
              </a:lnSpc>
              <a:buFont typeface="Wingdings" panose="05000000000000000000" pitchFamily="2" charset="2"/>
              <a:buChar char="Ø"/>
            </a:pPr>
            <a:r>
              <a:rPr lang="en-US" sz="2400" dirty="0" smtClean="0"/>
              <a:t>Lightweight</a:t>
            </a:r>
          </a:p>
          <a:p>
            <a:pPr marL="914400" lvl="1" indent="-457200">
              <a:lnSpc>
                <a:spcPct val="150000"/>
              </a:lnSpc>
              <a:buFont typeface="Wingdings" panose="05000000000000000000" pitchFamily="2" charset="2"/>
              <a:buChar char="Ø"/>
            </a:pPr>
            <a:r>
              <a:rPr lang="en-US" sz="2400" dirty="0" smtClean="0"/>
              <a:t>Ease of adjustability and alignment</a:t>
            </a:r>
          </a:p>
          <a:p>
            <a:pPr marL="914400" lvl="1" indent="-457200">
              <a:lnSpc>
                <a:spcPct val="150000"/>
              </a:lnSpc>
              <a:buFont typeface="Wingdings" panose="05000000000000000000" pitchFamily="2" charset="2"/>
              <a:buChar char="Ø"/>
            </a:pPr>
            <a:r>
              <a:rPr lang="en-US" sz="2400" dirty="0" smtClean="0"/>
              <a:t>No clearance issues</a:t>
            </a:r>
          </a:p>
        </p:txBody>
      </p:sp>
      <p:sp>
        <p:nvSpPr>
          <p:cNvPr id="5" name="Slide Number Placeholder 4"/>
          <p:cNvSpPr>
            <a:spLocks noGrp="1"/>
          </p:cNvSpPr>
          <p:nvPr>
            <p:ph type="sldNum" sz="quarter" idx="12"/>
          </p:nvPr>
        </p:nvSpPr>
        <p:spPr/>
        <p:txBody>
          <a:bodyPr/>
          <a:lstStyle/>
          <a:p>
            <a:fld id="{703D5B72-A720-44FC-8017-B2C9BDBBADC0}" type="slidenum">
              <a:rPr lang="en-US" smtClean="0"/>
              <a:t>20</a:t>
            </a:fld>
            <a:endParaRPr lang="en-US"/>
          </a:p>
        </p:txBody>
      </p:sp>
      <p:sp>
        <p:nvSpPr>
          <p:cNvPr id="7" name="Footer Placeholder 2"/>
          <p:cNvSpPr>
            <a:spLocks noGrp="1"/>
          </p:cNvSpPr>
          <p:nvPr>
            <p:ph type="ftr" idx="11"/>
          </p:nvPr>
        </p:nvSpPr>
        <p:spPr>
          <a:xfrm>
            <a:off x="3686185" y="6459785"/>
            <a:ext cx="4822804" cy="365125"/>
          </a:xfrm>
        </p:spPr>
        <p:txBody>
          <a:bodyPr/>
          <a:lstStyle/>
          <a:p>
            <a:r>
              <a:rPr lang="en-US" dirty="0" smtClean="0"/>
              <a:t>SAR Imager</a:t>
            </a:r>
            <a:endParaRPr lang="en-US" dirty="0"/>
          </a:p>
        </p:txBody>
      </p:sp>
    </p:spTree>
    <p:extLst>
      <p:ext uri="{BB962C8B-B14F-4D97-AF65-F5344CB8AC3E}">
        <p14:creationId xmlns:p14="http://schemas.microsoft.com/office/powerpoint/2010/main" val="6827372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Horn Holders</a:t>
            </a:r>
            <a:endParaRPr lang="en-US" dirty="0"/>
          </a:p>
        </p:txBody>
      </p:sp>
      <p:sp>
        <p:nvSpPr>
          <p:cNvPr id="3" name="Text Placeholder 2"/>
          <p:cNvSpPr>
            <a:spLocks noGrp="1"/>
          </p:cNvSpPr>
          <p:nvPr>
            <p:ph type="body" idx="1"/>
          </p:nvPr>
        </p:nvSpPr>
        <p:spPr/>
        <p:txBody>
          <a:bodyPr/>
          <a:lstStyle/>
          <a:p>
            <a:pPr>
              <a:buFont typeface="Wingdings" panose="05000000000000000000" pitchFamily="2" charset="2"/>
              <a:buChar char="Ø"/>
            </a:pPr>
            <a:endParaRPr lang="en-US" dirty="0"/>
          </a:p>
        </p:txBody>
      </p:sp>
      <p:sp>
        <p:nvSpPr>
          <p:cNvPr id="4" name="Text Placeholder 3"/>
          <p:cNvSpPr>
            <a:spLocks noGrp="1"/>
          </p:cNvSpPr>
          <p:nvPr>
            <p:ph type="body" idx="2"/>
          </p:nvPr>
        </p:nvSpPr>
        <p:spPr>
          <a:xfrm>
            <a:off x="6217917" y="1872870"/>
            <a:ext cx="4937760" cy="4023360"/>
          </a:xfrm>
        </p:spPr>
        <p:txBody>
          <a:bodyPr/>
          <a:lstStyle/>
          <a:p>
            <a:pPr>
              <a:buFont typeface="Wingdings" panose="05000000000000000000" pitchFamily="2" charset="2"/>
              <a:buChar char="Ø"/>
            </a:pPr>
            <a:r>
              <a:rPr lang="en-US" dirty="0" smtClean="0"/>
              <a:t>Tolerance issues</a:t>
            </a:r>
          </a:p>
          <a:p>
            <a:pPr lvl="1">
              <a:buFont typeface="Wingdings" panose="05000000000000000000" pitchFamily="2" charset="2"/>
              <a:buChar char="Ø"/>
            </a:pPr>
            <a:r>
              <a:rPr lang="en-US" dirty="0" smtClean="0"/>
              <a:t>Expectations: +/- 0.003 inch</a:t>
            </a:r>
          </a:p>
          <a:p>
            <a:pPr lvl="1">
              <a:buFont typeface="Wingdings" panose="05000000000000000000" pitchFamily="2" charset="2"/>
              <a:buChar char="Ø"/>
            </a:pPr>
            <a:r>
              <a:rPr lang="en-US" dirty="0" smtClean="0"/>
              <a:t>Reality: +/- 0.010 inch</a:t>
            </a:r>
          </a:p>
          <a:p>
            <a:pPr>
              <a:buFont typeface="Wingdings" panose="05000000000000000000" pitchFamily="2" charset="2"/>
              <a:buChar char="Ø"/>
            </a:pPr>
            <a:r>
              <a:rPr lang="en-US" dirty="0" smtClean="0"/>
              <a:t>Unable to use star washers</a:t>
            </a:r>
          </a:p>
          <a:p>
            <a:pPr lvl="1">
              <a:buFont typeface="Wingdings" panose="05000000000000000000" pitchFamily="2" charset="2"/>
              <a:buChar char="Ø"/>
            </a:pPr>
            <a:r>
              <a:rPr lang="en-US" dirty="0" smtClean="0"/>
              <a:t>Reduces locking ability</a:t>
            </a:r>
          </a:p>
          <a:p>
            <a:pPr>
              <a:buFont typeface="Wingdings" panose="05000000000000000000" pitchFamily="2" charset="2"/>
              <a:buChar char="Ø"/>
            </a:pPr>
            <a:r>
              <a:rPr lang="en-US" dirty="0" smtClean="0"/>
              <a:t>Successfully utilized in testing</a:t>
            </a:r>
          </a:p>
          <a:p>
            <a:pPr>
              <a:buFont typeface="Wingdings" panose="05000000000000000000" pitchFamily="2" charset="2"/>
              <a:buChar char="Ø"/>
            </a:pPr>
            <a:r>
              <a:rPr lang="en-US" dirty="0" smtClean="0"/>
              <a:t>Hardware Cost: $15 per horn holder</a:t>
            </a:r>
          </a:p>
          <a:p>
            <a:pPr marL="669798" lvl="1" indent="-285750">
              <a:buFont typeface="Wingdings" panose="05000000000000000000" pitchFamily="2" charset="2"/>
              <a:buChar char="Ø"/>
            </a:pPr>
            <a:endParaRPr lang="en-US" dirty="0" smtClean="0"/>
          </a:p>
          <a:p>
            <a:pPr marL="669798" lvl="1" indent="-285750">
              <a:buFont typeface="Wingdings" panose="05000000000000000000" pitchFamily="2" charset="2"/>
              <a:buChar char="Ø"/>
            </a:pPr>
            <a:endParaRPr lang="en-US" dirty="0"/>
          </a:p>
          <a:p>
            <a:pPr lvl="1">
              <a:buFont typeface="Wingdings" panose="05000000000000000000" pitchFamily="2" charset="2"/>
              <a:buChar char="Ø"/>
            </a:pPr>
            <a:endParaRPr lang="en-US" dirty="0" smtClean="0"/>
          </a:p>
          <a:p>
            <a:pPr marL="669798" lvl="1" indent="-285750">
              <a:buFont typeface="Wingdings" panose="05000000000000000000" pitchFamily="2" charset="2"/>
              <a:buChar char="Ø"/>
            </a:pPr>
            <a:endParaRPr lang="en-US" dirty="0"/>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050" b="0" i="0" u="none" strike="noStrike" cap="none" baseline="0" smtClean="0">
                <a:solidFill>
                  <a:srgbClr val="FFFFFF"/>
                </a:solidFill>
                <a:latin typeface="Calibri"/>
                <a:ea typeface="Calibri"/>
                <a:cs typeface="Calibri"/>
                <a:sym typeface="Calibri"/>
                <a:rtl val="0"/>
              </a:rPr>
              <a:t>21</a:t>
            </a:fld>
            <a:endParaRPr lang="en-US" sz="1050" b="0" i="0" u="none" strike="noStrike" cap="none" baseline="0">
              <a:solidFill>
                <a:srgbClr val="FFFFFF"/>
              </a:solidFill>
              <a:latin typeface="Calibri"/>
              <a:ea typeface="Calibri"/>
              <a:cs typeface="Calibri"/>
              <a:sym typeface="Calibri"/>
              <a:rtl val="0"/>
            </a:endParaRPr>
          </a:p>
        </p:txBody>
      </p:sp>
      <p:sp>
        <p:nvSpPr>
          <p:cNvPr id="6" name="Footer Placeholder 5"/>
          <p:cNvSpPr>
            <a:spLocks noGrp="1"/>
          </p:cNvSpPr>
          <p:nvPr>
            <p:ph type="ftr" idx="11"/>
          </p:nvPr>
        </p:nvSpPr>
        <p:spPr/>
        <p:txBody>
          <a:bodyPr/>
          <a:lstStyle/>
          <a:p>
            <a:r>
              <a:rPr lang="en-US" dirty="0"/>
              <a:t>SAR Imager</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79" y="1810603"/>
            <a:ext cx="4914650" cy="4387408"/>
          </a:xfrm>
          <a:prstGeom prst="rect">
            <a:avLst/>
          </a:prstGeom>
        </p:spPr>
      </p:pic>
      <p:cxnSp>
        <p:nvCxnSpPr>
          <p:cNvPr id="10" name="Straight Connector 9"/>
          <p:cNvCxnSpPr/>
          <p:nvPr/>
        </p:nvCxnSpPr>
        <p:spPr>
          <a:xfrm>
            <a:off x="5638078" y="2361839"/>
            <a:ext cx="2903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710677" y="4454991"/>
            <a:ext cx="12437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5928432" y="2361839"/>
            <a:ext cx="26002" cy="209315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555956" y="3285305"/>
            <a:ext cx="744952" cy="246221"/>
          </a:xfrm>
          <a:prstGeom prst="rect">
            <a:avLst/>
          </a:prstGeom>
          <a:noFill/>
        </p:spPr>
        <p:txBody>
          <a:bodyPr wrap="square" rtlCol="0">
            <a:spAutoFit/>
          </a:bodyPr>
          <a:lstStyle/>
          <a:p>
            <a:r>
              <a:rPr lang="en-US" sz="1000" dirty="0" smtClean="0">
                <a:latin typeface="Calibri" panose="020F0502020204030204" pitchFamily="34" charset="0"/>
                <a:cs typeface="BrowalliaUPC" panose="020B0604020202020204" pitchFamily="34" charset="-34"/>
              </a:rPr>
              <a:t>4.64”</a:t>
            </a:r>
            <a:endParaRPr lang="en-US" sz="1000" dirty="0">
              <a:latin typeface="Calibri" panose="020F0502020204030204" pitchFamily="34" charset="0"/>
              <a:cs typeface="BrowalliaUPC" panose="020B0604020202020204" pitchFamily="34" charset="-34"/>
            </a:endParaRPr>
          </a:p>
        </p:txBody>
      </p:sp>
      <p:cxnSp>
        <p:nvCxnSpPr>
          <p:cNvPr id="20" name="Straight Connector 19"/>
          <p:cNvCxnSpPr/>
          <p:nvPr/>
        </p:nvCxnSpPr>
        <p:spPr>
          <a:xfrm flipV="1">
            <a:off x="5642195" y="2336550"/>
            <a:ext cx="140046" cy="2617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5295719" y="1958584"/>
            <a:ext cx="278793" cy="39453"/>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5574512" y="1944133"/>
            <a:ext cx="207729" cy="38674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5601381" y="1967617"/>
            <a:ext cx="309855" cy="461665"/>
          </a:xfrm>
          <a:prstGeom prst="rect">
            <a:avLst/>
          </a:prstGeom>
          <a:noFill/>
        </p:spPr>
        <p:txBody>
          <a:bodyPr wrap="square" rtlCol="0">
            <a:spAutoFit/>
          </a:bodyPr>
          <a:lstStyle/>
          <a:p>
            <a:r>
              <a:rPr lang="en-US" sz="1000" dirty="0" smtClean="0">
                <a:latin typeface="Calibri" panose="020F0502020204030204" pitchFamily="34" charset="0"/>
              </a:rPr>
              <a:t>1”</a:t>
            </a:r>
          </a:p>
          <a:p>
            <a:endParaRPr lang="en-US" dirty="0"/>
          </a:p>
        </p:txBody>
      </p:sp>
      <p:cxnSp>
        <p:nvCxnSpPr>
          <p:cNvPr id="30" name="Straight Connector 29"/>
          <p:cNvCxnSpPr/>
          <p:nvPr/>
        </p:nvCxnSpPr>
        <p:spPr>
          <a:xfrm flipH="1" flipV="1">
            <a:off x="5178711" y="1845733"/>
            <a:ext cx="117008" cy="152304"/>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3521506" y="1921885"/>
            <a:ext cx="329358" cy="383917"/>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3545937" y="1845733"/>
            <a:ext cx="1624107" cy="7615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4129657" y="1821022"/>
            <a:ext cx="430781" cy="246221"/>
          </a:xfrm>
          <a:prstGeom prst="rect">
            <a:avLst/>
          </a:prstGeom>
          <a:noFill/>
        </p:spPr>
        <p:txBody>
          <a:bodyPr wrap="square" rtlCol="0">
            <a:spAutoFit/>
          </a:bodyPr>
          <a:lstStyle/>
          <a:p>
            <a:r>
              <a:rPr lang="en-US" sz="1000" dirty="0" smtClean="0">
                <a:latin typeface="Calibri" panose="020F0502020204030204" pitchFamily="34" charset="0"/>
              </a:rPr>
              <a:t>2.5”</a:t>
            </a:r>
          </a:p>
        </p:txBody>
      </p:sp>
    </p:spTree>
    <p:extLst>
      <p:ext uri="{BB962C8B-B14F-4D97-AF65-F5344CB8AC3E}">
        <p14:creationId xmlns:p14="http://schemas.microsoft.com/office/powerpoint/2010/main" val="25288818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Horn Spacing - Jig</a:t>
            </a:r>
            <a:endParaRPr lang="en-US" dirty="0"/>
          </a:p>
        </p:txBody>
      </p:sp>
      <p:sp>
        <p:nvSpPr>
          <p:cNvPr id="3" name="Text Placeholder 2"/>
          <p:cNvSpPr>
            <a:spLocks noGrp="1"/>
          </p:cNvSpPr>
          <p:nvPr>
            <p:ph type="body" idx="1"/>
          </p:nvPr>
        </p:nvSpPr>
        <p:spPr/>
        <p:txBody>
          <a:bodyPr/>
          <a:lstStyle/>
          <a:p>
            <a:endParaRPr lang="en-US" dirty="0"/>
          </a:p>
        </p:txBody>
      </p:sp>
      <p:sp>
        <p:nvSpPr>
          <p:cNvPr id="4" name="Text Placeholder 3"/>
          <p:cNvSpPr>
            <a:spLocks noGrp="1"/>
          </p:cNvSpPr>
          <p:nvPr>
            <p:ph type="body" idx="2"/>
          </p:nvPr>
        </p:nvSpPr>
        <p:spPr>
          <a:xfrm>
            <a:off x="6239382" y="1986563"/>
            <a:ext cx="4937760" cy="4023360"/>
          </a:xfrm>
        </p:spPr>
        <p:txBody>
          <a:bodyPr/>
          <a:lstStyle/>
          <a:p>
            <a:pPr>
              <a:buFont typeface="Wingdings" panose="05000000000000000000" pitchFamily="2" charset="2"/>
              <a:buChar char="Ø"/>
            </a:pPr>
            <a:r>
              <a:rPr lang="en-US" sz="2400" dirty="0" smtClean="0"/>
              <a:t>Simplest way to ensure exact horn spacing</a:t>
            </a:r>
          </a:p>
          <a:p>
            <a:pPr>
              <a:buFont typeface="Wingdings" panose="05000000000000000000" pitchFamily="2" charset="2"/>
              <a:buChar char="Ø"/>
            </a:pPr>
            <a:endParaRPr lang="en-US" sz="2400" dirty="0" smtClean="0"/>
          </a:p>
          <a:p>
            <a:pPr>
              <a:buFont typeface="Wingdings" panose="05000000000000000000" pitchFamily="2" charset="2"/>
              <a:buChar char="Ø"/>
            </a:pPr>
            <a:r>
              <a:rPr lang="en-US" sz="2400" dirty="0" smtClean="0"/>
              <a:t>Cut in house with the water jet</a:t>
            </a:r>
          </a:p>
          <a:p>
            <a:pPr lvl="1">
              <a:buFont typeface="Wingdings" panose="05000000000000000000" pitchFamily="2" charset="2"/>
              <a:buChar char="Ø"/>
            </a:pPr>
            <a:r>
              <a:rPr lang="en-US" sz="2000" dirty="0" smtClean="0"/>
              <a:t>Accurate to within 0.003”</a:t>
            </a:r>
          </a:p>
          <a:p>
            <a:pPr lvl="1">
              <a:buFont typeface="Wingdings" panose="05000000000000000000" pitchFamily="2" charset="2"/>
              <a:buChar char="Ø"/>
            </a:pPr>
            <a:endParaRPr lang="en-US" sz="2000" dirty="0" smtClean="0"/>
          </a:p>
          <a:p>
            <a:pPr>
              <a:buFont typeface="Wingdings" panose="05000000000000000000" pitchFamily="2" charset="2"/>
              <a:buChar char="Ø"/>
            </a:pPr>
            <a:r>
              <a:rPr lang="en-US" sz="2400" dirty="0" smtClean="0"/>
              <a:t>Repeatable: Measures from the intersection of the frame – out</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050" b="0" i="0" u="none" strike="noStrike" cap="none" baseline="0" smtClean="0">
                <a:solidFill>
                  <a:srgbClr val="FFFFFF"/>
                </a:solidFill>
                <a:latin typeface="Calibri"/>
                <a:ea typeface="Calibri"/>
                <a:cs typeface="Calibri"/>
                <a:sym typeface="Calibri"/>
                <a:rtl val="0"/>
              </a:rPr>
              <a:t>22</a:t>
            </a:fld>
            <a:endParaRPr lang="en-US" sz="1050" b="0" i="0" u="none" strike="noStrike" cap="none" baseline="0">
              <a:solidFill>
                <a:srgbClr val="FFFFFF"/>
              </a:solidFill>
              <a:latin typeface="Calibri"/>
              <a:ea typeface="Calibri"/>
              <a:cs typeface="Calibri"/>
              <a:sym typeface="Calibri"/>
              <a:rtl val="0"/>
            </a:endParaRPr>
          </a:p>
        </p:txBody>
      </p:sp>
      <p:sp>
        <p:nvSpPr>
          <p:cNvPr id="6" name="Footer Placeholder 5"/>
          <p:cNvSpPr>
            <a:spLocks noGrp="1"/>
          </p:cNvSpPr>
          <p:nvPr>
            <p:ph type="ftr" idx="11"/>
          </p:nvPr>
        </p:nvSpPr>
        <p:spPr/>
        <p:txBody>
          <a:bodyPr/>
          <a:lstStyle/>
          <a:p>
            <a:r>
              <a:rPr lang="en-US" dirty="0"/>
              <a:t>SAR Imager</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936" y="1829602"/>
            <a:ext cx="5080298" cy="4337282"/>
          </a:xfrm>
          <a:prstGeom prst="rect">
            <a:avLst/>
          </a:prstGeom>
        </p:spPr>
      </p:pic>
      <p:cxnSp>
        <p:nvCxnSpPr>
          <p:cNvPr id="10" name="Straight Arrow Connector 9"/>
          <p:cNvCxnSpPr/>
          <p:nvPr/>
        </p:nvCxnSpPr>
        <p:spPr>
          <a:xfrm flipH="1">
            <a:off x="3686185" y="2519916"/>
            <a:ext cx="1024038" cy="7230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710223" y="2328050"/>
            <a:ext cx="882503" cy="307777"/>
          </a:xfrm>
          <a:prstGeom prst="rect">
            <a:avLst/>
          </a:prstGeom>
          <a:noFill/>
        </p:spPr>
        <p:txBody>
          <a:bodyPr wrap="square" rtlCol="0">
            <a:spAutoFit/>
          </a:bodyPr>
          <a:lstStyle/>
          <a:p>
            <a:r>
              <a:rPr lang="en-US" dirty="0" smtClean="0"/>
              <a:t>Jig</a:t>
            </a:r>
            <a:endParaRPr lang="en-US" dirty="0"/>
          </a:p>
        </p:txBody>
      </p:sp>
    </p:spTree>
    <p:extLst>
      <p:ext uri="{BB962C8B-B14F-4D97-AF65-F5344CB8AC3E}">
        <p14:creationId xmlns:p14="http://schemas.microsoft.com/office/powerpoint/2010/main" val="7957625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Horn Calibration – 3D Printed Brackets</a:t>
            </a:r>
            <a:endParaRPr lang="en-US" dirty="0"/>
          </a:p>
        </p:txBody>
      </p:sp>
      <p:pic>
        <p:nvPicPr>
          <p:cNvPr id="11" name="Content Placeholder 10"/>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01613" y="2163813"/>
            <a:ext cx="5568156" cy="3132087"/>
          </a:xfrm>
        </p:spPr>
      </p:pic>
      <p:pic>
        <p:nvPicPr>
          <p:cNvPr id="7" name="Content Placeholder 6"/>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23481"/>
          <a:stretch/>
        </p:blipFill>
        <p:spPr>
          <a:xfrm rot="5400000">
            <a:off x="5378613" y="2465325"/>
            <a:ext cx="3861266" cy="2838450"/>
          </a:xfrm>
        </p:spPr>
      </p:pic>
      <p:sp>
        <p:nvSpPr>
          <p:cNvPr id="6" name="Slide Number Placeholder 5"/>
          <p:cNvSpPr>
            <a:spLocks noGrp="1"/>
          </p:cNvSpPr>
          <p:nvPr>
            <p:ph type="sldNum" sz="quarter" idx="12"/>
          </p:nvPr>
        </p:nvSpPr>
        <p:spPr/>
        <p:txBody>
          <a:body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050" b="0" i="0" u="none" strike="noStrike" cap="none" baseline="0" smtClean="0">
                <a:solidFill>
                  <a:srgbClr val="FFFFFF"/>
                </a:solidFill>
                <a:latin typeface="Calibri"/>
                <a:ea typeface="Calibri"/>
                <a:cs typeface="Calibri"/>
                <a:sym typeface="Calibri"/>
                <a:rtl val="0"/>
              </a:rPr>
              <a:t>23</a:t>
            </a:fld>
            <a:endParaRPr lang="en-US" sz="1050" b="0" i="0" u="none" strike="noStrike" cap="none" baseline="0">
              <a:solidFill>
                <a:srgbClr val="FFFFFF"/>
              </a:solidFill>
              <a:latin typeface="Calibri"/>
              <a:ea typeface="Calibri"/>
              <a:cs typeface="Calibri"/>
              <a:sym typeface="Calibri"/>
              <a:rtl val="0"/>
            </a:endParaRPr>
          </a:p>
        </p:txBody>
      </p:sp>
      <p:sp>
        <p:nvSpPr>
          <p:cNvPr id="12" name="Text Placeholder 3"/>
          <p:cNvSpPr txBox="1">
            <a:spLocks/>
          </p:cNvSpPr>
          <p:nvPr/>
        </p:nvSpPr>
        <p:spPr>
          <a:xfrm>
            <a:off x="9029700" y="1872870"/>
            <a:ext cx="2886075" cy="402336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Ø"/>
            </a:pPr>
            <a:r>
              <a:rPr lang="en-US" dirty="0" smtClean="0"/>
              <a:t>Align within 5°</a:t>
            </a:r>
          </a:p>
          <a:p>
            <a:pPr>
              <a:buFont typeface="Wingdings" panose="05000000000000000000" pitchFamily="2" charset="2"/>
              <a:buChar char="Ø"/>
            </a:pPr>
            <a:r>
              <a:rPr lang="en-US" dirty="0" smtClean="0"/>
              <a:t>Distance: 20 </a:t>
            </a:r>
            <a:r>
              <a:rPr lang="en-US" dirty="0" err="1" smtClean="0"/>
              <a:t>ft</a:t>
            </a:r>
            <a:endParaRPr lang="en-US" dirty="0" smtClean="0"/>
          </a:p>
          <a:p>
            <a:pPr>
              <a:buFont typeface="Wingdings" panose="05000000000000000000" pitchFamily="2" charset="2"/>
              <a:buChar char="Ø"/>
            </a:pPr>
            <a:r>
              <a:rPr lang="en-US" dirty="0" smtClean="0"/>
              <a:t>Laser pointer</a:t>
            </a:r>
          </a:p>
          <a:p>
            <a:pPr>
              <a:buFont typeface="Wingdings" panose="05000000000000000000" pitchFamily="2" charset="2"/>
              <a:buChar char="Ø"/>
            </a:pPr>
            <a:endParaRPr lang="en-US" dirty="0"/>
          </a:p>
          <a:p>
            <a:pPr>
              <a:buFont typeface="Wingdings" panose="05000000000000000000" pitchFamily="2" charset="2"/>
              <a:buChar char="Ø"/>
            </a:pPr>
            <a:r>
              <a:rPr lang="en-US" dirty="0" smtClean="0"/>
              <a:t>Issue with laser pointer:</a:t>
            </a:r>
          </a:p>
          <a:p>
            <a:pPr lvl="1">
              <a:buFont typeface="Wingdings" panose="05000000000000000000" pitchFamily="2" charset="2"/>
              <a:buChar char="Ø"/>
            </a:pPr>
            <a:r>
              <a:rPr lang="en-US" dirty="0" smtClean="0"/>
              <a:t>Laser beam was not centered within laser pointer</a:t>
            </a:r>
          </a:p>
          <a:p>
            <a:pPr lvl="1">
              <a:buFont typeface="Wingdings" panose="05000000000000000000" pitchFamily="2" charset="2"/>
              <a:buChar char="Ø"/>
            </a:pPr>
            <a:r>
              <a:rPr lang="en-US" dirty="0" smtClean="0"/>
              <a:t>Solved through digital calibration</a:t>
            </a:r>
          </a:p>
          <a:p>
            <a:pPr marL="669798" lvl="1" indent="-285750">
              <a:buFont typeface="Wingdings" panose="05000000000000000000" pitchFamily="2" charset="2"/>
              <a:buChar char="Ø"/>
            </a:pPr>
            <a:endParaRPr lang="en-US" dirty="0" smtClean="0"/>
          </a:p>
          <a:p>
            <a:pPr marL="669798" lvl="1" indent="-285750">
              <a:buFont typeface="Wingdings" panose="05000000000000000000" pitchFamily="2" charset="2"/>
              <a:buChar char="Ø"/>
            </a:pPr>
            <a:endParaRPr lang="en-US" dirty="0" smtClean="0"/>
          </a:p>
          <a:p>
            <a:pPr lvl="1">
              <a:buFont typeface="Wingdings" panose="05000000000000000000" pitchFamily="2" charset="2"/>
              <a:buChar char="Ø"/>
            </a:pPr>
            <a:endParaRPr lang="en-US" dirty="0" smtClean="0"/>
          </a:p>
          <a:p>
            <a:pPr marL="669798" lvl="1" indent="-285750">
              <a:buFont typeface="Wingdings" panose="05000000000000000000" pitchFamily="2" charset="2"/>
              <a:buChar char="Ø"/>
            </a:pPr>
            <a:endParaRPr lang="en-US" dirty="0"/>
          </a:p>
        </p:txBody>
      </p:sp>
      <p:sp>
        <p:nvSpPr>
          <p:cNvPr id="13" name="Footer Placeholder 2"/>
          <p:cNvSpPr>
            <a:spLocks noGrp="1"/>
          </p:cNvSpPr>
          <p:nvPr>
            <p:ph type="ftr" idx="11"/>
          </p:nvPr>
        </p:nvSpPr>
        <p:spPr>
          <a:xfrm>
            <a:off x="3686185" y="6459785"/>
            <a:ext cx="4822804" cy="365125"/>
          </a:xfrm>
        </p:spPr>
        <p:txBody>
          <a:bodyPr/>
          <a:lstStyle/>
          <a:p>
            <a:r>
              <a:rPr lang="en-US" dirty="0" smtClean="0"/>
              <a:t>SAR Imager</a:t>
            </a:r>
            <a:endParaRPr lang="en-US" dirty="0"/>
          </a:p>
        </p:txBody>
      </p:sp>
    </p:spTree>
    <p:extLst>
      <p:ext uri="{BB962C8B-B14F-4D97-AF65-F5344CB8AC3E}">
        <p14:creationId xmlns:p14="http://schemas.microsoft.com/office/powerpoint/2010/main" val="14877106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D0C12CC-9A01-4881-AC16-ABB89D67321D}" type="slidenum">
              <a:rPr lang="en-US" smtClean="0"/>
              <a:t>24</a:t>
            </a:fld>
            <a:endParaRPr lang="en-US"/>
          </a:p>
        </p:txBody>
      </p:sp>
      <p:sp>
        <p:nvSpPr>
          <p:cNvPr id="6" name="TextBox 5"/>
          <p:cNvSpPr txBox="1"/>
          <p:nvPr/>
        </p:nvSpPr>
        <p:spPr>
          <a:xfrm>
            <a:off x="546828" y="237506"/>
            <a:ext cx="9809018" cy="2677656"/>
          </a:xfrm>
          <a:prstGeom prst="rect">
            <a:avLst/>
          </a:prstGeom>
          <a:noFill/>
        </p:spPr>
        <p:txBody>
          <a:bodyPr wrap="square" rtlCol="0">
            <a:spAutoFit/>
          </a:bodyPr>
          <a:lstStyle/>
          <a:p>
            <a:r>
              <a:rPr lang="en-US" sz="4800" u="sng" dirty="0" smtClean="0">
                <a:solidFill>
                  <a:schemeClr val="tx1">
                    <a:lumMod val="75000"/>
                    <a:lumOff val="25000"/>
                  </a:schemeClr>
                </a:solidFill>
                <a:latin typeface="+mj-lt"/>
              </a:rPr>
              <a:t>Radar Reflectors</a:t>
            </a:r>
          </a:p>
          <a:p>
            <a:pPr marL="342900" indent="-342900">
              <a:buFont typeface="Wingdings" panose="05000000000000000000" pitchFamily="2" charset="2"/>
              <a:buChar char="Ø"/>
            </a:pPr>
            <a:r>
              <a:rPr lang="en-US" sz="2400" dirty="0" smtClean="0">
                <a:solidFill>
                  <a:schemeClr val="tx1">
                    <a:lumMod val="75000"/>
                    <a:lumOff val="25000"/>
                  </a:schemeClr>
                </a:solidFill>
              </a:rPr>
              <a:t>Purpose is to create backscatter</a:t>
            </a:r>
          </a:p>
          <a:p>
            <a:pPr marL="800100" lvl="1" indent="-342900">
              <a:buFont typeface="Wingdings" panose="05000000000000000000" pitchFamily="2" charset="2"/>
              <a:buChar char="Ø"/>
            </a:pPr>
            <a:r>
              <a:rPr lang="en-US" sz="2400" dirty="0">
                <a:solidFill>
                  <a:schemeClr val="tx1">
                    <a:lumMod val="75000"/>
                    <a:lumOff val="25000"/>
                  </a:schemeClr>
                </a:solidFill>
              </a:rPr>
              <a:t>Reflects transmitted RF back to receiving horns</a:t>
            </a:r>
          </a:p>
          <a:p>
            <a:pPr lvl="1"/>
            <a:endParaRPr lang="en-US" sz="2400" u="sng" dirty="0" smtClean="0">
              <a:solidFill>
                <a:schemeClr val="tx1">
                  <a:lumMod val="75000"/>
                  <a:lumOff val="25000"/>
                </a:schemeClr>
              </a:solidFill>
            </a:endParaRPr>
          </a:p>
          <a:p>
            <a:endParaRPr lang="en-US" sz="4800" u="sng" dirty="0">
              <a:solidFill>
                <a:schemeClr val="tx1">
                  <a:lumMod val="75000"/>
                  <a:lumOff val="25000"/>
                </a:schemeClr>
              </a:solidFill>
              <a:latin typeface="+mj-lt"/>
            </a:endParaRPr>
          </a:p>
        </p:txBody>
      </p:sp>
      <p:pic>
        <p:nvPicPr>
          <p:cNvPr id="15" name="Picture 14"/>
          <p:cNvPicPr>
            <a:picLocks noChangeAspect="1"/>
          </p:cNvPicPr>
          <p:nvPr/>
        </p:nvPicPr>
        <p:blipFill>
          <a:blip r:embed="rId3"/>
          <a:stretch>
            <a:fillRect/>
          </a:stretch>
        </p:blipFill>
        <p:spPr>
          <a:xfrm>
            <a:off x="414596" y="1985675"/>
            <a:ext cx="6309907" cy="4224894"/>
          </a:xfrm>
          <a:prstGeom prst="rect">
            <a:avLst/>
          </a:prstGeom>
        </p:spPr>
      </p:pic>
      <p:cxnSp>
        <p:nvCxnSpPr>
          <p:cNvPr id="16" name="Straight Arrow Connector 15"/>
          <p:cNvCxnSpPr/>
          <p:nvPr/>
        </p:nvCxnSpPr>
        <p:spPr>
          <a:xfrm flipV="1">
            <a:off x="2552007" y="2915162"/>
            <a:ext cx="856211" cy="2621114"/>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cxnSp>
        <p:nvCxnSpPr>
          <p:cNvPr id="17" name="Straight Arrow Connector 16"/>
          <p:cNvCxnSpPr/>
          <p:nvPr/>
        </p:nvCxnSpPr>
        <p:spPr>
          <a:xfrm>
            <a:off x="3494737" y="2931787"/>
            <a:ext cx="0" cy="260448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261062" y="3689982"/>
            <a:ext cx="872836" cy="307777"/>
          </a:xfrm>
          <a:prstGeom prst="rect">
            <a:avLst/>
          </a:prstGeom>
          <a:noFill/>
        </p:spPr>
        <p:txBody>
          <a:bodyPr wrap="square" rtlCol="0">
            <a:spAutoFit/>
          </a:bodyPr>
          <a:lstStyle/>
          <a:p>
            <a:r>
              <a:rPr lang="en-US" sz="1400" dirty="0" smtClean="0"/>
              <a:t>Transmit</a:t>
            </a:r>
          </a:p>
        </p:txBody>
      </p:sp>
      <p:sp>
        <p:nvSpPr>
          <p:cNvPr id="19" name="TextBox 18"/>
          <p:cNvSpPr txBox="1"/>
          <p:nvPr/>
        </p:nvSpPr>
        <p:spPr>
          <a:xfrm>
            <a:off x="3528392" y="4071830"/>
            <a:ext cx="872836" cy="307777"/>
          </a:xfrm>
          <a:prstGeom prst="rect">
            <a:avLst/>
          </a:prstGeom>
          <a:noFill/>
        </p:spPr>
        <p:txBody>
          <a:bodyPr wrap="square" rtlCol="0">
            <a:spAutoFit/>
          </a:bodyPr>
          <a:lstStyle/>
          <a:p>
            <a:r>
              <a:rPr lang="en-US" sz="1400" dirty="0" smtClean="0"/>
              <a:t>Receive</a:t>
            </a:r>
          </a:p>
        </p:txBody>
      </p:sp>
      <p:cxnSp>
        <p:nvCxnSpPr>
          <p:cNvPr id="20" name="Straight Connector 19"/>
          <p:cNvCxnSpPr/>
          <p:nvPr/>
        </p:nvCxnSpPr>
        <p:spPr>
          <a:xfrm>
            <a:off x="2834640" y="3931920"/>
            <a:ext cx="180420" cy="1399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528392" y="4330700"/>
            <a:ext cx="297483" cy="193675"/>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41389" t="46049" r="15973"/>
          <a:stretch/>
        </p:blipFill>
        <p:spPr>
          <a:xfrm rot="5400000">
            <a:off x="7460030" y="2210535"/>
            <a:ext cx="4157341" cy="2958893"/>
          </a:xfrm>
          <a:prstGeom prst="rect">
            <a:avLst/>
          </a:prstGeom>
        </p:spPr>
      </p:pic>
      <p:sp>
        <p:nvSpPr>
          <p:cNvPr id="22" name="Footer Placeholder 2"/>
          <p:cNvSpPr>
            <a:spLocks noGrp="1"/>
          </p:cNvSpPr>
          <p:nvPr>
            <p:ph type="ftr" idx="11"/>
          </p:nvPr>
        </p:nvSpPr>
        <p:spPr>
          <a:xfrm>
            <a:off x="3686185" y="6459785"/>
            <a:ext cx="4822804" cy="365125"/>
          </a:xfrm>
        </p:spPr>
        <p:txBody>
          <a:bodyPr/>
          <a:lstStyle/>
          <a:p>
            <a:r>
              <a:rPr lang="en-US" dirty="0" smtClean="0"/>
              <a:t>SAR Imager</a:t>
            </a:r>
            <a:endParaRPr lang="en-US" dirty="0"/>
          </a:p>
        </p:txBody>
      </p:sp>
      <p:sp>
        <p:nvSpPr>
          <p:cNvPr id="13" name="TextBox 12"/>
          <p:cNvSpPr txBox="1"/>
          <p:nvPr/>
        </p:nvSpPr>
        <p:spPr>
          <a:xfrm>
            <a:off x="8200051" y="5789374"/>
            <a:ext cx="2677297" cy="369332"/>
          </a:xfrm>
          <a:prstGeom prst="rect">
            <a:avLst/>
          </a:prstGeom>
          <a:noFill/>
        </p:spPr>
        <p:txBody>
          <a:bodyPr wrap="square" rtlCol="0">
            <a:spAutoFit/>
          </a:bodyPr>
          <a:lstStyle/>
          <a:p>
            <a:r>
              <a:rPr lang="en-US" dirty="0" smtClean="0"/>
              <a:t>RADAR Corner Reflector</a:t>
            </a:r>
            <a:endParaRPr lang="en-US" dirty="0"/>
          </a:p>
        </p:txBody>
      </p:sp>
    </p:spTree>
    <p:extLst>
      <p:ext uri="{BB962C8B-B14F-4D97-AF65-F5344CB8AC3E}">
        <p14:creationId xmlns:p14="http://schemas.microsoft.com/office/powerpoint/2010/main" val="20689753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Room Setup</a:t>
            </a:r>
            <a:endParaRPr lang="en-US" dirty="0"/>
          </a:p>
        </p:txBody>
      </p:sp>
      <p:sp>
        <p:nvSpPr>
          <p:cNvPr id="3" name="Content Placeholder 2"/>
          <p:cNvSpPr>
            <a:spLocks noGrp="1"/>
          </p:cNvSpPr>
          <p:nvPr>
            <p:ph sz="half" idx="1"/>
          </p:nvPr>
        </p:nvSpPr>
        <p:spPr>
          <a:xfrm>
            <a:off x="1153351" y="1810797"/>
            <a:ext cx="3417580" cy="1026532"/>
          </a:xfrm>
        </p:spPr>
        <p:txBody>
          <a:bodyPr/>
          <a:lstStyle/>
          <a:p>
            <a:pPr>
              <a:buFont typeface="Wingdings" panose="05000000000000000000" pitchFamily="2" charset="2"/>
              <a:buChar char="Ø"/>
            </a:pPr>
            <a:r>
              <a:rPr lang="en-US" dirty="0" smtClean="0"/>
              <a:t>Considerations:</a:t>
            </a:r>
          </a:p>
          <a:p>
            <a:pPr lvl="1">
              <a:buFont typeface="Wingdings" panose="05000000000000000000" pitchFamily="2" charset="2"/>
              <a:buChar char="Ø"/>
            </a:pPr>
            <a:r>
              <a:rPr lang="en-US" dirty="0" smtClean="0"/>
              <a:t>Room requirement (30 ‘ x 30’)</a:t>
            </a:r>
          </a:p>
          <a:p>
            <a:pPr lvl="1">
              <a:buFont typeface="Wingdings" panose="05000000000000000000" pitchFamily="2" charset="2"/>
              <a:buChar char="Ø"/>
            </a:pPr>
            <a:r>
              <a:rPr lang="en-US" dirty="0" smtClean="0"/>
              <a:t>Minimal RF interference</a:t>
            </a:r>
          </a:p>
        </p:txBody>
      </p:sp>
      <p:sp>
        <p:nvSpPr>
          <p:cNvPr id="9" name="Slide Number Placeholder 8"/>
          <p:cNvSpPr>
            <a:spLocks noGrp="1"/>
          </p:cNvSpPr>
          <p:nvPr>
            <p:ph type="sldNum" sz="quarter" idx="12"/>
          </p:nvPr>
        </p:nvSpPr>
        <p:spPr/>
        <p:txBody>
          <a:bodyPr/>
          <a:lstStyle/>
          <a:p>
            <a:fld id="{703D5B72-A720-44FC-8017-B2C9BDBBADC0}" type="slidenum">
              <a:rPr lang="en-US" smtClean="0"/>
              <a:t>25</a:t>
            </a:fld>
            <a:endParaRPr lang="en-US"/>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11945" r="31250"/>
          <a:stretch/>
        </p:blipFill>
        <p:spPr>
          <a:xfrm rot="5400000">
            <a:off x="7130713" y="1911115"/>
            <a:ext cx="3982094" cy="3943149"/>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467" y="2764047"/>
            <a:ext cx="5528338" cy="3109690"/>
          </a:xfrm>
          <a:prstGeom prst="rect">
            <a:avLst/>
          </a:prstGeom>
        </p:spPr>
      </p:pic>
      <p:sp>
        <p:nvSpPr>
          <p:cNvPr id="14" name="Footer Placeholder 2"/>
          <p:cNvSpPr>
            <a:spLocks noGrp="1"/>
          </p:cNvSpPr>
          <p:nvPr>
            <p:ph type="ftr" idx="11"/>
          </p:nvPr>
        </p:nvSpPr>
        <p:spPr>
          <a:xfrm>
            <a:off x="3686185" y="6459785"/>
            <a:ext cx="4822804" cy="365125"/>
          </a:xfrm>
        </p:spPr>
        <p:txBody>
          <a:bodyPr/>
          <a:lstStyle/>
          <a:p>
            <a:r>
              <a:rPr lang="en-US" dirty="0" smtClean="0"/>
              <a:t>SAR Imager</a:t>
            </a:r>
            <a:endParaRPr lang="en-US" dirty="0"/>
          </a:p>
        </p:txBody>
      </p:sp>
      <p:sp>
        <p:nvSpPr>
          <p:cNvPr id="4" name="TextBox 3"/>
          <p:cNvSpPr txBox="1"/>
          <p:nvPr/>
        </p:nvSpPr>
        <p:spPr>
          <a:xfrm>
            <a:off x="1881030" y="5882133"/>
            <a:ext cx="2677297" cy="369332"/>
          </a:xfrm>
          <a:prstGeom prst="rect">
            <a:avLst/>
          </a:prstGeom>
          <a:noFill/>
        </p:spPr>
        <p:txBody>
          <a:bodyPr wrap="square" rtlCol="0">
            <a:spAutoFit/>
          </a:bodyPr>
          <a:lstStyle/>
          <a:p>
            <a:r>
              <a:rPr lang="en-US" dirty="0" smtClean="0"/>
              <a:t>Boresight Angle Alignment</a:t>
            </a:r>
            <a:endParaRPr lang="en-US" dirty="0"/>
          </a:p>
        </p:txBody>
      </p:sp>
      <p:sp>
        <p:nvSpPr>
          <p:cNvPr id="10" name="TextBox 9"/>
          <p:cNvSpPr txBox="1"/>
          <p:nvPr/>
        </p:nvSpPr>
        <p:spPr>
          <a:xfrm>
            <a:off x="7086598" y="5882133"/>
            <a:ext cx="4070324" cy="338554"/>
          </a:xfrm>
          <a:prstGeom prst="rect">
            <a:avLst/>
          </a:prstGeom>
          <a:noFill/>
        </p:spPr>
        <p:txBody>
          <a:bodyPr wrap="square" rtlCol="0">
            <a:spAutoFit/>
          </a:bodyPr>
          <a:lstStyle/>
          <a:p>
            <a:r>
              <a:rPr lang="en-US" sz="1600" dirty="0" smtClean="0"/>
              <a:t>Multipath Fade Point Empirical Determination</a:t>
            </a:r>
            <a:endParaRPr lang="en-US" sz="1600" dirty="0"/>
          </a:p>
        </p:txBody>
      </p:sp>
    </p:spTree>
    <p:extLst>
      <p:ext uri="{BB962C8B-B14F-4D97-AF65-F5344CB8AC3E}">
        <p14:creationId xmlns:p14="http://schemas.microsoft.com/office/powerpoint/2010/main" val="36572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Shape 108"/>
          <p:cNvSpPr txBox="1">
            <a:spLocks noGrp="1"/>
          </p:cNvSpPr>
          <p:nvPr>
            <p:ph type="ctrTitle"/>
          </p:nvPr>
        </p:nvSpPr>
        <p:spPr>
          <a:xfrm>
            <a:off x="1097279" y="758952"/>
            <a:ext cx="10058398" cy="3566158"/>
          </a:xfrm>
          <a:prstGeom prst="rect">
            <a:avLst/>
          </a:prstGeom>
          <a:noFill/>
          <a:ln>
            <a:noFill/>
          </a:ln>
        </p:spPr>
        <p:txBody>
          <a:bodyPr lIns="91425" tIns="45700" rIns="91425" bIns="45700" anchor="b" anchorCtr="0">
            <a:noAutofit/>
          </a:bodyPr>
          <a:lstStyle/>
          <a:p>
            <a:pPr marL="0" marR="0" lvl="1" indent="0" algn="l" rtl="0">
              <a:spcBef>
                <a:spcPts val="0"/>
              </a:spcBef>
              <a:buSzPct val="25000"/>
              <a:buFont typeface="Arial"/>
              <a:buNone/>
            </a:pPr>
            <a:r>
              <a:rPr lang="en-US" sz="6600" b="0" i="0" u="none" strike="noStrike" cap="none" baseline="0" dirty="0" smtClean="0">
                <a:latin typeface="Calibri Light" panose="020F0302020204030204" pitchFamily="34" charset="0"/>
              </a:rPr>
              <a:t/>
            </a:r>
            <a:br>
              <a:rPr lang="en-US" sz="6600" b="0" i="0" u="none" strike="noStrike" cap="none" baseline="0" dirty="0" smtClean="0">
                <a:latin typeface="Calibri Light" panose="020F0302020204030204" pitchFamily="34" charset="0"/>
              </a:rPr>
            </a:br>
            <a:r>
              <a:rPr lang="en-US" sz="6600" b="0" i="0" u="none" strike="noStrike" cap="none" baseline="0" dirty="0" smtClean="0">
                <a:latin typeface="Calibri Light" panose="020F0302020204030204" pitchFamily="34" charset="0"/>
              </a:rPr>
              <a:t>Theory of Operation </a:t>
            </a:r>
            <a:endParaRPr lang="en-US" sz="6600" b="0" i="0" u="none" strike="noStrike" cap="none" baseline="0" dirty="0">
              <a:latin typeface="Calibri Light" panose="020F0302020204030204" pitchFamily="34" charset="0"/>
            </a:endParaRPr>
          </a:p>
        </p:txBody>
      </p:sp>
      <p:sp>
        <p:nvSpPr>
          <p:cNvPr id="109" name="Shape 109"/>
          <p:cNvSpPr txBox="1">
            <a:spLocks noGrp="1"/>
          </p:cNvSpPr>
          <p:nvPr>
            <p:ph type="subTitle" idx="1"/>
          </p:nvPr>
        </p:nvSpPr>
        <p:spPr>
          <a:xfrm>
            <a:off x="1100050" y="4455621"/>
            <a:ext cx="10058398" cy="11430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200"/>
              </a:spcAft>
              <a:buClr>
                <a:schemeClr val="accent1"/>
              </a:buClr>
              <a:buSzPct val="25000"/>
              <a:buFont typeface="Calibri"/>
              <a:buNone/>
            </a:pPr>
            <a:r>
              <a:rPr lang="en-US" sz="2800" b="0" i="0" u="none" strike="noStrike" cap="none" baseline="0" dirty="0" smtClean="0">
                <a:solidFill>
                  <a:schemeClr val="dk2"/>
                </a:solidFill>
                <a:latin typeface="Calibri"/>
                <a:ea typeface="Calibri"/>
                <a:cs typeface="Calibri"/>
                <a:sym typeface="Calibri"/>
                <a:rtl val="0"/>
              </a:rPr>
              <a:t>Scott Nicewonger</a:t>
            </a:r>
            <a:endParaRPr lang="en-US" sz="2800" b="0" i="0" u="none" strike="noStrike" cap="none" baseline="0" dirty="0">
              <a:solidFill>
                <a:schemeClr val="dk2"/>
              </a:solidFill>
              <a:latin typeface="Calibri"/>
              <a:ea typeface="Calibri"/>
              <a:cs typeface="Calibri"/>
              <a:sym typeface="Calibri"/>
              <a:rtl val="0"/>
            </a:endParaRPr>
          </a:p>
        </p:txBody>
      </p:sp>
      <p:sp>
        <p:nvSpPr>
          <p:cNvPr id="2" name="Footer Placeholder 1"/>
          <p:cNvSpPr>
            <a:spLocks noGrp="1"/>
          </p:cNvSpPr>
          <p:nvPr>
            <p:ph type="ftr" idx="11"/>
          </p:nvPr>
        </p:nvSpPr>
        <p:spPr/>
        <p:txBody>
          <a:bodyPr/>
          <a:lstStyle/>
          <a:p>
            <a:r>
              <a:rPr lang="en-US" dirty="0"/>
              <a:t>SAR Imager</a:t>
            </a:r>
          </a:p>
        </p:txBody>
      </p:sp>
      <p:sp>
        <p:nvSpPr>
          <p:cNvPr id="3" name="Slide Number Placeholder 2"/>
          <p:cNvSpPr>
            <a:spLocks noGrp="1"/>
          </p:cNvSpPr>
          <p:nvPr>
            <p:ph type="sldNum" idx="12"/>
          </p:nvPr>
        </p:nvSpPr>
        <p:spPr/>
        <p:txBody>
          <a:bodyPr/>
          <a:lstStyle/>
          <a:p>
            <a:pPr algn="r">
              <a:buClr>
                <a:srgbClr val="FFFFFF"/>
              </a:buClr>
              <a:buSzPct val="25000"/>
              <a:buFont typeface="Calibri"/>
              <a:buNone/>
            </a:pPr>
            <a:fld id="{00000000-1234-1234-1234-123412341234}" type="slidenum">
              <a:rPr lang="en-US" sz="1050" smtClean="0">
                <a:solidFill>
                  <a:srgbClr val="FFFFFF"/>
                </a:solidFill>
                <a:latin typeface="Calibri"/>
                <a:ea typeface="Calibri"/>
                <a:cs typeface="Calibri"/>
                <a:sym typeface="Calibri"/>
              </a:rPr>
              <a:pPr algn="r">
                <a:buClr>
                  <a:srgbClr val="FFFFFF"/>
                </a:buClr>
                <a:buSzPct val="25000"/>
                <a:buFont typeface="Calibri"/>
                <a:buNone/>
              </a:pPr>
              <a:t>26</a:t>
            </a:fld>
            <a:endParaRPr lang="en-US" sz="1050" dirty="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543021636"/>
      </p:ext>
    </p:extLst>
  </p:cSld>
  <p:clrMapOvr>
    <a:masterClrMapping/>
  </p:clrMapOvr>
  <p:transition spd="slow">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idx="11"/>
          </p:nvPr>
        </p:nvSpPr>
        <p:spPr/>
        <p:txBody>
          <a:bodyPr/>
          <a:lstStyle/>
          <a:p>
            <a:r>
              <a:rPr lang="en-US" dirty="0"/>
              <a:t>SAR Imager</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050" b="0" i="0" u="none" strike="noStrike" cap="none" smtClean="0">
                <a:solidFill>
                  <a:srgbClr val="FFFFFF"/>
                </a:solidFill>
                <a:latin typeface="Calibri"/>
                <a:ea typeface="Calibri"/>
                <a:cs typeface="Calibri"/>
                <a:sym typeface="Calibri"/>
              </a:rPr>
              <a:t>27</a:t>
            </a:fld>
            <a:endParaRPr lang="en-US" sz="1050" b="0" i="0" u="none" strike="noStrike" cap="none">
              <a:solidFill>
                <a:srgbClr val="FFFFFF"/>
              </a:solidFill>
              <a:latin typeface="Calibri"/>
              <a:ea typeface="Calibri"/>
              <a:cs typeface="Calibri"/>
              <a:sym typeface="Calibri"/>
            </a:endParaRPr>
          </a:p>
        </p:txBody>
      </p:sp>
      <p:pic>
        <p:nvPicPr>
          <p:cNvPr id="6" name="Picture 5"/>
          <p:cNvPicPr>
            <a:picLocks noChangeAspect="1"/>
          </p:cNvPicPr>
          <p:nvPr/>
        </p:nvPicPr>
        <p:blipFill>
          <a:blip r:embed="rId2"/>
          <a:stretch>
            <a:fillRect/>
          </a:stretch>
        </p:blipFill>
        <p:spPr>
          <a:xfrm>
            <a:off x="1061202" y="1116597"/>
            <a:ext cx="10656219" cy="647700"/>
          </a:xfrm>
          <a:prstGeom prst="rect">
            <a:avLst/>
          </a:prstGeom>
        </p:spPr>
      </p:pic>
      <p:cxnSp>
        <p:nvCxnSpPr>
          <p:cNvPr id="96" name="Straight Connector 95"/>
          <p:cNvCxnSpPr/>
          <p:nvPr/>
        </p:nvCxnSpPr>
        <p:spPr>
          <a:xfrm>
            <a:off x="3035626" y="546104"/>
            <a:ext cx="0" cy="5054600"/>
          </a:xfrm>
          <a:prstGeom prst="line">
            <a:avLst/>
          </a:prstGeom>
          <a:noFill/>
          <a:ln w="6350" cap="flat" cmpd="sng" algn="ctr">
            <a:solidFill>
              <a:srgbClr val="5B9BD5"/>
            </a:solidFill>
            <a:prstDash val="solid"/>
            <a:miter lim="800000"/>
          </a:ln>
          <a:effectLst/>
        </p:spPr>
      </p:cxnSp>
      <p:sp>
        <p:nvSpPr>
          <p:cNvPr id="97" name="Isosceles Triangle 96"/>
          <p:cNvSpPr/>
          <p:nvPr/>
        </p:nvSpPr>
        <p:spPr>
          <a:xfrm rot="16200000">
            <a:off x="3108569" y="604068"/>
            <a:ext cx="509954" cy="655841"/>
          </a:xfrm>
          <a:prstGeom prst="triangle">
            <a:avLst/>
          </a:prstGeom>
          <a:solidFill>
            <a:srgbClr val="5B9BD5"/>
          </a:solidFill>
          <a:ln w="12700" cap="flat" cmpd="sng" algn="ctr">
            <a:solidFill>
              <a:srgbClr val="5B9BD5">
                <a:shade val="50000"/>
              </a:srgbClr>
            </a:solidFill>
            <a:prstDash val="solid"/>
            <a:miter lim="800000"/>
          </a:ln>
          <a:effectLst/>
        </p:spPr>
        <p:txBody>
          <a:bodyPr vert="vert"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Calibri" panose="020F0502020204030204"/>
                <a:ea typeface="+mn-ea"/>
                <a:cs typeface="+mn-cs"/>
              </a:rPr>
              <a:t>TX</a:t>
            </a:r>
          </a:p>
        </p:txBody>
      </p:sp>
      <p:sp>
        <p:nvSpPr>
          <p:cNvPr id="98" name="Explosion 1 97"/>
          <p:cNvSpPr/>
          <p:nvPr/>
        </p:nvSpPr>
        <p:spPr>
          <a:xfrm>
            <a:off x="10193867" y="2931425"/>
            <a:ext cx="397933" cy="414866"/>
          </a:xfrm>
          <a:prstGeom prst="irregularSeal1">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cxnSp>
        <p:nvCxnSpPr>
          <p:cNvPr id="99" name="Straight Arrow Connector 98"/>
          <p:cNvCxnSpPr>
            <a:stCxn id="97" idx="3"/>
            <a:endCxn id="98" idx="1"/>
          </p:cNvCxnSpPr>
          <p:nvPr/>
        </p:nvCxnSpPr>
        <p:spPr>
          <a:xfrm>
            <a:off x="3691467" y="931989"/>
            <a:ext cx="6502400" cy="2164902"/>
          </a:xfrm>
          <a:prstGeom prst="straightConnector1">
            <a:avLst/>
          </a:prstGeom>
          <a:noFill/>
          <a:ln w="6350" cap="flat" cmpd="sng" algn="ctr">
            <a:solidFill>
              <a:srgbClr val="5B9BD5"/>
            </a:solidFill>
            <a:prstDash val="solid"/>
            <a:miter lim="800000"/>
            <a:tailEnd type="stealth" w="lg" len="lg"/>
          </a:ln>
          <a:effectLst/>
        </p:spPr>
      </p:cxnSp>
      <p:cxnSp>
        <p:nvCxnSpPr>
          <p:cNvPr id="100" name="Straight Arrow Connector 99"/>
          <p:cNvCxnSpPr>
            <a:stCxn id="98" idx="1"/>
            <a:endCxn id="102" idx="3"/>
          </p:cNvCxnSpPr>
          <p:nvPr/>
        </p:nvCxnSpPr>
        <p:spPr>
          <a:xfrm flipH="1">
            <a:off x="3691467" y="3096891"/>
            <a:ext cx="6502400" cy="2248837"/>
          </a:xfrm>
          <a:prstGeom prst="straightConnector1">
            <a:avLst/>
          </a:prstGeom>
          <a:noFill/>
          <a:ln w="6350" cap="flat" cmpd="sng" algn="ctr">
            <a:solidFill>
              <a:srgbClr val="5B9BD5"/>
            </a:solidFill>
            <a:prstDash val="solid"/>
            <a:miter lim="800000"/>
            <a:tailEnd type="stealth"/>
          </a:ln>
          <a:effectLst/>
        </p:spPr>
      </p:cxnSp>
      <p:sp>
        <p:nvSpPr>
          <p:cNvPr id="101" name="Isosceles Triangle 100"/>
          <p:cNvSpPr/>
          <p:nvPr/>
        </p:nvSpPr>
        <p:spPr>
          <a:xfrm rot="16200000">
            <a:off x="2390890" y="2655047"/>
            <a:ext cx="2296048" cy="967621"/>
          </a:xfrm>
          <a:prstGeom prst="triangle">
            <a:avLst/>
          </a:prstGeom>
          <a:pattFill prst="ltUpDiag">
            <a:fgClr>
              <a:srgbClr val="5B9BD5"/>
            </a:fgClr>
            <a:bgClr>
              <a:sysClr val="window" lastClr="FFFFFF"/>
            </a:bgClr>
          </a:pattFill>
          <a:ln w="12700" cap="flat" cmpd="sng" algn="ctr">
            <a:solidFill>
              <a:srgbClr val="5B9BD5">
                <a:shade val="50000"/>
              </a:srgbClr>
            </a:solidFill>
            <a:prstDash val="dash"/>
            <a:miter lim="800000"/>
          </a:ln>
          <a:effectLst/>
        </p:spPr>
        <p:txBody>
          <a:bodyPr vert="vert"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w="0">
                  <a:solidFill>
                    <a:prstClr val="black"/>
                  </a:solidFill>
                </a:ln>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TX / RX</a:t>
            </a:r>
            <a:endParaRPr kumimoji="0" lang="en-US" sz="1000" b="1" i="0" u="none" strike="noStrike" kern="1200" cap="none" spc="0" normalizeH="0" baseline="0" noProof="0" dirty="0" smtClean="0">
              <a:ln w="0">
                <a:solidFill>
                  <a:prstClr val="black"/>
                </a:solidFill>
              </a:ln>
              <a:solidFill>
                <a:prstClr val="black"/>
              </a:solidFill>
              <a:effectLst/>
              <a:uLnTx/>
              <a:uFillTx/>
              <a:latin typeface="Calibri" panose="020F0502020204030204"/>
              <a:ea typeface="+mn-ea"/>
              <a:cs typeface="+mn-cs"/>
            </a:endParaRPr>
          </a:p>
        </p:txBody>
      </p:sp>
      <p:sp>
        <p:nvSpPr>
          <p:cNvPr id="102" name="Isosceles Triangle 101"/>
          <p:cNvSpPr/>
          <p:nvPr/>
        </p:nvSpPr>
        <p:spPr>
          <a:xfrm rot="16200000">
            <a:off x="3108569" y="5017807"/>
            <a:ext cx="509954" cy="655841"/>
          </a:xfrm>
          <a:prstGeom prst="triangle">
            <a:avLst/>
          </a:prstGeom>
          <a:solidFill>
            <a:srgbClr val="5B9BD5"/>
          </a:solidFill>
          <a:ln w="12700" cap="flat" cmpd="sng" algn="ctr">
            <a:solidFill>
              <a:srgbClr val="5B9BD5">
                <a:shade val="50000"/>
              </a:srgbClr>
            </a:solidFill>
            <a:prstDash val="solid"/>
            <a:miter lim="800000"/>
          </a:ln>
          <a:effectLst/>
        </p:spPr>
        <p:txBody>
          <a:bodyPr vert="vert"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Calibri" panose="020F0502020204030204"/>
                <a:ea typeface="+mn-ea"/>
                <a:cs typeface="+mn-cs"/>
              </a:rPr>
              <a:t>RX</a:t>
            </a:r>
          </a:p>
        </p:txBody>
      </p:sp>
      <p:cxnSp>
        <p:nvCxnSpPr>
          <p:cNvPr id="103" name="Straight Connector 102"/>
          <p:cNvCxnSpPr>
            <a:stCxn id="101" idx="3"/>
            <a:endCxn id="98" idx="1"/>
          </p:cNvCxnSpPr>
          <p:nvPr/>
        </p:nvCxnSpPr>
        <p:spPr>
          <a:xfrm flipV="1">
            <a:off x="4022725" y="3096891"/>
            <a:ext cx="6171142" cy="41967"/>
          </a:xfrm>
          <a:prstGeom prst="line">
            <a:avLst/>
          </a:prstGeom>
          <a:noFill/>
          <a:ln w="6350" cap="flat" cmpd="sng" algn="ctr">
            <a:solidFill>
              <a:srgbClr val="5B9BD5"/>
            </a:solidFill>
            <a:prstDash val="dash"/>
            <a:miter lim="800000"/>
          </a:ln>
          <a:effectLst/>
        </p:spPr>
      </p:cxnSp>
      <p:sp>
        <p:nvSpPr>
          <p:cNvPr id="104" name="Flowchart: Summing Junction 103"/>
          <p:cNvSpPr/>
          <p:nvPr/>
        </p:nvSpPr>
        <p:spPr>
          <a:xfrm>
            <a:off x="2912534" y="3004779"/>
            <a:ext cx="262467" cy="262466"/>
          </a:xfrm>
          <a:prstGeom prst="flowChartSummingJunction">
            <a:avLst/>
          </a:prstGeom>
          <a:pattFill prst="ltUpDiag">
            <a:fgClr>
              <a:srgbClr val="5B9BD5"/>
            </a:fgClr>
            <a:bgClr>
              <a:sysClr val="window" lastClr="FFFFFF"/>
            </a:bgClr>
          </a:patt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sp>
        <p:nvSpPr>
          <p:cNvPr id="105" name="TextBox 104"/>
          <p:cNvSpPr txBox="1"/>
          <p:nvPr/>
        </p:nvSpPr>
        <p:spPr>
          <a:xfrm>
            <a:off x="3814559" y="326036"/>
            <a:ext cx="1346199" cy="523220"/>
          </a:xfrm>
          <a:prstGeom prst="rect">
            <a:avLst/>
          </a:prstGeom>
          <a:noFill/>
        </p:spPr>
        <p:txBody>
          <a:bodyPr wrap="square" rtlCol="0">
            <a:spAutoFit/>
          </a:bodyPr>
          <a:lstStyle/>
          <a:p>
            <a:r>
              <a:rPr lang="en-US" kern="1200" dirty="0" smtClean="0">
                <a:solidFill>
                  <a:prstClr val="black"/>
                </a:solidFill>
                <a:latin typeface="Calibri" panose="020F0502020204030204"/>
                <a:ea typeface="+mn-ea"/>
                <a:cs typeface="+mn-cs"/>
              </a:rPr>
              <a:t>Real Transmitter</a:t>
            </a:r>
            <a:endParaRPr lang="en-US" kern="1200" dirty="0">
              <a:solidFill>
                <a:prstClr val="black"/>
              </a:solidFill>
              <a:latin typeface="Calibri" panose="020F0502020204030204"/>
              <a:ea typeface="+mn-ea"/>
              <a:cs typeface="+mn-cs"/>
            </a:endParaRPr>
          </a:p>
        </p:txBody>
      </p:sp>
      <p:sp>
        <p:nvSpPr>
          <p:cNvPr id="106" name="TextBox 105"/>
          <p:cNvSpPr txBox="1"/>
          <p:nvPr/>
        </p:nvSpPr>
        <p:spPr>
          <a:xfrm>
            <a:off x="3814558" y="5445014"/>
            <a:ext cx="1346199" cy="523220"/>
          </a:xfrm>
          <a:prstGeom prst="rect">
            <a:avLst/>
          </a:prstGeom>
          <a:noFill/>
        </p:spPr>
        <p:txBody>
          <a:bodyPr wrap="square" rtlCol="0">
            <a:spAutoFit/>
          </a:bodyPr>
          <a:lstStyle/>
          <a:p>
            <a:r>
              <a:rPr lang="en-US" kern="1200" dirty="0" smtClean="0">
                <a:solidFill>
                  <a:prstClr val="black"/>
                </a:solidFill>
                <a:latin typeface="Calibri" panose="020F0502020204030204"/>
                <a:ea typeface="+mn-ea"/>
                <a:cs typeface="+mn-cs"/>
              </a:rPr>
              <a:t>Real </a:t>
            </a:r>
          </a:p>
          <a:p>
            <a:r>
              <a:rPr lang="en-US" kern="1200" dirty="0" smtClean="0">
                <a:solidFill>
                  <a:prstClr val="black"/>
                </a:solidFill>
                <a:latin typeface="Calibri" panose="020F0502020204030204"/>
                <a:ea typeface="+mn-ea"/>
                <a:cs typeface="+mn-cs"/>
              </a:rPr>
              <a:t>Receiver</a:t>
            </a:r>
            <a:endParaRPr lang="en-US" kern="1200" dirty="0">
              <a:solidFill>
                <a:prstClr val="black"/>
              </a:solidFill>
              <a:latin typeface="Calibri" panose="020F0502020204030204"/>
              <a:ea typeface="+mn-ea"/>
              <a:cs typeface="+mn-cs"/>
            </a:endParaRPr>
          </a:p>
        </p:txBody>
      </p:sp>
      <p:sp>
        <p:nvSpPr>
          <p:cNvPr id="107" name="TextBox 106"/>
          <p:cNvSpPr txBox="1"/>
          <p:nvPr/>
        </p:nvSpPr>
        <p:spPr>
          <a:xfrm>
            <a:off x="10710333" y="2919799"/>
            <a:ext cx="1346199" cy="523220"/>
          </a:xfrm>
          <a:prstGeom prst="rect">
            <a:avLst/>
          </a:prstGeom>
          <a:noFill/>
        </p:spPr>
        <p:txBody>
          <a:bodyPr wrap="square" rtlCol="0">
            <a:spAutoFit/>
          </a:bodyPr>
          <a:lstStyle/>
          <a:p>
            <a:r>
              <a:rPr lang="en-US" kern="1200" dirty="0" smtClean="0">
                <a:solidFill>
                  <a:prstClr val="black"/>
                </a:solidFill>
                <a:latin typeface="Calibri" panose="020F0502020204030204"/>
                <a:ea typeface="+mn-ea"/>
                <a:cs typeface="+mn-cs"/>
              </a:rPr>
              <a:t>Reflective Target</a:t>
            </a:r>
            <a:endParaRPr lang="en-US" kern="1200" dirty="0">
              <a:solidFill>
                <a:prstClr val="black"/>
              </a:solidFill>
              <a:latin typeface="Calibri" panose="020F0502020204030204"/>
              <a:ea typeface="+mn-ea"/>
              <a:cs typeface="+mn-cs"/>
            </a:endParaRPr>
          </a:p>
        </p:txBody>
      </p:sp>
      <p:sp>
        <p:nvSpPr>
          <p:cNvPr id="108" name="TextBox 107"/>
          <p:cNvSpPr txBox="1"/>
          <p:nvPr/>
        </p:nvSpPr>
        <p:spPr>
          <a:xfrm>
            <a:off x="4071176" y="2427073"/>
            <a:ext cx="1726386" cy="646331"/>
          </a:xfrm>
          <a:prstGeom prst="rect">
            <a:avLst/>
          </a:prstGeom>
          <a:noFill/>
        </p:spPr>
        <p:txBody>
          <a:bodyPr wrap="square" rtlCol="0">
            <a:spAutoFit/>
          </a:bodyPr>
          <a:lstStyle/>
          <a:p>
            <a:r>
              <a:rPr lang="en-US" sz="1200" kern="1200" dirty="0" smtClean="0">
                <a:solidFill>
                  <a:prstClr val="black"/>
                </a:solidFill>
                <a:latin typeface="Calibri" panose="020F0502020204030204"/>
                <a:ea typeface="+mn-ea"/>
                <a:cs typeface="+mn-cs"/>
              </a:rPr>
              <a:t>Synthesized Transmitter/Receiver</a:t>
            </a:r>
          </a:p>
          <a:p>
            <a:r>
              <a:rPr lang="en-US" sz="1200" kern="1200" dirty="0" smtClean="0">
                <a:solidFill>
                  <a:prstClr val="black"/>
                </a:solidFill>
                <a:latin typeface="Calibri" panose="020F0502020204030204"/>
                <a:ea typeface="+mn-ea"/>
                <a:cs typeface="+mn-cs"/>
              </a:rPr>
              <a:t>with Aperture Length </a:t>
            </a:r>
            <a:r>
              <a:rPr lang="en-US" sz="1200" b="1" kern="1200" dirty="0" smtClean="0">
                <a:solidFill>
                  <a:prstClr val="black"/>
                </a:solidFill>
                <a:latin typeface="Calibri" panose="020F0502020204030204"/>
                <a:ea typeface="+mn-ea"/>
                <a:cs typeface="+mn-cs"/>
              </a:rPr>
              <a:t>d</a:t>
            </a:r>
          </a:p>
        </p:txBody>
      </p:sp>
      <p:pic>
        <p:nvPicPr>
          <p:cNvPr id="110" name="Picture 109"/>
          <p:cNvPicPr>
            <a:picLocks noChangeAspect="1"/>
          </p:cNvPicPr>
          <p:nvPr/>
        </p:nvPicPr>
        <p:blipFill>
          <a:blip r:embed="rId3"/>
          <a:stretch>
            <a:fillRect/>
          </a:stretch>
        </p:blipFill>
        <p:spPr>
          <a:xfrm>
            <a:off x="2083966" y="277756"/>
            <a:ext cx="1040888" cy="1143000"/>
          </a:xfrm>
          <a:prstGeom prst="rect">
            <a:avLst/>
          </a:prstGeom>
        </p:spPr>
      </p:pic>
      <p:pic>
        <p:nvPicPr>
          <p:cNvPr id="111" name="Picture 110"/>
          <p:cNvPicPr>
            <a:picLocks noChangeAspect="1"/>
          </p:cNvPicPr>
          <p:nvPr/>
        </p:nvPicPr>
        <p:blipFill>
          <a:blip r:embed="rId3"/>
          <a:stretch>
            <a:fillRect/>
          </a:stretch>
        </p:blipFill>
        <p:spPr>
          <a:xfrm>
            <a:off x="2083966" y="4644864"/>
            <a:ext cx="1040888" cy="1143000"/>
          </a:xfrm>
          <a:prstGeom prst="rect">
            <a:avLst/>
          </a:prstGeom>
        </p:spPr>
      </p:pic>
      <p:cxnSp>
        <p:nvCxnSpPr>
          <p:cNvPr id="112" name="Straight Connector 111"/>
          <p:cNvCxnSpPr>
            <a:stCxn id="110" idx="2"/>
            <a:endCxn id="111" idx="0"/>
          </p:cNvCxnSpPr>
          <p:nvPr/>
        </p:nvCxnSpPr>
        <p:spPr>
          <a:xfrm>
            <a:off x="2604410" y="1420756"/>
            <a:ext cx="0" cy="3224108"/>
          </a:xfrm>
          <a:prstGeom prst="line">
            <a:avLst/>
          </a:prstGeom>
          <a:noFill/>
          <a:ln w="6350" cap="flat" cmpd="sng" algn="ctr">
            <a:solidFill>
              <a:srgbClr val="5B9BD5"/>
            </a:solidFill>
            <a:prstDash val="dashDot"/>
            <a:miter lim="800000"/>
            <a:tailEnd type="stealth" w="lg" len="lg"/>
          </a:ln>
          <a:effectLst/>
        </p:spPr>
      </p:cxnSp>
      <p:sp>
        <p:nvSpPr>
          <p:cNvPr id="113" name="Left Brace 112"/>
          <p:cNvSpPr/>
          <p:nvPr/>
        </p:nvSpPr>
        <p:spPr>
          <a:xfrm>
            <a:off x="1239520" y="849256"/>
            <a:ext cx="539135" cy="4535594"/>
          </a:xfrm>
          <a:prstGeom prst="leftBrace">
            <a:avLst/>
          </a:prstGeom>
          <a:noFill/>
          <a:ln w="635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endParaRPr>
          </a:p>
        </p:txBody>
      </p:sp>
      <p:sp>
        <p:nvSpPr>
          <p:cNvPr id="114" name="TextBox 113"/>
          <p:cNvSpPr txBox="1"/>
          <p:nvPr/>
        </p:nvSpPr>
        <p:spPr>
          <a:xfrm>
            <a:off x="946752" y="2959468"/>
            <a:ext cx="329932" cy="307777"/>
          </a:xfrm>
          <a:prstGeom prst="rect">
            <a:avLst/>
          </a:prstGeom>
          <a:noFill/>
        </p:spPr>
        <p:txBody>
          <a:bodyPr wrap="square" rtlCol="0">
            <a:spAutoFit/>
          </a:bodyPr>
          <a:lstStyle/>
          <a:p>
            <a:r>
              <a:rPr lang="en-US" b="1" kern="1200" dirty="0" smtClean="0">
                <a:solidFill>
                  <a:prstClr val="black"/>
                </a:solidFill>
                <a:latin typeface="Calibri" panose="020F0502020204030204"/>
                <a:ea typeface="+mn-ea"/>
                <a:cs typeface="+mn-cs"/>
              </a:rPr>
              <a:t>d</a:t>
            </a:r>
            <a:endParaRPr lang="en-US" b="1" kern="1200" dirty="0">
              <a:solidFill>
                <a:prstClr val="black"/>
              </a:solidFill>
              <a:latin typeface="Calibri" panose="020F0502020204030204"/>
              <a:ea typeface="+mn-ea"/>
              <a:cs typeface="+mn-cs"/>
            </a:endParaRPr>
          </a:p>
        </p:txBody>
      </p:sp>
      <p:sp>
        <p:nvSpPr>
          <p:cNvPr id="109" name="TextBox 108"/>
          <p:cNvSpPr txBox="1"/>
          <p:nvPr/>
        </p:nvSpPr>
        <p:spPr>
          <a:xfrm>
            <a:off x="1778655" y="2963986"/>
            <a:ext cx="1346199" cy="307777"/>
          </a:xfrm>
          <a:prstGeom prst="rect">
            <a:avLst/>
          </a:prstGeom>
          <a:noFill/>
        </p:spPr>
        <p:txBody>
          <a:bodyPr wrap="square" rtlCol="0">
            <a:spAutoFit/>
          </a:bodyPr>
          <a:lstStyle/>
          <a:p>
            <a:r>
              <a:rPr lang="en-US" kern="1200" dirty="0" smtClean="0">
                <a:solidFill>
                  <a:prstClr val="black"/>
                </a:solidFill>
                <a:latin typeface="Calibri" panose="020F0502020204030204"/>
                <a:ea typeface="+mn-ea"/>
                <a:cs typeface="+mn-cs"/>
              </a:rPr>
              <a:t>Phase Center</a:t>
            </a:r>
            <a:endParaRPr lang="en-US" kern="1200" dirty="0">
              <a:solidFill>
                <a:prstClr val="black"/>
              </a:solidFill>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15" name="Rectangle 114"/>
              <p:cNvSpPr/>
              <p:nvPr/>
            </p:nvSpPr>
            <p:spPr>
              <a:xfrm rot="5400000">
                <a:off x="6682674" y="2942660"/>
                <a:ext cx="40748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kern="1200" smtClean="0">
                          <a:solidFill>
                            <a:srgbClr val="5B9BD5"/>
                          </a:solidFill>
                          <a:latin typeface="Cambria Math" panose="02040503050406030204" pitchFamily="18" charset="0"/>
                          <a:ea typeface="+mn-ea"/>
                          <a:cs typeface="+mn-cs"/>
                        </a:rPr>
                        <m:t>≈</m:t>
                      </m:r>
                    </m:oMath>
                  </m:oMathPara>
                </a14:m>
                <a:endParaRPr lang="en-US" sz="1800" kern="1200" dirty="0">
                  <a:solidFill>
                    <a:srgbClr val="5B9BD5"/>
                  </a:solidFill>
                  <a:latin typeface="Calibri" panose="020F0502020204030204"/>
                  <a:ea typeface="+mn-ea"/>
                  <a:cs typeface="+mn-cs"/>
                </a:endParaRPr>
              </a:p>
            </p:txBody>
          </p:sp>
        </mc:Choice>
        <mc:Fallback xmlns="">
          <p:sp>
            <p:nvSpPr>
              <p:cNvPr id="115" name="Rectangle 114"/>
              <p:cNvSpPr>
                <a:spLocks noRot="1" noChangeAspect="1" noMove="1" noResize="1" noEditPoints="1" noAdjustHandles="1" noChangeArrowheads="1" noChangeShapeType="1" noTextEdit="1"/>
              </p:cNvSpPr>
              <p:nvPr/>
            </p:nvSpPr>
            <p:spPr>
              <a:xfrm rot="5400000">
                <a:off x="6682674" y="2942660"/>
                <a:ext cx="407483" cy="369332"/>
              </a:xfrm>
              <a:prstGeom prst="rect">
                <a:avLst/>
              </a:prstGeom>
              <a:blipFill rotWithShape="0">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3425094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2"/>
          </p:nvPr>
        </p:nvSpPr>
        <p:spPr>
          <a:xfrm>
            <a:off x="155666" y="2157463"/>
            <a:ext cx="3505198" cy="4094047"/>
          </a:xfrm>
        </p:spPr>
        <p:txBody>
          <a:bodyPr/>
          <a:lstStyle/>
          <a:p>
            <a:pPr marL="285750" indent="-285750">
              <a:buFont typeface="Wingdings" panose="05000000000000000000" pitchFamily="2" charset="2"/>
              <a:buChar char="Ø"/>
            </a:pPr>
            <a:r>
              <a:rPr lang="en-US" sz="1800" dirty="0"/>
              <a:t>Phase Centers are formed at the midpoint between each transmitter/receiver pair </a:t>
            </a:r>
          </a:p>
          <a:p>
            <a:pPr marL="285750" indent="-285750">
              <a:buFont typeface="Wingdings" panose="05000000000000000000" pitchFamily="2" charset="2"/>
              <a:buChar char="Ø"/>
            </a:pPr>
            <a:endParaRPr lang="en-US" sz="1800" kern="1200" dirty="0" smtClean="0">
              <a:solidFill>
                <a:schemeClr val="bg1"/>
              </a:solidFill>
            </a:endParaRPr>
          </a:p>
          <a:p>
            <a:pPr marL="285750" indent="-285750">
              <a:buFont typeface="Wingdings" panose="05000000000000000000" pitchFamily="2" charset="2"/>
              <a:buChar char="Ø"/>
            </a:pPr>
            <a:r>
              <a:rPr lang="en-US" sz="1800" dirty="0"/>
              <a:t>Pulsing a linear array of receivers enables a scan of the target area without any moving parts</a:t>
            </a:r>
          </a:p>
          <a:p>
            <a:pPr marL="285750" indent="-285750">
              <a:buFont typeface="Wingdings" panose="05000000000000000000" pitchFamily="2" charset="2"/>
              <a:buChar char="Ø"/>
            </a:pPr>
            <a:endParaRPr lang="en-US" sz="1800" dirty="0" smtClean="0"/>
          </a:p>
          <a:p>
            <a:pPr marL="285750" indent="-285750">
              <a:buFont typeface="Wingdings" panose="05000000000000000000" pitchFamily="2" charset="2"/>
              <a:buChar char="Ø"/>
            </a:pPr>
            <a:r>
              <a:rPr lang="en-US" sz="1800" dirty="0" smtClean="0"/>
              <a:t>Imager consists of linear arrays in X and Y axes to scan the entire scene</a:t>
            </a:r>
          </a:p>
          <a:p>
            <a:pPr marL="285750" indent="-285750">
              <a:buFont typeface="Wingdings" panose="05000000000000000000" pitchFamily="2" charset="2"/>
              <a:buChar char="Ø"/>
            </a:pPr>
            <a:endParaRPr lang="en-US" sz="1800" dirty="0" smtClean="0"/>
          </a:p>
          <a:p>
            <a:pPr marL="285750" indent="-285750">
              <a:buFont typeface="Wingdings" panose="05000000000000000000" pitchFamily="2" charset="2"/>
              <a:buChar char="Ø"/>
            </a:pPr>
            <a:endParaRPr lang="en-US" sz="1800" dirty="0" smtClean="0"/>
          </a:p>
          <a:p>
            <a:pPr marL="285750" indent="-285750">
              <a:buFont typeface="Wingdings" panose="05000000000000000000" pitchFamily="2" charset="2"/>
              <a:buChar char="Ø"/>
            </a:pPr>
            <a:endParaRPr lang="en-US" dirty="0"/>
          </a:p>
        </p:txBody>
      </p:sp>
      <p:sp>
        <p:nvSpPr>
          <p:cNvPr id="4" name="Footer Placeholder 3"/>
          <p:cNvSpPr>
            <a:spLocks noGrp="1"/>
          </p:cNvSpPr>
          <p:nvPr>
            <p:ph type="ftr" idx="11"/>
          </p:nvPr>
        </p:nvSpPr>
        <p:spPr/>
        <p:txBody>
          <a:bodyPr/>
          <a:lstStyle/>
          <a:p>
            <a:r>
              <a:rPr lang="en-US" dirty="0">
                <a:solidFill>
                  <a:schemeClr val="bg1"/>
                </a:solidFill>
              </a:rPr>
              <a:t>SAR Imager</a:t>
            </a:r>
          </a:p>
        </p:txBody>
      </p:sp>
      <p:sp>
        <p:nvSpPr>
          <p:cNvPr id="5" name="Slide Number Placeholder 4"/>
          <p:cNvSpPr>
            <a:spLocks noGrp="1"/>
          </p:cNvSpPr>
          <p:nvPr>
            <p:ph type="sldNum" idx="12"/>
          </p:nvPr>
        </p:nvSpPr>
        <p:spPr>
          <a:xfrm>
            <a:off x="9869014" y="6461192"/>
            <a:ext cx="1312025" cy="365125"/>
          </a:xfrm>
        </p:spPr>
        <p:txBody>
          <a:body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050" b="0" i="0" u="none" strike="noStrike" cap="none" smtClean="0">
                <a:solidFill>
                  <a:schemeClr val="bg1"/>
                </a:solidFill>
                <a:latin typeface="Calibri"/>
                <a:ea typeface="Calibri"/>
                <a:cs typeface="Calibri"/>
                <a:sym typeface="Calibri"/>
              </a:rPr>
              <a:t>28</a:t>
            </a:fld>
            <a:endParaRPr lang="en-US" sz="1050" b="0" i="0" u="none" strike="noStrike" cap="none" dirty="0">
              <a:solidFill>
                <a:schemeClr val="bg1"/>
              </a:solidFill>
              <a:latin typeface="Calibri"/>
              <a:ea typeface="Calibri"/>
              <a:cs typeface="Calibri"/>
              <a:sym typeface="Calibri"/>
            </a:endParaRPr>
          </a:p>
        </p:txBody>
      </p:sp>
      <p:pic>
        <p:nvPicPr>
          <p:cNvPr id="9" name="Picture 8"/>
          <p:cNvPicPr>
            <a:picLocks noChangeAspect="1"/>
          </p:cNvPicPr>
          <p:nvPr/>
        </p:nvPicPr>
        <p:blipFill>
          <a:blip r:embed="rId3"/>
          <a:stretch>
            <a:fillRect/>
          </a:stretch>
        </p:blipFill>
        <p:spPr>
          <a:xfrm>
            <a:off x="4102100" y="1412819"/>
            <a:ext cx="7198617" cy="647700"/>
          </a:xfrm>
          <a:prstGeom prst="rect">
            <a:avLst/>
          </a:prstGeom>
        </p:spPr>
      </p:pic>
      <p:sp>
        <p:nvSpPr>
          <p:cNvPr id="47" name="Isosceles Triangle 46"/>
          <p:cNvSpPr/>
          <p:nvPr/>
        </p:nvSpPr>
        <p:spPr>
          <a:xfrm rot="16200000">
            <a:off x="6371087" y="673311"/>
            <a:ext cx="509954" cy="655841"/>
          </a:xfrm>
          <a:prstGeom prst="triangle">
            <a:avLst/>
          </a:prstGeom>
          <a:solidFill>
            <a:srgbClr val="5B9BD5"/>
          </a:solidFill>
          <a:ln w="12700" cap="flat" cmpd="sng" algn="ctr">
            <a:solidFill>
              <a:srgbClr val="5B9BD5">
                <a:shade val="50000"/>
              </a:srgbClr>
            </a:solidFill>
            <a:prstDash val="solid"/>
            <a:miter lim="800000"/>
          </a:ln>
          <a:effectLst/>
        </p:spPr>
        <p:txBody>
          <a:bodyPr vert="vert"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Calibri" panose="020F0502020204030204"/>
                <a:ea typeface="+mn-ea"/>
                <a:cs typeface="+mn-cs"/>
              </a:rPr>
              <a:t>TX</a:t>
            </a:r>
          </a:p>
        </p:txBody>
      </p:sp>
      <p:sp>
        <p:nvSpPr>
          <p:cNvPr id="48" name="Isosceles Triangle 47"/>
          <p:cNvSpPr/>
          <p:nvPr/>
        </p:nvSpPr>
        <p:spPr>
          <a:xfrm rot="16200000">
            <a:off x="6371088" y="1526727"/>
            <a:ext cx="509954" cy="655841"/>
          </a:xfrm>
          <a:prstGeom prst="triangle">
            <a:avLst/>
          </a:prstGeom>
          <a:solidFill>
            <a:srgbClr val="5B9BD5"/>
          </a:solidFill>
          <a:ln w="12700" cap="flat" cmpd="sng" algn="ctr">
            <a:solidFill>
              <a:srgbClr val="5B9BD5">
                <a:shade val="50000"/>
              </a:srgbClr>
            </a:solidFill>
            <a:prstDash val="solid"/>
            <a:miter lim="800000"/>
          </a:ln>
          <a:effectLst/>
        </p:spPr>
        <p:txBody>
          <a:bodyPr vert="vert"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a:ea typeface="+mn-ea"/>
                <a:cs typeface="+mn-cs"/>
              </a:rPr>
              <a:t>RX</a:t>
            </a:r>
            <a:r>
              <a:rPr kumimoji="0" lang="en-US" sz="1200" b="0" i="0" u="none" strike="noStrike" kern="1200" cap="none" spc="0" normalizeH="0" baseline="-25000" noProof="0" dirty="0" smtClean="0">
                <a:ln>
                  <a:noFill/>
                </a:ln>
                <a:solidFill>
                  <a:prstClr val="white"/>
                </a:solidFill>
                <a:effectLst/>
                <a:uLnTx/>
                <a:uFillTx/>
                <a:latin typeface="Calibri" panose="020F0502020204030204"/>
                <a:ea typeface="+mn-ea"/>
                <a:cs typeface="+mn-cs"/>
              </a:rPr>
              <a:t>1</a:t>
            </a:r>
            <a:endParaRPr kumimoji="0" lang="en-US" sz="1600" b="0" i="0" u="none" strike="noStrike" kern="1200" cap="none" spc="0" normalizeH="0" baseline="-25000" noProof="0" dirty="0" smtClean="0">
              <a:ln>
                <a:noFill/>
              </a:ln>
              <a:solidFill>
                <a:prstClr val="white"/>
              </a:solidFill>
              <a:effectLst/>
              <a:uLnTx/>
              <a:uFillTx/>
              <a:latin typeface="Calibri" panose="020F0502020204030204"/>
              <a:ea typeface="+mn-ea"/>
              <a:cs typeface="+mn-cs"/>
            </a:endParaRPr>
          </a:p>
        </p:txBody>
      </p:sp>
      <p:sp>
        <p:nvSpPr>
          <p:cNvPr id="49" name="Isosceles Triangle 48"/>
          <p:cNvSpPr/>
          <p:nvPr/>
        </p:nvSpPr>
        <p:spPr>
          <a:xfrm rot="16200000">
            <a:off x="6366001" y="2722120"/>
            <a:ext cx="509954" cy="655841"/>
          </a:xfrm>
          <a:prstGeom prst="triangle">
            <a:avLst/>
          </a:prstGeom>
          <a:solidFill>
            <a:srgbClr val="5B9BD5"/>
          </a:solidFill>
          <a:ln w="12700" cap="flat" cmpd="sng" algn="ctr">
            <a:solidFill>
              <a:srgbClr val="5B9BD5">
                <a:shade val="50000"/>
              </a:srgbClr>
            </a:solidFill>
            <a:prstDash val="solid"/>
            <a:miter lim="800000"/>
          </a:ln>
          <a:effectLst/>
        </p:spPr>
        <p:txBody>
          <a:bodyPr vert="vert"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a:ea typeface="+mn-ea"/>
                <a:cs typeface="+mn-cs"/>
              </a:rPr>
              <a:t>RX</a:t>
            </a:r>
            <a:r>
              <a:rPr kumimoji="0" lang="en-US" sz="1200" b="0" i="0" u="none" strike="noStrike" kern="1200" cap="none" spc="0" normalizeH="0" baseline="-25000" noProof="0" dirty="0" smtClean="0">
                <a:ln>
                  <a:noFill/>
                </a:ln>
                <a:solidFill>
                  <a:prstClr val="white"/>
                </a:solidFill>
                <a:effectLst/>
                <a:uLnTx/>
                <a:uFillTx/>
                <a:latin typeface="Calibri" panose="020F0502020204030204"/>
                <a:ea typeface="+mn-ea"/>
                <a:cs typeface="+mn-cs"/>
              </a:rPr>
              <a:t>2</a:t>
            </a:r>
            <a:endParaRPr kumimoji="0" lang="en-US" sz="1600" b="0" i="0" u="none" strike="noStrike" kern="1200" cap="none" spc="0" normalizeH="0" baseline="-25000" noProof="0" dirty="0" smtClean="0">
              <a:ln>
                <a:noFill/>
              </a:ln>
              <a:solidFill>
                <a:prstClr val="white"/>
              </a:solidFill>
              <a:effectLst/>
              <a:uLnTx/>
              <a:uFillTx/>
              <a:latin typeface="Calibri" panose="020F0502020204030204"/>
              <a:ea typeface="+mn-ea"/>
              <a:cs typeface="+mn-cs"/>
            </a:endParaRPr>
          </a:p>
        </p:txBody>
      </p:sp>
      <p:sp>
        <p:nvSpPr>
          <p:cNvPr id="50" name="Isosceles Triangle 49"/>
          <p:cNvSpPr/>
          <p:nvPr/>
        </p:nvSpPr>
        <p:spPr>
          <a:xfrm rot="16200000">
            <a:off x="6381265" y="3917512"/>
            <a:ext cx="509954" cy="655841"/>
          </a:xfrm>
          <a:prstGeom prst="triangle">
            <a:avLst/>
          </a:prstGeom>
          <a:solidFill>
            <a:srgbClr val="5B9BD5"/>
          </a:solidFill>
          <a:ln w="12700" cap="flat" cmpd="sng" algn="ctr">
            <a:solidFill>
              <a:srgbClr val="5B9BD5">
                <a:shade val="50000"/>
              </a:srgbClr>
            </a:solidFill>
            <a:prstDash val="solid"/>
            <a:miter lim="800000"/>
          </a:ln>
          <a:effectLst/>
        </p:spPr>
        <p:txBody>
          <a:bodyPr vert="vert"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a:ea typeface="+mn-ea"/>
                <a:cs typeface="+mn-cs"/>
              </a:rPr>
              <a:t>RX</a:t>
            </a:r>
            <a:r>
              <a:rPr kumimoji="0" lang="en-US" sz="1200" b="0" i="0" u="none" strike="noStrike" kern="1200" cap="none" spc="0" normalizeH="0" baseline="-25000" noProof="0" dirty="0" smtClean="0">
                <a:ln>
                  <a:noFill/>
                </a:ln>
                <a:solidFill>
                  <a:prstClr val="white"/>
                </a:solidFill>
                <a:effectLst/>
                <a:uLnTx/>
                <a:uFillTx/>
                <a:latin typeface="Calibri" panose="020F0502020204030204"/>
                <a:ea typeface="+mn-ea"/>
                <a:cs typeface="+mn-cs"/>
              </a:rPr>
              <a:t>3</a:t>
            </a:r>
            <a:endParaRPr kumimoji="0" lang="en-US" sz="1600" b="0" i="0" u="none" strike="noStrike" kern="1200" cap="none" spc="0" normalizeH="0" baseline="-25000" noProof="0" dirty="0" smtClean="0">
              <a:ln>
                <a:noFill/>
              </a:ln>
              <a:solidFill>
                <a:prstClr val="white"/>
              </a:solidFill>
              <a:effectLst/>
              <a:uLnTx/>
              <a:uFillTx/>
              <a:latin typeface="Calibri" panose="020F0502020204030204"/>
              <a:ea typeface="+mn-ea"/>
              <a:cs typeface="+mn-cs"/>
            </a:endParaRPr>
          </a:p>
        </p:txBody>
      </p:sp>
      <p:sp>
        <p:nvSpPr>
          <p:cNvPr id="51" name="Isosceles Triangle 50"/>
          <p:cNvSpPr/>
          <p:nvPr/>
        </p:nvSpPr>
        <p:spPr>
          <a:xfrm rot="16200000">
            <a:off x="6376177" y="5112903"/>
            <a:ext cx="509954" cy="655841"/>
          </a:xfrm>
          <a:prstGeom prst="triangle">
            <a:avLst/>
          </a:prstGeom>
          <a:solidFill>
            <a:srgbClr val="5B9BD5"/>
          </a:solidFill>
          <a:ln w="12700" cap="flat" cmpd="sng" algn="ctr">
            <a:solidFill>
              <a:srgbClr val="5B9BD5">
                <a:shade val="50000"/>
              </a:srgbClr>
            </a:solidFill>
            <a:prstDash val="solid"/>
            <a:miter lim="800000"/>
          </a:ln>
          <a:effectLst/>
        </p:spPr>
        <p:txBody>
          <a:bodyPr vert="vert"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a:ea typeface="+mn-ea"/>
                <a:cs typeface="+mn-cs"/>
              </a:rPr>
              <a:t>RX</a:t>
            </a:r>
            <a:r>
              <a:rPr kumimoji="0" lang="en-US" sz="1200" b="0" i="0" u="none" strike="noStrike" kern="1200" cap="none" spc="0" normalizeH="0" baseline="-25000" noProof="0" dirty="0" smtClean="0">
                <a:ln>
                  <a:noFill/>
                </a:ln>
                <a:solidFill>
                  <a:prstClr val="white"/>
                </a:solidFill>
                <a:effectLst/>
                <a:uLnTx/>
                <a:uFillTx/>
                <a:latin typeface="Calibri" panose="020F0502020204030204"/>
                <a:ea typeface="+mn-ea"/>
                <a:cs typeface="+mn-cs"/>
              </a:rPr>
              <a:t>4</a:t>
            </a:r>
            <a:endParaRPr kumimoji="0" lang="en-US" sz="1600" b="0" i="0" u="none" strike="noStrike" kern="1200" cap="none" spc="0" normalizeH="0" baseline="-25000" noProof="0" dirty="0" smtClean="0">
              <a:ln>
                <a:noFill/>
              </a:ln>
              <a:solidFill>
                <a:prstClr val="white"/>
              </a:solidFill>
              <a:effectLst/>
              <a:uLnTx/>
              <a:uFillTx/>
              <a:latin typeface="Calibri" panose="020F0502020204030204"/>
              <a:ea typeface="+mn-ea"/>
              <a:cs typeface="+mn-cs"/>
            </a:endParaRPr>
          </a:p>
        </p:txBody>
      </p:sp>
      <p:cxnSp>
        <p:nvCxnSpPr>
          <p:cNvPr id="52" name="Straight Connector 51"/>
          <p:cNvCxnSpPr>
            <a:stCxn id="47" idx="0"/>
            <a:endCxn id="51" idx="0"/>
          </p:cNvCxnSpPr>
          <p:nvPr/>
        </p:nvCxnSpPr>
        <p:spPr>
          <a:xfrm>
            <a:off x="6298144" y="1001232"/>
            <a:ext cx="5090" cy="4439592"/>
          </a:xfrm>
          <a:prstGeom prst="line">
            <a:avLst/>
          </a:prstGeom>
          <a:noFill/>
          <a:ln w="6350" cap="flat" cmpd="sng" algn="ctr">
            <a:solidFill>
              <a:srgbClr val="5B9BD5"/>
            </a:solidFill>
            <a:prstDash val="solid"/>
            <a:miter lim="800000"/>
          </a:ln>
          <a:effectLst/>
        </p:spPr>
      </p:cxnSp>
      <p:sp>
        <p:nvSpPr>
          <p:cNvPr id="53" name="Left Brace 52"/>
          <p:cNvSpPr/>
          <p:nvPr/>
        </p:nvSpPr>
        <p:spPr>
          <a:xfrm>
            <a:off x="6124251" y="1001231"/>
            <a:ext cx="168806" cy="853416"/>
          </a:xfrm>
          <a:prstGeom prst="leftBrace">
            <a:avLst/>
          </a:prstGeom>
          <a:noFill/>
          <a:ln w="635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endParaRPr>
          </a:p>
        </p:txBody>
      </p:sp>
      <p:sp>
        <p:nvSpPr>
          <p:cNvPr id="54" name="Left Brace 53"/>
          <p:cNvSpPr/>
          <p:nvPr/>
        </p:nvSpPr>
        <p:spPr>
          <a:xfrm>
            <a:off x="5819453" y="1001231"/>
            <a:ext cx="287867" cy="2048809"/>
          </a:xfrm>
          <a:prstGeom prst="leftBrace">
            <a:avLst/>
          </a:prstGeom>
          <a:noFill/>
          <a:ln w="635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endParaRPr>
          </a:p>
        </p:txBody>
      </p:sp>
      <p:sp>
        <p:nvSpPr>
          <p:cNvPr id="55" name="Left Brace 54"/>
          <p:cNvSpPr/>
          <p:nvPr/>
        </p:nvSpPr>
        <p:spPr>
          <a:xfrm>
            <a:off x="5449127" y="1001231"/>
            <a:ext cx="378792" cy="3199389"/>
          </a:xfrm>
          <a:prstGeom prst="leftBrace">
            <a:avLst/>
          </a:prstGeom>
          <a:noFill/>
          <a:ln w="635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endParaRPr>
          </a:p>
        </p:txBody>
      </p:sp>
      <p:sp>
        <p:nvSpPr>
          <p:cNvPr id="56" name="Left Brace 55"/>
          <p:cNvSpPr/>
          <p:nvPr/>
        </p:nvSpPr>
        <p:spPr>
          <a:xfrm>
            <a:off x="5184451" y="1001231"/>
            <a:ext cx="374742" cy="4378001"/>
          </a:xfrm>
          <a:prstGeom prst="leftBrace">
            <a:avLst/>
          </a:prstGeom>
          <a:noFill/>
          <a:ln w="635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endParaRPr>
          </a:p>
        </p:txBody>
      </p:sp>
      <p:sp>
        <p:nvSpPr>
          <p:cNvPr id="57" name="TextBox 56"/>
          <p:cNvSpPr txBox="1"/>
          <p:nvPr/>
        </p:nvSpPr>
        <p:spPr>
          <a:xfrm>
            <a:off x="6405356" y="1309896"/>
            <a:ext cx="461108" cy="261610"/>
          </a:xfrm>
          <a:prstGeom prst="rect">
            <a:avLst/>
          </a:prstGeom>
          <a:noFill/>
        </p:spPr>
        <p:txBody>
          <a:bodyPr wrap="square" rtlCol="0">
            <a:spAutoFit/>
          </a:bodyPr>
          <a:lstStyle/>
          <a:p>
            <a:r>
              <a:rPr lang="en-US" sz="1100" b="1" kern="1200" dirty="0" smtClean="0">
                <a:solidFill>
                  <a:prstClr val="black"/>
                </a:solidFill>
                <a:effectLst>
                  <a:outerShdw blurRad="38100" dist="38100" dir="2700000" algn="tl">
                    <a:srgbClr val="000000">
                      <a:alpha val="43137"/>
                    </a:srgbClr>
                  </a:outerShdw>
                </a:effectLst>
                <a:latin typeface="Calibri" panose="020F0502020204030204"/>
                <a:ea typeface="+mn-ea"/>
                <a:cs typeface="+mn-cs"/>
              </a:rPr>
              <a:t>PC 1</a:t>
            </a:r>
            <a:endParaRPr lang="en-US" sz="1100" b="1" kern="1200" dirty="0">
              <a:solidFill>
                <a:prstClr val="black"/>
              </a:solidFill>
              <a:effectLst>
                <a:outerShdw blurRad="38100" dist="38100" dir="2700000" algn="tl">
                  <a:srgbClr val="000000">
                    <a:alpha val="43137"/>
                  </a:srgbClr>
                </a:outerShdw>
              </a:effectLst>
              <a:latin typeface="Calibri" panose="020F0502020204030204"/>
              <a:ea typeface="+mn-ea"/>
              <a:cs typeface="+mn-cs"/>
            </a:endParaRPr>
          </a:p>
        </p:txBody>
      </p:sp>
      <p:sp>
        <p:nvSpPr>
          <p:cNvPr id="58" name="Flowchart: Summing Junction 57"/>
          <p:cNvSpPr/>
          <p:nvPr/>
        </p:nvSpPr>
        <p:spPr>
          <a:xfrm>
            <a:off x="6178754" y="2468437"/>
            <a:ext cx="262467" cy="262466"/>
          </a:xfrm>
          <a:prstGeom prst="flowChartSummingJunction">
            <a:avLst/>
          </a:prstGeom>
          <a:pattFill prst="ltUpDiag">
            <a:fgClr>
              <a:srgbClr val="5B9BD5"/>
            </a:fgClr>
            <a:bgClr>
              <a:sysClr val="window" lastClr="FFFFFF"/>
            </a:bgClr>
          </a:patt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sp>
        <p:nvSpPr>
          <p:cNvPr id="59" name="TextBox 58"/>
          <p:cNvSpPr txBox="1"/>
          <p:nvPr/>
        </p:nvSpPr>
        <p:spPr>
          <a:xfrm>
            <a:off x="6405356" y="2485104"/>
            <a:ext cx="461108" cy="261610"/>
          </a:xfrm>
          <a:prstGeom prst="rect">
            <a:avLst/>
          </a:prstGeom>
          <a:noFill/>
        </p:spPr>
        <p:txBody>
          <a:bodyPr wrap="square" rtlCol="0">
            <a:spAutoFit/>
          </a:bodyPr>
          <a:lstStyle/>
          <a:p>
            <a:r>
              <a:rPr lang="en-US" sz="1100" b="1" kern="1200" dirty="0" smtClean="0">
                <a:solidFill>
                  <a:prstClr val="black"/>
                </a:solidFill>
                <a:effectLst>
                  <a:outerShdw blurRad="38100" dist="38100" dir="2700000" algn="tl">
                    <a:srgbClr val="000000">
                      <a:alpha val="43137"/>
                    </a:srgbClr>
                  </a:outerShdw>
                </a:effectLst>
                <a:latin typeface="Calibri" panose="020F0502020204030204"/>
                <a:ea typeface="+mn-ea"/>
                <a:cs typeface="+mn-cs"/>
              </a:rPr>
              <a:t>PC 3</a:t>
            </a:r>
            <a:endParaRPr lang="en-US" sz="1100" b="1" kern="1200" dirty="0">
              <a:solidFill>
                <a:prstClr val="black"/>
              </a:solidFill>
              <a:effectLst>
                <a:outerShdw blurRad="38100" dist="38100" dir="2700000" algn="tl">
                  <a:srgbClr val="000000">
                    <a:alpha val="43137"/>
                  </a:srgbClr>
                </a:outerShdw>
              </a:effectLst>
              <a:latin typeface="Calibri" panose="020F0502020204030204"/>
              <a:ea typeface="+mn-ea"/>
              <a:cs typeface="+mn-cs"/>
            </a:endParaRPr>
          </a:p>
        </p:txBody>
      </p:sp>
      <p:sp>
        <p:nvSpPr>
          <p:cNvPr id="60" name="Flowchart: Summing Junction 59"/>
          <p:cNvSpPr/>
          <p:nvPr/>
        </p:nvSpPr>
        <p:spPr>
          <a:xfrm>
            <a:off x="6180459" y="3062307"/>
            <a:ext cx="262467" cy="262466"/>
          </a:xfrm>
          <a:prstGeom prst="flowChartSummingJunction">
            <a:avLst/>
          </a:prstGeom>
          <a:pattFill prst="ltUpDiag">
            <a:fgClr>
              <a:srgbClr val="5B9BD5"/>
            </a:fgClr>
            <a:bgClr>
              <a:sysClr val="window" lastClr="FFFFFF"/>
            </a:bgClr>
          </a:patt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sp>
        <p:nvSpPr>
          <p:cNvPr id="61" name="Flowchart: Summing Junction 60"/>
          <p:cNvSpPr/>
          <p:nvPr/>
        </p:nvSpPr>
        <p:spPr>
          <a:xfrm>
            <a:off x="6178754" y="1309896"/>
            <a:ext cx="262467" cy="262466"/>
          </a:xfrm>
          <a:prstGeom prst="flowChartSummingJunction">
            <a:avLst/>
          </a:prstGeom>
          <a:pattFill prst="ltUpDiag">
            <a:fgClr>
              <a:srgbClr val="5B9BD5"/>
            </a:fgClr>
            <a:bgClr>
              <a:sysClr val="window" lastClr="FFFFFF"/>
            </a:bgClr>
          </a:patt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sp>
        <p:nvSpPr>
          <p:cNvPr id="62" name="Flowchart: Summing Junction 61"/>
          <p:cNvSpPr/>
          <p:nvPr/>
        </p:nvSpPr>
        <p:spPr>
          <a:xfrm>
            <a:off x="6178754" y="1894997"/>
            <a:ext cx="262467" cy="262466"/>
          </a:xfrm>
          <a:prstGeom prst="flowChartSummingJunction">
            <a:avLst/>
          </a:prstGeom>
          <a:pattFill prst="ltUpDiag">
            <a:fgClr>
              <a:srgbClr val="5B9BD5"/>
            </a:fgClr>
            <a:bgClr>
              <a:sysClr val="window" lastClr="FFFFFF"/>
            </a:bgClr>
          </a:patt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sp>
        <p:nvSpPr>
          <p:cNvPr id="63" name="TextBox 62"/>
          <p:cNvSpPr txBox="1"/>
          <p:nvPr/>
        </p:nvSpPr>
        <p:spPr>
          <a:xfrm>
            <a:off x="6405356" y="1902140"/>
            <a:ext cx="461108" cy="261610"/>
          </a:xfrm>
          <a:prstGeom prst="rect">
            <a:avLst/>
          </a:prstGeom>
          <a:noFill/>
        </p:spPr>
        <p:txBody>
          <a:bodyPr wrap="square" rtlCol="0">
            <a:spAutoFit/>
          </a:bodyPr>
          <a:lstStyle/>
          <a:p>
            <a:r>
              <a:rPr lang="en-US" sz="1100" b="1" kern="1200" dirty="0" smtClean="0">
                <a:solidFill>
                  <a:prstClr val="black"/>
                </a:solidFill>
                <a:effectLst>
                  <a:outerShdw blurRad="38100" dist="38100" dir="2700000" algn="tl">
                    <a:srgbClr val="000000">
                      <a:alpha val="43137"/>
                    </a:srgbClr>
                  </a:outerShdw>
                </a:effectLst>
                <a:latin typeface="Calibri" panose="020F0502020204030204"/>
                <a:ea typeface="+mn-ea"/>
                <a:cs typeface="+mn-cs"/>
              </a:rPr>
              <a:t>PC 2</a:t>
            </a:r>
            <a:endParaRPr lang="en-US" sz="1100" b="1" kern="1200" dirty="0">
              <a:solidFill>
                <a:prstClr val="black"/>
              </a:solidFill>
              <a:effectLst>
                <a:outerShdw blurRad="38100" dist="38100" dir="2700000" algn="tl">
                  <a:srgbClr val="000000">
                    <a:alpha val="43137"/>
                  </a:srgbClr>
                </a:outerShdw>
              </a:effectLst>
              <a:latin typeface="Calibri" panose="020F0502020204030204"/>
              <a:ea typeface="+mn-ea"/>
              <a:cs typeface="+mn-cs"/>
            </a:endParaRPr>
          </a:p>
        </p:txBody>
      </p:sp>
      <p:sp>
        <p:nvSpPr>
          <p:cNvPr id="64" name="TextBox 63"/>
          <p:cNvSpPr txBox="1"/>
          <p:nvPr/>
        </p:nvSpPr>
        <p:spPr>
          <a:xfrm>
            <a:off x="6407061" y="3125014"/>
            <a:ext cx="461108" cy="261610"/>
          </a:xfrm>
          <a:prstGeom prst="rect">
            <a:avLst/>
          </a:prstGeom>
          <a:noFill/>
        </p:spPr>
        <p:txBody>
          <a:bodyPr wrap="square" rtlCol="0">
            <a:spAutoFit/>
          </a:bodyPr>
          <a:lstStyle/>
          <a:p>
            <a:r>
              <a:rPr lang="en-US" sz="1100" b="1" kern="1200" dirty="0" smtClean="0">
                <a:solidFill>
                  <a:prstClr val="black"/>
                </a:solidFill>
                <a:effectLst>
                  <a:outerShdw blurRad="38100" dist="38100" dir="2700000" algn="tl">
                    <a:srgbClr val="000000">
                      <a:alpha val="43137"/>
                    </a:srgbClr>
                  </a:outerShdw>
                </a:effectLst>
                <a:latin typeface="Calibri" panose="020F0502020204030204"/>
                <a:ea typeface="+mn-ea"/>
                <a:cs typeface="+mn-cs"/>
              </a:rPr>
              <a:t>PC 4</a:t>
            </a:r>
            <a:endParaRPr lang="en-US" sz="1100" b="1" kern="1200" dirty="0">
              <a:solidFill>
                <a:prstClr val="black"/>
              </a:solidFill>
              <a:effectLst>
                <a:outerShdw blurRad="38100" dist="38100" dir="2700000" algn="tl">
                  <a:srgbClr val="000000">
                    <a:alpha val="43137"/>
                  </a:srgbClr>
                </a:outerShdw>
              </a:effectLst>
              <a:latin typeface="Calibri" panose="020F0502020204030204"/>
              <a:ea typeface="+mn-ea"/>
              <a:cs typeface="+mn-cs"/>
            </a:endParaRPr>
          </a:p>
        </p:txBody>
      </p:sp>
      <p:cxnSp>
        <p:nvCxnSpPr>
          <p:cNvPr id="65" name="Straight Connector 64"/>
          <p:cNvCxnSpPr>
            <a:stCxn id="56" idx="1"/>
            <a:endCxn id="60" idx="2"/>
          </p:cNvCxnSpPr>
          <p:nvPr/>
        </p:nvCxnSpPr>
        <p:spPr>
          <a:xfrm>
            <a:off x="5184451" y="3190232"/>
            <a:ext cx="996008" cy="3308"/>
          </a:xfrm>
          <a:prstGeom prst="line">
            <a:avLst/>
          </a:prstGeom>
          <a:noFill/>
          <a:ln w="6350" cap="flat" cmpd="sng" algn="ctr">
            <a:solidFill>
              <a:srgbClr val="5B9BD5"/>
            </a:solidFill>
            <a:prstDash val="dash"/>
            <a:miter lim="800000"/>
          </a:ln>
          <a:effectLst/>
        </p:spPr>
      </p:cxnSp>
      <p:cxnSp>
        <p:nvCxnSpPr>
          <p:cNvPr id="66" name="Straight Connector 65"/>
          <p:cNvCxnSpPr>
            <a:stCxn id="55" idx="1"/>
            <a:endCxn id="58" idx="2"/>
          </p:cNvCxnSpPr>
          <p:nvPr/>
        </p:nvCxnSpPr>
        <p:spPr>
          <a:xfrm flipV="1">
            <a:off x="5449127" y="2599670"/>
            <a:ext cx="729627" cy="1256"/>
          </a:xfrm>
          <a:prstGeom prst="line">
            <a:avLst/>
          </a:prstGeom>
          <a:noFill/>
          <a:ln w="6350" cap="flat" cmpd="sng" algn="ctr">
            <a:solidFill>
              <a:srgbClr val="5B9BD5"/>
            </a:solidFill>
            <a:prstDash val="dash"/>
            <a:miter lim="800000"/>
          </a:ln>
          <a:effectLst/>
        </p:spPr>
      </p:cxnSp>
      <p:cxnSp>
        <p:nvCxnSpPr>
          <p:cNvPr id="67" name="Straight Connector 66"/>
          <p:cNvCxnSpPr>
            <a:stCxn id="54" idx="1"/>
            <a:endCxn id="62" idx="2"/>
          </p:cNvCxnSpPr>
          <p:nvPr/>
        </p:nvCxnSpPr>
        <p:spPr>
          <a:xfrm>
            <a:off x="5819453" y="2025636"/>
            <a:ext cx="359301" cy="594"/>
          </a:xfrm>
          <a:prstGeom prst="line">
            <a:avLst/>
          </a:prstGeom>
          <a:noFill/>
          <a:ln w="6350" cap="flat" cmpd="sng" algn="ctr">
            <a:solidFill>
              <a:srgbClr val="5B9BD5"/>
            </a:solidFill>
            <a:prstDash val="dash"/>
            <a:miter lim="800000"/>
          </a:ln>
          <a:effectLst/>
        </p:spPr>
      </p:cxnSp>
      <p:pic>
        <p:nvPicPr>
          <p:cNvPr id="68" name="Picture 67"/>
          <p:cNvPicPr>
            <a:picLocks noChangeAspect="1"/>
          </p:cNvPicPr>
          <p:nvPr/>
        </p:nvPicPr>
        <p:blipFill>
          <a:blip r:embed="rId4"/>
          <a:stretch>
            <a:fillRect/>
          </a:stretch>
        </p:blipFill>
        <p:spPr>
          <a:xfrm>
            <a:off x="4706572" y="5201856"/>
            <a:ext cx="356177" cy="391118"/>
          </a:xfrm>
          <a:prstGeom prst="rect">
            <a:avLst/>
          </a:prstGeom>
        </p:spPr>
      </p:pic>
      <p:cxnSp>
        <p:nvCxnSpPr>
          <p:cNvPr id="69" name="Straight Arrow Connector 68"/>
          <p:cNvCxnSpPr>
            <a:stCxn id="70" idx="2"/>
            <a:endCxn id="68" idx="0"/>
          </p:cNvCxnSpPr>
          <p:nvPr/>
        </p:nvCxnSpPr>
        <p:spPr>
          <a:xfrm flipH="1">
            <a:off x="4884661" y="1153382"/>
            <a:ext cx="7654" cy="4048474"/>
          </a:xfrm>
          <a:prstGeom prst="straightConnector1">
            <a:avLst/>
          </a:prstGeom>
          <a:noFill/>
          <a:ln w="6350" cap="flat" cmpd="sng" algn="ctr">
            <a:solidFill>
              <a:srgbClr val="5B9BD5"/>
            </a:solidFill>
            <a:prstDash val="dash"/>
            <a:miter lim="800000"/>
            <a:tailEnd type="stealth" w="lg" len="lg"/>
          </a:ln>
          <a:effectLst/>
        </p:spPr>
      </p:cxnSp>
      <p:pic>
        <p:nvPicPr>
          <p:cNvPr id="70" name="Picture 69"/>
          <p:cNvPicPr>
            <a:picLocks noChangeAspect="1"/>
          </p:cNvPicPr>
          <p:nvPr/>
        </p:nvPicPr>
        <p:blipFill>
          <a:blip r:embed="rId4"/>
          <a:stretch>
            <a:fillRect/>
          </a:stretch>
        </p:blipFill>
        <p:spPr>
          <a:xfrm>
            <a:off x="4714226" y="762264"/>
            <a:ext cx="356177" cy="391118"/>
          </a:xfrm>
          <a:prstGeom prst="rect">
            <a:avLst/>
          </a:prstGeom>
        </p:spPr>
      </p:pic>
      <p:pic>
        <p:nvPicPr>
          <p:cNvPr id="71" name="Picture 70"/>
          <p:cNvPicPr>
            <a:picLocks noChangeAspect="1"/>
          </p:cNvPicPr>
          <p:nvPr/>
        </p:nvPicPr>
        <p:blipFill>
          <a:blip r:embed="rId4"/>
          <a:stretch>
            <a:fillRect/>
          </a:stretch>
        </p:blipFill>
        <p:spPr>
          <a:xfrm>
            <a:off x="4712599" y="1569386"/>
            <a:ext cx="356177" cy="391118"/>
          </a:xfrm>
          <a:prstGeom prst="rect">
            <a:avLst/>
          </a:prstGeom>
        </p:spPr>
      </p:pic>
      <p:pic>
        <p:nvPicPr>
          <p:cNvPr id="72" name="Picture 71"/>
          <p:cNvPicPr>
            <a:picLocks noChangeAspect="1"/>
          </p:cNvPicPr>
          <p:nvPr/>
        </p:nvPicPr>
        <p:blipFill>
          <a:blip r:embed="rId4"/>
          <a:stretch>
            <a:fillRect/>
          </a:stretch>
        </p:blipFill>
        <p:spPr>
          <a:xfrm>
            <a:off x="4714226" y="2799113"/>
            <a:ext cx="356177" cy="391118"/>
          </a:xfrm>
          <a:prstGeom prst="rect">
            <a:avLst/>
          </a:prstGeom>
        </p:spPr>
      </p:pic>
      <p:pic>
        <p:nvPicPr>
          <p:cNvPr id="73" name="Picture 72"/>
          <p:cNvPicPr>
            <a:picLocks noChangeAspect="1"/>
          </p:cNvPicPr>
          <p:nvPr/>
        </p:nvPicPr>
        <p:blipFill>
          <a:blip r:embed="rId4"/>
          <a:stretch>
            <a:fillRect/>
          </a:stretch>
        </p:blipFill>
        <p:spPr>
          <a:xfrm>
            <a:off x="4712599" y="4006465"/>
            <a:ext cx="356177" cy="391118"/>
          </a:xfrm>
          <a:prstGeom prst="rect">
            <a:avLst/>
          </a:prstGeom>
        </p:spPr>
      </p:pic>
      <p:sp>
        <p:nvSpPr>
          <p:cNvPr id="6" name="Rectangle 5"/>
          <p:cNvSpPr/>
          <p:nvPr/>
        </p:nvSpPr>
        <p:spPr>
          <a:xfrm>
            <a:off x="7747475" y="433378"/>
            <a:ext cx="45719" cy="5575300"/>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le 73"/>
          <p:cNvSpPr/>
          <p:nvPr/>
        </p:nvSpPr>
        <p:spPr>
          <a:xfrm>
            <a:off x="9626601" y="1465068"/>
            <a:ext cx="364066" cy="201621"/>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a:ea typeface="+mn-ea"/>
                <a:cs typeface="+mn-cs"/>
              </a:rPr>
              <a:t>TX</a:t>
            </a:r>
          </a:p>
        </p:txBody>
      </p:sp>
      <p:sp>
        <p:nvSpPr>
          <p:cNvPr id="75" name="Rounded Rectangle 74"/>
          <p:cNvSpPr/>
          <p:nvPr/>
        </p:nvSpPr>
        <p:spPr>
          <a:xfrm>
            <a:off x="9626601" y="1738180"/>
            <a:ext cx="364066" cy="156809"/>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a:ea typeface="+mn-ea"/>
                <a:cs typeface="+mn-cs"/>
              </a:rPr>
              <a:t>RX</a:t>
            </a:r>
          </a:p>
        </p:txBody>
      </p:sp>
      <p:sp>
        <p:nvSpPr>
          <p:cNvPr id="76" name="Rounded Rectangle 75"/>
          <p:cNvSpPr/>
          <p:nvPr/>
        </p:nvSpPr>
        <p:spPr>
          <a:xfrm>
            <a:off x="9626601" y="2037970"/>
            <a:ext cx="364066" cy="156809"/>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a:ea typeface="+mn-ea"/>
                <a:cs typeface="+mn-cs"/>
              </a:rPr>
              <a:t>RX</a:t>
            </a:r>
          </a:p>
        </p:txBody>
      </p:sp>
      <p:sp>
        <p:nvSpPr>
          <p:cNvPr id="77" name="Rounded Rectangle 76"/>
          <p:cNvSpPr/>
          <p:nvPr/>
        </p:nvSpPr>
        <p:spPr>
          <a:xfrm>
            <a:off x="9626601" y="2337760"/>
            <a:ext cx="364066" cy="156809"/>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a:ea typeface="+mn-ea"/>
                <a:cs typeface="+mn-cs"/>
              </a:rPr>
              <a:t>RX</a:t>
            </a:r>
          </a:p>
        </p:txBody>
      </p:sp>
      <p:sp>
        <p:nvSpPr>
          <p:cNvPr id="78" name="Rounded Rectangle 77"/>
          <p:cNvSpPr/>
          <p:nvPr/>
        </p:nvSpPr>
        <p:spPr>
          <a:xfrm>
            <a:off x="9626601" y="2637550"/>
            <a:ext cx="364066" cy="156809"/>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a:ea typeface="+mn-ea"/>
                <a:cs typeface="+mn-cs"/>
              </a:rPr>
              <a:t>RX</a:t>
            </a:r>
          </a:p>
        </p:txBody>
      </p:sp>
      <p:sp>
        <p:nvSpPr>
          <p:cNvPr id="81" name="Rounded Rectangle 80"/>
          <p:cNvSpPr/>
          <p:nvPr/>
        </p:nvSpPr>
        <p:spPr>
          <a:xfrm>
            <a:off x="9626601" y="3455355"/>
            <a:ext cx="364066" cy="156809"/>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a:ea typeface="+mn-ea"/>
                <a:cs typeface="+mn-cs"/>
              </a:rPr>
              <a:t>RX</a:t>
            </a:r>
          </a:p>
        </p:txBody>
      </p:sp>
      <p:sp>
        <p:nvSpPr>
          <p:cNvPr id="82" name="Rounded Rectangle 81"/>
          <p:cNvSpPr/>
          <p:nvPr/>
        </p:nvSpPr>
        <p:spPr>
          <a:xfrm>
            <a:off x="9626601" y="3755145"/>
            <a:ext cx="364066" cy="156809"/>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a:ea typeface="+mn-ea"/>
                <a:cs typeface="+mn-cs"/>
              </a:rPr>
              <a:t>RX</a:t>
            </a:r>
          </a:p>
        </p:txBody>
      </p:sp>
      <p:sp>
        <p:nvSpPr>
          <p:cNvPr id="83" name="Rounded Rectangle 82"/>
          <p:cNvSpPr/>
          <p:nvPr/>
        </p:nvSpPr>
        <p:spPr>
          <a:xfrm>
            <a:off x="9626601" y="4054935"/>
            <a:ext cx="364066" cy="156809"/>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a:ea typeface="+mn-ea"/>
                <a:cs typeface="+mn-cs"/>
              </a:rPr>
              <a:t>RX</a:t>
            </a:r>
          </a:p>
        </p:txBody>
      </p:sp>
      <p:sp>
        <p:nvSpPr>
          <p:cNvPr id="84" name="Rounded Rectangle 83"/>
          <p:cNvSpPr/>
          <p:nvPr/>
        </p:nvSpPr>
        <p:spPr>
          <a:xfrm>
            <a:off x="9626601" y="4352360"/>
            <a:ext cx="364066" cy="156809"/>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a:ea typeface="+mn-ea"/>
                <a:cs typeface="+mn-cs"/>
              </a:rPr>
              <a:t>RX</a:t>
            </a:r>
          </a:p>
        </p:txBody>
      </p:sp>
      <p:sp>
        <p:nvSpPr>
          <p:cNvPr id="85" name="Rounded Rectangle 84"/>
          <p:cNvSpPr/>
          <p:nvPr/>
        </p:nvSpPr>
        <p:spPr>
          <a:xfrm>
            <a:off x="9626601" y="4589923"/>
            <a:ext cx="364066" cy="201621"/>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a:ea typeface="+mn-ea"/>
                <a:cs typeface="+mn-cs"/>
              </a:rPr>
              <a:t>TX</a:t>
            </a:r>
          </a:p>
        </p:txBody>
      </p:sp>
      <p:sp>
        <p:nvSpPr>
          <p:cNvPr id="86" name="Rounded Rectangle 85"/>
          <p:cNvSpPr/>
          <p:nvPr/>
        </p:nvSpPr>
        <p:spPr>
          <a:xfrm rot="16200000">
            <a:off x="9410495" y="3047292"/>
            <a:ext cx="364066" cy="156809"/>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a:ea typeface="+mn-ea"/>
                <a:cs typeface="+mn-cs"/>
              </a:rPr>
              <a:t>RX</a:t>
            </a:r>
          </a:p>
        </p:txBody>
      </p:sp>
      <p:sp>
        <p:nvSpPr>
          <p:cNvPr id="87" name="Rounded Rectangle 86"/>
          <p:cNvSpPr/>
          <p:nvPr/>
        </p:nvSpPr>
        <p:spPr>
          <a:xfrm rot="16200000">
            <a:off x="9090799" y="3047291"/>
            <a:ext cx="364066" cy="156809"/>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a:ea typeface="+mn-ea"/>
                <a:cs typeface="+mn-cs"/>
              </a:rPr>
              <a:t>RX</a:t>
            </a:r>
          </a:p>
        </p:txBody>
      </p:sp>
      <p:sp>
        <p:nvSpPr>
          <p:cNvPr id="88" name="Rounded Rectangle 87"/>
          <p:cNvSpPr/>
          <p:nvPr/>
        </p:nvSpPr>
        <p:spPr>
          <a:xfrm rot="16200000">
            <a:off x="8771366" y="3047291"/>
            <a:ext cx="364066" cy="156809"/>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a:ea typeface="+mn-ea"/>
                <a:cs typeface="+mn-cs"/>
              </a:rPr>
              <a:t>RX</a:t>
            </a:r>
          </a:p>
        </p:txBody>
      </p:sp>
      <p:sp>
        <p:nvSpPr>
          <p:cNvPr id="89" name="Rounded Rectangle 88"/>
          <p:cNvSpPr/>
          <p:nvPr/>
        </p:nvSpPr>
        <p:spPr>
          <a:xfrm rot="16200000">
            <a:off x="8458212" y="3047291"/>
            <a:ext cx="364066" cy="156809"/>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a:ea typeface="+mn-ea"/>
                <a:cs typeface="+mn-cs"/>
              </a:rPr>
              <a:t>RX</a:t>
            </a:r>
          </a:p>
        </p:txBody>
      </p:sp>
      <p:sp>
        <p:nvSpPr>
          <p:cNvPr id="90" name="Rounded Rectangle 89"/>
          <p:cNvSpPr/>
          <p:nvPr/>
        </p:nvSpPr>
        <p:spPr>
          <a:xfrm rot="16200000">
            <a:off x="8213271" y="3024884"/>
            <a:ext cx="364066" cy="201621"/>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a:ea typeface="+mn-ea"/>
                <a:cs typeface="+mn-cs"/>
              </a:rPr>
              <a:t>TX</a:t>
            </a:r>
          </a:p>
        </p:txBody>
      </p:sp>
      <p:sp>
        <p:nvSpPr>
          <p:cNvPr id="91" name="Rounded Rectangle 90"/>
          <p:cNvSpPr/>
          <p:nvPr/>
        </p:nvSpPr>
        <p:spPr>
          <a:xfrm rot="5400000">
            <a:off x="9863136" y="3046609"/>
            <a:ext cx="364066" cy="156809"/>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a:ea typeface="+mn-ea"/>
                <a:cs typeface="+mn-cs"/>
              </a:rPr>
              <a:t>RX</a:t>
            </a:r>
          </a:p>
        </p:txBody>
      </p:sp>
      <p:sp>
        <p:nvSpPr>
          <p:cNvPr id="92" name="Rounded Rectangle 91"/>
          <p:cNvSpPr/>
          <p:nvPr/>
        </p:nvSpPr>
        <p:spPr>
          <a:xfrm rot="5400000">
            <a:off x="10175562" y="3056000"/>
            <a:ext cx="364066" cy="156809"/>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a:ea typeface="+mn-ea"/>
                <a:cs typeface="+mn-cs"/>
              </a:rPr>
              <a:t>RX</a:t>
            </a:r>
          </a:p>
        </p:txBody>
      </p:sp>
      <p:sp>
        <p:nvSpPr>
          <p:cNvPr id="93" name="Rounded Rectangle 92"/>
          <p:cNvSpPr/>
          <p:nvPr/>
        </p:nvSpPr>
        <p:spPr>
          <a:xfrm rot="5400000">
            <a:off x="10487988" y="3046610"/>
            <a:ext cx="364066" cy="156809"/>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a:ea typeface="+mn-ea"/>
                <a:cs typeface="+mn-cs"/>
              </a:rPr>
              <a:t>RX</a:t>
            </a:r>
          </a:p>
        </p:txBody>
      </p:sp>
      <p:sp>
        <p:nvSpPr>
          <p:cNvPr id="94" name="Rounded Rectangle 93"/>
          <p:cNvSpPr/>
          <p:nvPr/>
        </p:nvSpPr>
        <p:spPr>
          <a:xfrm rot="5400000">
            <a:off x="10800414" y="3056001"/>
            <a:ext cx="364066" cy="156809"/>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a:ea typeface="+mn-ea"/>
                <a:cs typeface="+mn-cs"/>
              </a:rPr>
              <a:t>RX</a:t>
            </a:r>
          </a:p>
        </p:txBody>
      </p:sp>
      <p:sp>
        <p:nvSpPr>
          <p:cNvPr id="95" name="Rounded Rectangle 94"/>
          <p:cNvSpPr/>
          <p:nvPr/>
        </p:nvSpPr>
        <p:spPr>
          <a:xfrm rot="5400000">
            <a:off x="11058058" y="3024203"/>
            <a:ext cx="364066" cy="201621"/>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white"/>
                </a:solidFill>
                <a:effectLst/>
                <a:uLnTx/>
                <a:uFillTx/>
                <a:latin typeface="Calibri" panose="020F0502020204030204"/>
                <a:ea typeface="+mn-ea"/>
                <a:cs typeface="+mn-cs"/>
              </a:rPr>
              <a:t>TX</a:t>
            </a:r>
          </a:p>
        </p:txBody>
      </p:sp>
      <p:sp>
        <p:nvSpPr>
          <p:cNvPr id="96" name="TextBox 95"/>
          <p:cNvSpPr txBox="1"/>
          <p:nvPr/>
        </p:nvSpPr>
        <p:spPr>
          <a:xfrm>
            <a:off x="9246943" y="163306"/>
            <a:ext cx="1217328" cy="338554"/>
          </a:xfrm>
          <a:prstGeom prst="rect">
            <a:avLst/>
          </a:prstGeom>
          <a:noFill/>
        </p:spPr>
        <p:txBody>
          <a:bodyPr wrap="square" rtlCol="0">
            <a:spAutoFit/>
          </a:bodyPr>
          <a:lstStyle/>
          <a:p>
            <a:r>
              <a:rPr lang="en-US" sz="1600" u="sng" kern="1200" dirty="0" smtClean="0">
                <a:solidFill>
                  <a:prstClr val="black"/>
                </a:solidFill>
                <a:latin typeface="Calibri" panose="020F0502020204030204"/>
                <a:ea typeface="+mn-ea"/>
                <a:cs typeface="+mn-cs"/>
              </a:rPr>
              <a:t>Front View</a:t>
            </a:r>
            <a:endParaRPr lang="en-US" sz="1600" u="sng" kern="1200" dirty="0">
              <a:solidFill>
                <a:prstClr val="black"/>
              </a:solidFill>
              <a:latin typeface="Calibri" panose="020F0502020204030204"/>
              <a:ea typeface="+mn-ea"/>
              <a:cs typeface="+mn-cs"/>
            </a:endParaRPr>
          </a:p>
        </p:txBody>
      </p:sp>
      <p:sp>
        <p:nvSpPr>
          <p:cNvPr id="97" name="TextBox 96"/>
          <p:cNvSpPr txBox="1"/>
          <p:nvPr/>
        </p:nvSpPr>
        <p:spPr>
          <a:xfrm>
            <a:off x="5150253" y="125415"/>
            <a:ext cx="1449895" cy="338554"/>
          </a:xfrm>
          <a:prstGeom prst="rect">
            <a:avLst/>
          </a:prstGeom>
          <a:noFill/>
        </p:spPr>
        <p:txBody>
          <a:bodyPr wrap="square" rtlCol="0">
            <a:spAutoFit/>
          </a:bodyPr>
          <a:lstStyle/>
          <a:p>
            <a:r>
              <a:rPr lang="en-US" sz="1600" u="sng" kern="1200" dirty="0" smtClean="0">
                <a:solidFill>
                  <a:prstClr val="black"/>
                </a:solidFill>
                <a:latin typeface="Calibri" panose="020F0502020204030204"/>
                <a:ea typeface="+mn-ea"/>
                <a:cs typeface="+mn-cs"/>
              </a:rPr>
              <a:t>1-D Side View</a:t>
            </a:r>
            <a:endParaRPr lang="en-US" sz="1600" u="sng" kern="1200" dirty="0">
              <a:solidFill>
                <a:prstClr val="black"/>
              </a:solidFill>
              <a:latin typeface="Calibri" panose="020F0502020204030204"/>
              <a:ea typeface="+mn-ea"/>
              <a:cs typeface="+mn-cs"/>
            </a:endParaRPr>
          </a:p>
        </p:txBody>
      </p:sp>
      <p:sp>
        <p:nvSpPr>
          <p:cNvPr id="98" name="Title 1"/>
          <p:cNvSpPr>
            <a:spLocks noGrp="1"/>
          </p:cNvSpPr>
          <p:nvPr>
            <p:ph type="title"/>
          </p:nvPr>
        </p:nvSpPr>
        <p:spPr>
          <a:xfrm>
            <a:off x="413418" y="295356"/>
            <a:ext cx="3200398" cy="1044210"/>
          </a:xfrm>
        </p:spPr>
        <p:txBody>
          <a:bodyPr/>
          <a:lstStyle/>
          <a:p>
            <a:r>
              <a:rPr lang="en-US" sz="2800" dirty="0" smtClean="0"/>
              <a:t>Stationary Scanning</a:t>
            </a:r>
            <a:endParaRPr lang="en-US" sz="2800" dirty="0"/>
          </a:p>
        </p:txBody>
      </p:sp>
      <p:sp>
        <p:nvSpPr>
          <p:cNvPr id="7" name="Rectangle 6"/>
          <p:cNvSpPr/>
          <p:nvPr/>
        </p:nvSpPr>
        <p:spPr>
          <a:xfrm flipV="1">
            <a:off x="286088" y="1657108"/>
            <a:ext cx="3374776" cy="5224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07593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2"/>
          </p:nvPr>
        </p:nvSpPr>
        <p:spPr>
          <a:xfrm>
            <a:off x="250588" y="1607102"/>
            <a:ext cx="3505198" cy="4702472"/>
          </a:xfrm>
        </p:spPr>
        <p:txBody>
          <a:bodyPr>
            <a:normAutofit/>
          </a:bodyPr>
          <a:lstStyle/>
          <a:p>
            <a:pPr marL="285750" indent="-285750">
              <a:buFont typeface="Wingdings" panose="05000000000000000000" pitchFamily="2" charset="2"/>
              <a:buChar char="Ø"/>
            </a:pPr>
            <a:r>
              <a:rPr lang="en-US" sz="1800" kern="1200" dirty="0" smtClean="0">
                <a:solidFill>
                  <a:schemeClr val="bg1"/>
                </a:solidFill>
              </a:rPr>
              <a:t>16 Phase Centers</a:t>
            </a:r>
          </a:p>
          <a:p>
            <a:pPr marL="285750" indent="-285750">
              <a:buFont typeface="Wingdings" panose="05000000000000000000" pitchFamily="2" charset="2"/>
              <a:buChar char="Ø"/>
            </a:pPr>
            <a:endParaRPr lang="en-US" sz="1800" kern="1200" dirty="0">
              <a:solidFill>
                <a:schemeClr val="bg1"/>
              </a:solidFill>
            </a:endParaRPr>
          </a:p>
          <a:p>
            <a:pPr marL="285750" indent="-285750">
              <a:buFont typeface="Wingdings" panose="05000000000000000000" pitchFamily="2" charset="2"/>
              <a:buChar char="Ø"/>
            </a:pPr>
            <a:r>
              <a:rPr lang="en-US" sz="1800" kern="1200" dirty="0" smtClean="0">
                <a:solidFill>
                  <a:schemeClr val="bg1"/>
                </a:solidFill>
              </a:rPr>
              <a:t>16 </a:t>
            </a:r>
            <a:r>
              <a:rPr lang="el-GR" sz="1800" kern="1200" dirty="0">
                <a:solidFill>
                  <a:schemeClr val="bg1"/>
                </a:solidFill>
              </a:rPr>
              <a:t>θ</a:t>
            </a:r>
            <a:r>
              <a:rPr lang="en-US" sz="1800" kern="1200" baseline="-25000" dirty="0">
                <a:solidFill>
                  <a:schemeClr val="bg1"/>
                </a:solidFill>
              </a:rPr>
              <a:t>n</a:t>
            </a:r>
            <a:r>
              <a:rPr lang="en-US" sz="1800" kern="1200" dirty="0">
                <a:solidFill>
                  <a:schemeClr val="bg1"/>
                </a:solidFill>
              </a:rPr>
              <a:t> ‘s that map to 16 unique regions in the </a:t>
            </a:r>
            <a:r>
              <a:rPr lang="en-US" sz="1800" kern="1200" dirty="0" smtClean="0">
                <a:solidFill>
                  <a:schemeClr val="bg1"/>
                </a:solidFill>
              </a:rPr>
              <a:t>scene</a:t>
            </a:r>
          </a:p>
          <a:p>
            <a:pPr marL="285750" indent="-285750">
              <a:buFont typeface="Wingdings" panose="05000000000000000000" pitchFamily="2" charset="2"/>
              <a:buChar char="Ø"/>
            </a:pPr>
            <a:endParaRPr lang="en-US" sz="1800" kern="1200" dirty="0" smtClean="0">
              <a:solidFill>
                <a:schemeClr val="bg1"/>
              </a:solidFill>
            </a:endParaRPr>
          </a:p>
          <a:p>
            <a:pPr marL="285750" indent="-285750">
              <a:buFont typeface="Wingdings" panose="05000000000000000000" pitchFamily="2" charset="2"/>
              <a:buChar char="Ø"/>
            </a:pPr>
            <a:endParaRPr lang="en-US" sz="1800" kern="1200" dirty="0">
              <a:solidFill>
                <a:schemeClr val="bg1"/>
              </a:solidFill>
            </a:endParaRPr>
          </a:p>
          <a:p>
            <a:pPr marL="285750" indent="-285750">
              <a:buFont typeface="Wingdings" panose="05000000000000000000" pitchFamily="2" charset="2"/>
              <a:buChar char="Ø"/>
            </a:pPr>
            <a:r>
              <a:rPr lang="en-US" sz="1800" dirty="0"/>
              <a:t>For each </a:t>
            </a:r>
            <a:r>
              <a:rPr lang="en-US" sz="1800" dirty="0" err="1"/>
              <a:t>θn</a:t>
            </a:r>
            <a:r>
              <a:rPr lang="en-US" sz="1800" dirty="0"/>
              <a:t> , a 16-point complex basis function is generated </a:t>
            </a:r>
            <a:endParaRPr lang="en-US" sz="1800" dirty="0" smtClean="0"/>
          </a:p>
          <a:p>
            <a:pPr marL="285750" indent="-285750">
              <a:buFont typeface="Wingdings" panose="05000000000000000000" pitchFamily="2" charset="2"/>
              <a:buChar char="Ø"/>
            </a:pPr>
            <a:endParaRPr lang="en-US" sz="1800" dirty="0" smtClean="0"/>
          </a:p>
          <a:p>
            <a:pPr marL="285750" indent="-285750">
              <a:buFont typeface="Wingdings" panose="05000000000000000000" pitchFamily="2" charset="2"/>
              <a:buChar char="Ø"/>
            </a:pPr>
            <a:r>
              <a:rPr lang="en-US" sz="1800" dirty="0"/>
              <a:t>Received data is convolved (</a:t>
            </a:r>
            <a:r>
              <a:rPr lang="en-US" sz="1800" dirty="0" smtClean="0"/>
              <a:t>DFT) </a:t>
            </a:r>
            <a:r>
              <a:rPr lang="en-US" sz="1800" dirty="0"/>
              <a:t>with basis functions to map energy amplitude VS frequency </a:t>
            </a:r>
          </a:p>
          <a:p>
            <a:pPr marL="285750" indent="-285750">
              <a:buFont typeface="Wingdings" panose="05000000000000000000" pitchFamily="2" charset="2"/>
              <a:buChar char="Ø"/>
            </a:pPr>
            <a:endParaRPr lang="en-US" sz="1800" dirty="0" smtClean="0"/>
          </a:p>
          <a:p>
            <a:pPr marL="285750" indent="-285750">
              <a:buFont typeface="Wingdings" panose="05000000000000000000" pitchFamily="2" charset="2"/>
              <a:buChar char="Ø"/>
            </a:pPr>
            <a:endParaRPr lang="en-US" dirty="0"/>
          </a:p>
        </p:txBody>
      </p:sp>
      <p:sp>
        <p:nvSpPr>
          <p:cNvPr id="4" name="Footer Placeholder 3"/>
          <p:cNvSpPr>
            <a:spLocks noGrp="1"/>
          </p:cNvSpPr>
          <p:nvPr>
            <p:ph type="ftr" idx="11"/>
          </p:nvPr>
        </p:nvSpPr>
        <p:spPr/>
        <p:txBody>
          <a:bodyPr/>
          <a:lstStyle/>
          <a:p>
            <a:r>
              <a:rPr lang="en-US" dirty="0">
                <a:solidFill>
                  <a:schemeClr val="bg1"/>
                </a:solidFill>
              </a:rPr>
              <a:t>SAR Imager</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050" b="0" i="0" u="none" strike="noStrike" cap="none" smtClean="0">
                <a:solidFill>
                  <a:schemeClr val="bg1"/>
                </a:solidFill>
                <a:latin typeface="Calibri"/>
                <a:ea typeface="Calibri"/>
                <a:cs typeface="Calibri"/>
                <a:sym typeface="Calibri"/>
              </a:rPr>
              <a:t>29</a:t>
            </a:fld>
            <a:endParaRPr lang="en-US" sz="1050" b="0" i="0" u="none" strike="noStrike" cap="none" dirty="0">
              <a:solidFill>
                <a:schemeClr val="bg1"/>
              </a:solidFill>
              <a:latin typeface="Calibri"/>
              <a:ea typeface="Calibri"/>
              <a:cs typeface="Calibri"/>
              <a:sym typeface="Calibri"/>
            </a:endParaRPr>
          </a:p>
        </p:txBody>
      </p:sp>
      <p:pic>
        <p:nvPicPr>
          <p:cNvPr id="9" name="Picture 8"/>
          <p:cNvPicPr>
            <a:picLocks noChangeAspect="1"/>
          </p:cNvPicPr>
          <p:nvPr/>
        </p:nvPicPr>
        <p:blipFill>
          <a:blip r:embed="rId2"/>
          <a:stretch>
            <a:fillRect/>
          </a:stretch>
        </p:blipFill>
        <p:spPr>
          <a:xfrm>
            <a:off x="4096502" y="1413508"/>
            <a:ext cx="7269997" cy="647700"/>
          </a:xfrm>
          <a:prstGeom prst="rect">
            <a:avLst/>
          </a:prstGeom>
        </p:spPr>
      </p:pic>
      <p:sp>
        <p:nvSpPr>
          <p:cNvPr id="10" name="Flowchart: Summing Junction 9"/>
          <p:cNvSpPr/>
          <p:nvPr/>
        </p:nvSpPr>
        <p:spPr>
          <a:xfrm>
            <a:off x="5574135" y="759932"/>
            <a:ext cx="262467" cy="262466"/>
          </a:xfrm>
          <a:prstGeom prst="flowChartSummingJunction">
            <a:avLst/>
          </a:prstGeom>
          <a:pattFill prst="ltUpDiag">
            <a:fgClr>
              <a:srgbClr val="5B9BD5"/>
            </a:fgClr>
            <a:bgClr>
              <a:sysClr val="window" lastClr="FFFFFF"/>
            </a:bgClr>
          </a:patt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cxnSp>
        <p:nvCxnSpPr>
          <p:cNvPr id="11" name="Straight Connector 10"/>
          <p:cNvCxnSpPr/>
          <p:nvPr/>
        </p:nvCxnSpPr>
        <p:spPr>
          <a:xfrm>
            <a:off x="5688165" y="463757"/>
            <a:ext cx="0" cy="5511793"/>
          </a:xfrm>
          <a:prstGeom prst="line">
            <a:avLst/>
          </a:prstGeom>
          <a:noFill/>
          <a:ln w="6350" cap="flat" cmpd="sng" algn="ctr">
            <a:solidFill>
              <a:srgbClr val="5B9BD5"/>
            </a:solidFill>
            <a:prstDash val="solid"/>
            <a:miter lim="800000"/>
          </a:ln>
          <a:effectLst/>
        </p:spPr>
      </p:cxnSp>
      <p:cxnSp>
        <p:nvCxnSpPr>
          <p:cNvPr id="12" name="Straight Connector 11"/>
          <p:cNvCxnSpPr/>
          <p:nvPr/>
        </p:nvCxnSpPr>
        <p:spPr>
          <a:xfrm flipV="1">
            <a:off x="5347590" y="3216498"/>
            <a:ext cx="5073429" cy="3155"/>
          </a:xfrm>
          <a:prstGeom prst="line">
            <a:avLst/>
          </a:prstGeom>
          <a:noFill/>
          <a:ln w="6350" cap="flat" cmpd="sng" algn="ctr">
            <a:solidFill>
              <a:srgbClr val="5B9BD5"/>
            </a:solidFill>
            <a:prstDash val="lgDashDot"/>
            <a:miter lim="800000"/>
          </a:ln>
          <a:effectLst/>
        </p:spPr>
      </p:cxnSp>
      <p:sp>
        <p:nvSpPr>
          <p:cNvPr id="13" name="Flowchart: Summing Junction 12"/>
          <p:cNvSpPr/>
          <p:nvPr/>
        </p:nvSpPr>
        <p:spPr>
          <a:xfrm>
            <a:off x="5573200" y="1344636"/>
            <a:ext cx="262467" cy="262466"/>
          </a:xfrm>
          <a:prstGeom prst="flowChartSummingJunction">
            <a:avLst/>
          </a:prstGeom>
          <a:pattFill prst="ltUpDiag">
            <a:fgClr>
              <a:srgbClr val="5B9BD5"/>
            </a:fgClr>
            <a:bgClr>
              <a:sysClr val="window" lastClr="FFFFFF"/>
            </a:bgClr>
          </a:patt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sp>
        <p:nvSpPr>
          <p:cNvPr id="14" name="Flowchart: Summing Junction 13"/>
          <p:cNvSpPr/>
          <p:nvPr/>
        </p:nvSpPr>
        <p:spPr>
          <a:xfrm>
            <a:off x="5573200" y="1929340"/>
            <a:ext cx="262467" cy="262466"/>
          </a:xfrm>
          <a:prstGeom prst="flowChartSummingJunction">
            <a:avLst/>
          </a:prstGeom>
          <a:pattFill prst="ltUpDiag">
            <a:fgClr>
              <a:srgbClr val="5B9BD5"/>
            </a:fgClr>
            <a:bgClr>
              <a:sysClr val="window" lastClr="FFFFFF"/>
            </a:bgClr>
          </a:patt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sp>
        <p:nvSpPr>
          <p:cNvPr id="15" name="Flowchart: Summing Junction 14"/>
          <p:cNvSpPr/>
          <p:nvPr/>
        </p:nvSpPr>
        <p:spPr>
          <a:xfrm>
            <a:off x="5573199" y="2520029"/>
            <a:ext cx="262467" cy="262466"/>
          </a:xfrm>
          <a:prstGeom prst="flowChartSummingJunction">
            <a:avLst/>
          </a:prstGeom>
          <a:pattFill prst="ltUpDiag">
            <a:fgClr>
              <a:srgbClr val="5B9BD5"/>
            </a:fgClr>
            <a:bgClr>
              <a:sysClr val="window" lastClr="FFFFFF"/>
            </a:bgClr>
          </a:patt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sp>
        <p:nvSpPr>
          <p:cNvPr id="16" name="Flowchart: Summing Junction 15"/>
          <p:cNvSpPr/>
          <p:nvPr/>
        </p:nvSpPr>
        <p:spPr>
          <a:xfrm>
            <a:off x="5573199" y="3104733"/>
            <a:ext cx="262467" cy="262466"/>
          </a:xfrm>
          <a:prstGeom prst="flowChartSummingJunction">
            <a:avLst/>
          </a:prstGeom>
          <a:pattFill prst="ltUpDiag">
            <a:fgClr>
              <a:srgbClr val="5B9BD5"/>
            </a:fgClr>
            <a:bgClr>
              <a:sysClr val="window" lastClr="FFFFFF"/>
            </a:bgClr>
          </a:patt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sp>
        <p:nvSpPr>
          <p:cNvPr id="17" name="Flowchart: Summing Junction 16"/>
          <p:cNvSpPr/>
          <p:nvPr/>
        </p:nvSpPr>
        <p:spPr>
          <a:xfrm>
            <a:off x="5573198" y="3689437"/>
            <a:ext cx="262467" cy="262466"/>
          </a:xfrm>
          <a:prstGeom prst="flowChartSummingJunction">
            <a:avLst/>
          </a:prstGeom>
          <a:pattFill prst="ltUpDiag">
            <a:fgClr>
              <a:srgbClr val="5B9BD5"/>
            </a:fgClr>
            <a:bgClr>
              <a:sysClr val="window" lastClr="FFFFFF"/>
            </a:bgClr>
          </a:patt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sp>
        <p:nvSpPr>
          <p:cNvPr id="18" name="Flowchart: Summing Junction 17"/>
          <p:cNvSpPr/>
          <p:nvPr/>
        </p:nvSpPr>
        <p:spPr>
          <a:xfrm>
            <a:off x="5573198" y="4274141"/>
            <a:ext cx="262467" cy="262466"/>
          </a:xfrm>
          <a:prstGeom prst="flowChartSummingJunction">
            <a:avLst/>
          </a:prstGeom>
          <a:pattFill prst="ltUpDiag">
            <a:fgClr>
              <a:srgbClr val="5B9BD5"/>
            </a:fgClr>
            <a:bgClr>
              <a:sysClr val="window" lastClr="FFFFFF"/>
            </a:bgClr>
          </a:patt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sp>
        <p:nvSpPr>
          <p:cNvPr id="19" name="Flowchart: Summing Junction 18"/>
          <p:cNvSpPr/>
          <p:nvPr/>
        </p:nvSpPr>
        <p:spPr>
          <a:xfrm>
            <a:off x="5573198" y="4858845"/>
            <a:ext cx="262467" cy="262466"/>
          </a:xfrm>
          <a:prstGeom prst="flowChartSummingJunction">
            <a:avLst/>
          </a:prstGeom>
          <a:pattFill prst="ltUpDiag">
            <a:fgClr>
              <a:srgbClr val="5B9BD5"/>
            </a:fgClr>
            <a:bgClr>
              <a:sysClr val="window" lastClr="FFFFFF"/>
            </a:bgClr>
          </a:patt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cxnSp>
        <p:nvCxnSpPr>
          <p:cNvPr id="20" name="Straight Connector 19"/>
          <p:cNvCxnSpPr/>
          <p:nvPr/>
        </p:nvCxnSpPr>
        <p:spPr>
          <a:xfrm>
            <a:off x="10264384" y="2083008"/>
            <a:ext cx="0" cy="2266981"/>
          </a:xfrm>
          <a:prstGeom prst="line">
            <a:avLst/>
          </a:prstGeom>
          <a:noFill/>
          <a:ln w="6350" cap="flat" cmpd="sng" algn="ctr">
            <a:solidFill>
              <a:srgbClr val="5B9BD5"/>
            </a:solidFill>
            <a:prstDash val="solid"/>
            <a:miter lim="800000"/>
          </a:ln>
          <a:effectLst/>
        </p:spPr>
      </p:cxnSp>
      <p:cxnSp>
        <p:nvCxnSpPr>
          <p:cNvPr id="21" name="Straight Connector 20"/>
          <p:cNvCxnSpPr/>
          <p:nvPr/>
        </p:nvCxnSpPr>
        <p:spPr>
          <a:xfrm>
            <a:off x="10107752" y="2083008"/>
            <a:ext cx="313267" cy="0"/>
          </a:xfrm>
          <a:prstGeom prst="line">
            <a:avLst/>
          </a:prstGeom>
          <a:noFill/>
          <a:ln w="6350" cap="flat" cmpd="sng" algn="ctr">
            <a:solidFill>
              <a:srgbClr val="5B9BD5"/>
            </a:solidFill>
            <a:prstDash val="solid"/>
            <a:miter lim="800000"/>
          </a:ln>
          <a:effectLst/>
        </p:spPr>
      </p:cxnSp>
      <p:cxnSp>
        <p:nvCxnSpPr>
          <p:cNvPr id="22" name="Straight Connector 21"/>
          <p:cNvCxnSpPr/>
          <p:nvPr/>
        </p:nvCxnSpPr>
        <p:spPr>
          <a:xfrm>
            <a:off x="10107752" y="4349989"/>
            <a:ext cx="313267" cy="0"/>
          </a:xfrm>
          <a:prstGeom prst="line">
            <a:avLst/>
          </a:prstGeom>
          <a:noFill/>
          <a:ln w="6350" cap="flat" cmpd="sng" algn="ctr">
            <a:solidFill>
              <a:srgbClr val="5B9BD5"/>
            </a:solidFill>
            <a:prstDash val="solid"/>
            <a:miter lim="800000"/>
          </a:ln>
          <a:effectLst/>
        </p:spPr>
      </p:cxnSp>
      <p:sp>
        <p:nvSpPr>
          <p:cNvPr id="23" name="TextBox 22"/>
          <p:cNvSpPr txBox="1"/>
          <p:nvPr/>
        </p:nvSpPr>
        <p:spPr>
          <a:xfrm>
            <a:off x="10430932" y="3014786"/>
            <a:ext cx="935567" cy="461665"/>
          </a:xfrm>
          <a:prstGeom prst="rect">
            <a:avLst/>
          </a:prstGeom>
          <a:noFill/>
        </p:spPr>
        <p:txBody>
          <a:bodyPr wrap="square" rtlCol="0">
            <a:spAutoFit/>
          </a:bodyPr>
          <a:lstStyle/>
          <a:p>
            <a:r>
              <a:rPr lang="en-US" sz="1200" kern="1200" dirty="0" smtClean="0">
                <a:solidFill>
                  <a:prstClr val="black"/>
                </a:solidFill>
                <a:latin typeface="Calibri" panose="020F0502020204030204"/>
                <a:ea typeface="+mn-ea"/>
                <a:cs typeface="+mn-cs"/>
              </a:rPr>
              <a:t>Downrange </a:t>
            </a:r>
          </a:p>
          <a:p>
            <a:r>
              <a:rPr lang="en-US" sz="1200" kern="1200" dirty="0" smtClean="0">
                <a:solidFill>
                  <a:prstClr val="black"/>
                </a:solidFill>
                <a:latin typeface="Calibri" panose="020F0502020204030204"/>
                <a:ea typeface="+mn-ea"/>
                <a:cs typeface="+mn-cs"/>
              </a:rPr>
              <a:t>Scene</a:t>
            </a:r>
            <a:endParaRPr lang="en-US" sz="1200" kern="1200" dirty="0">
              <a:solidFill>
                <a:prstClr val="black"/>
              </a:solidFill>
              <a:latin typeface="Calibri" panose="020F0502020204030204"/>
              <a:ea typeface="+mn-ea"/>
              <a:cs typeface="+mn-cs"/>
            </a:endParaRPr>
          </a:p>
        </p:txBody>
      </p:sp>
      <p:cxnSp>
        <p:nvCxnSpPr>
          <p:cNvPr id="24" name="Straight Connector 23"/>
          <p:cNvCxnSpPr/>
          <p:nvPr/>
        </p:nvCxnSpPr>
        <p:spPr>
          <a:xfrm flipH="1" flipV="1">
            <a:off x="5688164" y="3216498"/>
            <a:ext cx="4576221" cy="1133492"/>
          </a:xfrm>
          <a:prstGeom prst="line">
            <a:avLst/>
          </a:prstGeom>
          <a:noFill/>
          <a:ln w="6350" cap="flat" cmpd="sng" algn="ctr">
            <a:solidFill>
              <a:srgbClr val="5B9BD5"/>
            </a:solidFill>
            <a:prstDash val="solid"/>
            <a:miter lim="800000"/>
          </a:ln>
          <a:effectLst/>
        </p:spPr>
      </p:cxnSp>
      <p:cxnSp>
        <p:nvCxnSpPr>
          <p:cNvPr id="25" name="Straight Connector 24"/>
          <p:cNvCxnSpPr/>
          <p:nvPr/>
        </p:nvCxnSpPr>
        <p:spPr>
          <a:xfrm flipV="1">
            <a:off x="4938864" y="548416"/>
            <a:ext cx="1477435" cy="5501244"/>
          </a:xfrm>
          <a:prstGeom prst="line">
            <a:avLst/>
          </a:prstGeom>
          <a:noFill/>
          <a:ln w="6350" cap="flat" cmpd="sng" algn="ctr">
            <a:solidFill>
              <a:srgbClr val="5B9BD5"/>
            </a:solidFill>
            <a:prstDash val="solid"/>
            <a:miter lim="800000"/>
          </a:ln>
          <a:effectLst/>
        </p:spPr>
      </p:cxnSp>
      <p:sp>
        <p:nvSpPr>
          <p:cNvPr id="26" name="Arc 25"/>
          <p:cNvSpPr/>
          <p:nvPr/>
        </p:nvSpPr>
        <p:spPr>
          <a:xfrm>
            <a:off x="6416299" y="3216498"/>
            <a:ext cx="162454" cy="446594"/>
          </a:xfrm>
          <a:prstGeom prst="arc">
            <a:avLst/>
          </a:prstGeom>
          <a:noFill/>
          <a:ln w="635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endParaRPr>
          </a:p>
        </p:txBody>
      </p:sp>
      <p:sp>
        <p:nvSpPr>
          <p:cNvPr id="27" name="TextBox 26"/>
          <p:cNvSpPr txBox="1"/>
          <p:nvPr/>
        </p:nvSpPr>
        <p:spPr>
          <a:xfrm>
            <a:off x="6643575" y="3194089"/>
            <a:ext cx="481013" cy="307777"/>
          </a:xfrm>
          <a:prstGeom prst="rect">
            <a:avLst/>
          </a:prstGeom>
          <a:noFill/>
        </p:spPr>
        <p:txBody>
          <a:bodyPr wrap="square" rtlCol="0">
            <a:spAutoFit/>
          </a:bodyPr>
          <a:lstStyle/>
          <a:p>
            <a:r>
              <a:rPr lang="el-GR" kern="1200" dirty="0" smtClean="0">
                <a:solidFill>
                  <a:prstClr val="black"/>
                </a:solidFill>
                <a:latin typeface="Calibri" panose="020F0502020204030204"/>
                <a:ea typeface="+mn-ea"/>
                <a:cs typeface="+mn-cs"/>
              </a:rPr>
              <a:t>θ</a:t>
            </a:r>
            <a:r>
              <a:rPr lang="en-US" kern="1200" baseline="-25000" dirty="0" smtClean="0">
                <a:solidFill>
                  <a:prstClr val="black"/>
                </a:solidFill>
                <a:latin typeface="Calibri" panose="020F0502020204030204"/>
                <a:ea typeface="+mn-ea"/>
                <a:cs typeface="+mn-cs"/>
              </a:rPr>
              <a:t>n</a:t>
            </a:r>
            <a:endParaRPr lang="en-US" kern="1200" baseline="-25000" dirty="0">
              <a:solidFill>
                <a:prstClr val="black"/>
              </a:solidFill>
              <a:latin typeface="Calibri" panose="020F0502020204030204"/>
              <a:ea typeface="+mn-ea"/>
              <a:cs typeface="+mn-cs"/>
            </a:endParaRPr>
          </a:p>
        </p:txBody>
      </p:sp>
      <p:sp>
        <p:nvSpPr>
          <p:cNvPr id="28" name="Arc 27"/>
          <p:cNvSpPr/>
          <p:nvPr/>
        </p:nvSpPr>
        <p:spPr>
          <a:xfrm rot="20662848">
            <a:off x="5534830" y="485445"/>
            <a:ext cx="727712" cy="652748"/>
          </a:xfrm>
          <a:prstGeom prst="arc">
            <a:avLst>
              <a:gd name="adj1" fmla="val 16200000"/>
              <a:gd name="adj2" fmla="val 597166"/>
            </a:avLst>
          </a:prstGeom>
          <a:noFill/>
          <a:ln w="635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endParaRPr>
          </a:p>
        </p:txBody>
      </p:sp>
      <p:sp>
        <p:nvSpPr>
          <p:cNvPr id="29" name="Flowchart: Summing Junction 28"/>
          <p:cNvSpPr/>
          <p:nvPr/>
        </p:nvSpPr>
        <p:spPr>
          <a:xfrm>
            <a:off x="5573197" y="5443549"/>
            <a:ext cx="262467" cy="262466"/>
          </a:xfrm>
          <a:prstGeom prst="flowChartSummingJunction">
            <a:avLst/>
          </a:prstGeom>
          <a:pattFill prst="ltUpDiag">
            <a:fgClr>
              <a:srgbClr val="5B9BD5"/>
            </a:fgClr>
            <a:bgClr>
              <a:sysClr val="window" lastClr="FFFFFF"/>
            </a:bgClr>
          </a:patt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sp>
        <p:nvSpPr>
          <p:cNvPr id="30" name="Left Brace 29"/>
          <p:cNvSpPr/>
          <p:nvPr/>
        </p:nvSpPr>
        <p:spPr>
          <a:xfrm>
            <a:off x="5347590" y="2651262"/>
            <a:ext cx="225607" cy="542827"/>
          </a:xfrm>
          <a:prstGeom prst="leftBrace">
            <a:avLst/>
          </a:prstGeom>
          <a:noFill/>
          <a:ln w="635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endParaRPr>
          </a:p>
        </p:txBody>
      </p:sp>
      <p:cxnSp>
        <p:nvCxnSpPr>
          <p:cNvPr id="31" name="Straight Connector 30"/>
          <p:cNvCxnSpPr/>
          <p:nvPr/>
        </p:nvCxnSpPr>
        <p:spPr>
          <a:xfrm>
            <a:off x="5704430" y="2060573"/>
            <a:ext cx="287549" cy="70476"/>
          </a:xfrm>
          <a:prstGeom prst="line">
            <a:avLst/>
          </a:prstGeom>
          <a:noFill/>
          <a:ln w="6350" cap="flat" cmpd="sng" algn="ctr">
            <a:solidFill>
              <a:srgbClr val="5B9BD5"/>
            </a:solidFill>
            <a:prstDash val="solid"/>
            <a:miter lim="800000"/>
          </a:ln>
          <a:effectLst/>
        </p:spPr>
      </p:cxnSp>
      <p:cxnSp>
        <p:nvCxnSpPr>
          <p:cNvPr id="32" name="Straight Connector 31"/>
          <p:cNvCxnSpPr/>
          <p:nvPr/>
        </p:nvCxnSpPr>
        <p:spPr>
          <a:xfrm>
            <a:off x="5704430" y="1475869"/>
            <a:ext cx="431410" cy="91723"/>
          </a:xfrm>
          <a:prstGeom prst="line">
            <a:avLst/>
          </a:prstGeom>
          <a:noFill/>
          <a:ln w="6350" cap="flat" cmpd="sng" algn="ctr">
            <a:solidFill>
              <a:srgbClr val="5B9BD5"/>
            </a:solidFill>
            <a:prstDash val="solid"/>
            <a:miter lim="800000"/>
          </a:ln>
          <a:effectLst/>
        </p:spPr>
      </p:cxnSp>
      <p:cxnSp>
        <p:nvCxnSpPr>
          <p:cNvPr id="33" name="Straight Connector 32"/>
          <p:cNvCxnSpPr/>
          <p:nvPr/>
        </p:nvCxnSpPr>
        <p:spPr>
          <a:xfrm>
            <a:off x="5704430" y="891165"/>
            <a:ext cx="593456" cy="131233"/>
          </a:xfrm>
          <a:prstGeom prst="line">
            <a:avLst/>
          </a:prstGeom>
          <a:noFill/>
          <a:ln w="6350" cap="flat" cmpd="sng" algn="ctr">
            <a:solidFill>
              <a:srgbClr val="5B9BD5"/>
            </a:solidFill>
            <a:prstDash val="solid"/>
            <a:miter lim="800000"/>
          </a:ln>
          <a:effectLst/>
        </p:spPr>
      </p:cxnSp>
      <p:sp>
        <p:nvSpPr>
          <p:cNvPr id="34" name="TextBox 33"/>
          <p:cNvSpPr txBox="1"/>
          <p:nvPr/>
        </p:nvSpPr>
        <p:spPr>
          <a:xfrm>
            <a:off x="5830103" y="2505271"/>
            <a:ext cx="935567" cy="276999"/>
          </a:xfrm>
          <a:prstGeom prst="rect">
            <a:avLst/>
          </a:prstGeom>
          <a:noFill/>
        </p:spPr>
        <p:txBody>
          <a:bodyPr wrap="square" rtlCol="0">
            <a:spAutoFit/>
          </a:bodyPr>
          <a:lstStyle/>
          <a:p>
            <a:r>
              <a:rPr lang="en-US" sz="1200" kern="1200" dirty="0" smtClean="0">
                <a:solidFill>
                  <a:prstClr val="black"/>
                </a:solidFill>
                <a:latin typeface="Calibri" panose="020F0502020204030204"/>
                <a:ea typeface="+mn-ea"/>
                <a:cs typeface="+mn-cs"/>
              </a:rPr>
              <a:t>d</a:t>
            </a:r>
            <a:r>
              <a:rPr lang="en-US" sz="1200" kern="1200" dirty="0">
                <a:solidFill>
                  <a:prstClr val="black"/>
                </a:solidFill>
                <a:latin typeface="Calibri" panose="020F0502020204030204"/>
                <a:ea typeface="+mn-ea"/>
                <a:cs typeface="+mn-cs"/>
              </a:rPr>
              <a:t> </a:t>
            </a:r>
            <a:r>
              <a:rPr lang="en-US" sz="1200" kern="1200" dirty="0" smtClean="0">
                <a:solidFill>
                  <a:prstClr val="black"/>
                </a:solidFill>
                <a:latin typeface="Calibri" panose="020F0502020204030204"/>
                <a:ea typeface="+mn-ea"/>
                <a:cs typeface="+mn-cs"/>
              </a:rPr>
              <a:t>sin(</a:t>
            </a:r>
            <a:r>
              <a:rPr lang="el-GR" sz="1200" kern="1200" dirty="0" smtClean="0">
                <a:solidFill>
                  <a:prstClr val="black"/>
                </a:solidFill>
                <a:latin typeface="Calibri" panose="020F0502020204030204"/>
                <a:ea typeface="+mn-ea"/>
                <a:cs typeface="+mn-cs"/>
              </a:rPr>
              <a:t>θ</a:t>
            </a:r>
            <a:r>
              <a:rPr lang="en-US" sz="1200" kern="1200" baseline="-25000" dirty="0" smtClean="0">
                <a:solidFill>
                  <a:prstClr val="black"/>
                </a:solidFill>
                <a:latin typeface="Calibri" panose="020F0502020204030204"/>
                <a:ea typeface="+mn-ea"/>
                <a:cs typeface="+mn-cs"/>
              </a:rPr>
              <a:t>n</a:t>
            </a:r>
            <a:r>
              <a:rPr lang="en-US" sz="1200" kern="1200" dirty="0" smtClean="0">
                <a:solidFill>
                  <a:prstClr val="black"/>
                </a:solidFill>
                <a:latin typeface="Calibri" panose="020F0502020204030204"/>
                <a:ea typeface="+mn-ea"/>
                <a:cs typeface="+mn-cs"/>
              </a:rPr>
              <a:t>)</a:t>
            </a:r>
            <a:endParaRPr lang="en-US" sz="1200" kern="1200" dirty="0">
              <a:solidFill>
                <a:prstClr val="black"/>
              </a:solidFill>
              <a:latin typeface="Calibri" panose="020F0502020204030204"/>
              <a:ea typeface="+mn-ea"/>
              <a:cs typeface="+mn-cs"/>
            </a:endParaRPr>
          </a:p>
        </p:txBody>
      </p:sp>
      <p:sp>
        <p:nvSpPr>
          <p:cNvPr id="35" name="TextBox 34"/>
          <p:cNvSpPr txBox="1"/>
          <p:nvPr/>
        </p:nvSpPr>
        <p:spPr>
          <a:xfrm>
            <a:off x="6154854" y="1835203"/>
            <a:ext cx="935567" cy="276999"/>
          </a:xfrm>
          <a:prstGeom prst="rect">
            <a:avLst/>
          </a:prstGeom>
          <a:noFill/>
        </p:spPr>
        <p:txBody>
          <a:bodyPr wrap="square" rtlCol="0">
            <a:spAutoFit/>
          </a:bodyPr>
          <a:lstStyle/>
          <a:p>
            <a:r>
              <a:rPr lang="en-US" sz="1200" kern="1200" dirty="0" smtClean="0">
                <a:solidFill>
                  <a:prstClr val="black"/>
                </a:solidFill>
                <a:latin typeface="Calibri" panose="020F0502020204030204"/>
                <a:ea typeface="+mn-ea"/>
                <a:cs typeface="+mn-cs"/>
              </a:rPr>
              <a:t>2d sin(</a:t>
            </a:r>
            <a:r>
              <a:rPr lang="el-GR" sz="1200" kern="1200" dirty="0" smtClean="0">
                <a:solidFill>
                  <a:prstClr val="black"/>
                </a:solidFill>
                <a:latin typeface="Calibri" panose="020F0502020204030204"/>
                <a:ea typeface="+mn-ea"/>
                <a:cs typeface="+mn-cs"/>
              </a:rPr>
              <a:t>θ</a:t>
            </a:r>
            <a:r>
              <a:rPr lang="en-US" sz="1200" kern="1200" baseline="-25000" dirty="0" smtClean="0">
                <a:solidFill>
                  <a:prstClr val="black"/>
                </a:solidFill>
                <a:latin typeface="Calibri" panose="020F0502020204030204"/>
                <a:ea typeface="+mn-ea"/>
                <a:cs typeface="+mn-cs"/>
              </a:rPr>
              <a:t>n</a:t>
            </a:r>
            <a:r>
              <a:rPr lang="en-US" sz="1200" kern="1200" dirty="0" smtClean="0">
                <a:solidFill>
                  <a:prstClr val="black"/>
                </a:solidFill>
                <a:latin typeface="Calibri" panose="020F0502020204030204"/>
                <a:ea typeface="+mn-ea"/>
                <a:cs typeface="+mn-cs"/>
              </a:rPr>
              <a:t>)</a:t>
            </a:r>
            <a:endParaRPr lang="en-US" sz="1200" kern="1200" dirty="0">
              <a:solidFill>
                <a:prstClr val="black"/>
              </a:solidFill>
              <a:latin typeface="Calibri" panose="020F0502020204030204"/>
              <a:ea typeface="+mn-ea"/>
              <a:cs typeface="+mn-cs"/>
            </a:endParaRPr>
          </a:p>
        </p:txBody>
      </p:sp>
      <p:sp>
        <p:nvSpPr>
          <p:cNvPr id="36" name="TextBox 35"/>
          <p:cNvSpPr txBox="1"/>
          <p:nvPr/>
        </p:nvSpPr>
        <p:spPr>
          <a:xfrm>
            <a:off x="6371058" y="1272642"/>
            <a:ext cx="935567" cy="276999"/>
          </a:xfrm>
          <a:prstGeom prst="rect">
            <a:avLst/>
          </a:prstGeom>
          <a:noFill/>
        </p:spPr>
        <p:txBody>
          <a:bodyPr wrap="square" rtlCol="0">
            <a:spAutoFit/>
          </a:bodyPr>
          <a:lstStyle/>
          <a:p>
            <a:r>
              <a:rPr lang="en-US" sz="1200" kern="1200" dirty="0">
                <a:solidFill>
                  <a:prstClr val="black"/>
                </a:solidFill>
                <a:latin typeface="Calibri" panose="020F0502020204030204"/>
                <a:ea typeface="+mn-ea"/>
                <a:cs typeface="+mn-cs"/>
              </a:rPr>
              <a:t>3</a:t>
            </a:r>
            <a:r>
              <a:rPr lang="en-US" sz="1200" kern="1200" dirty="0" smtClean="0">
                <a:solidFill>
                  <a:prstClr val="black"/>
                </a:solidFill>
                <a:latin typeface="Calibri" panose="020F0502020204030204"/>
                <a:ea typeface="+mn-ea"/>
                <a:cs typeface="+mn-cs"/>
              </a:rPr>
              <a:t>d sin(</a:t>
            </a:r>
            <a:r>
              <a:rPr lang="el-GR" sz="1200" kern="1200" dirty="0" smtClean="0">
                <a:solidFill>
                  <a:prstClr val="black"/>
                </a:solidFill>
                <a:latin typeface="Calibri" panose="020F0502020204030204"/>
                <a:ea typeface="+mn-ea"/>
                <a:cs typeface="+mn-cs"/>
              </a:rPr>
              <a:t>θ</a:t>
            </a:r>
            <a:r>
              <a:rPr lang="en-US" sz="1200" kern="1200" baseline="-25000" dirty="0" smtClean="0">
                <a:solidFill>
                  <a:prstClr val="black"/>
                </a:solidFill>
                <a:latin typeface="Calibri" panose="020F0502020204030204"/>
                <a:ea typeface="+mn-ea"/>
                <a:cs typeface="+mn-cs"/>
              </a:rPr>
              <a:t>n</a:t>
            </a:r>
            <a:r>
              <a:rPr lang="en-US" sz="1200" kern="1200" dirty="0" smtClean="0">
                <a:solidFill>
                  <a:prstClr val="black"/>
                </a:solidFill>
                <a:latin typeface="Calibri" panose="020F0502020204030204"/>
                <a:ea typeface="+mn-ea"/>
                <a:cs typeface="+mn-cs"/>
              </a:rPr>
              <a:t>)</a:t>
            </a:r>
            <a:endParaRPr lang="en-US" sz="1200" kern="1200" dirty="0">
              <a:solidFill>
                <a:prstClr val="black"/>
              </a:solidFill>
              <a:latin typeface="Calibri" panose="020F0502020204030204"/>
              <a:ea typeface="+mn-ea"/>
              <a:cs typeface="+mn-cs"/>
            </a:endParaRPr>
          </a:p>
        </p:txBody>
      </p:sp>
      <p:sp>
        <p:nvSpPr>
          <p:cNvPr id="37" name="TextBox 36"/>
          <p:cNvSpPr txBox="1"/>
          <p:nvPr/>
        </p:nvSpPr>
        <p:spPr>
          <a:xfrm>
            <a:off x="6497526" y="722337"/>
            <a:ext cx="935567" cy="276999"/>
          </a:xfrm>
          <a:prstGeom prst="rect">
            <a:avLst/>
          </a:prstGeom>
          <a:noFill/>
        </p:spPr>
        <p:txBody>
          <a:bodyPr wrap="square" rtlCol="0">
            <a:spAutoFit/>
          </a:bodyPr>
          <a:lstStyle/>
          <a:p>
            <a:r>
              <a:rPr lang="en-US" sz="1200" kern="1200" dirty="0" err="1" smtClean="0">
                <a:solidFill>
                  <a:prstClr val="black"/>
                </a:solidFill>
                <a:latin typeface="Calibri" panose="020F0502020204030204"/>
                <a:ea typeface="+mn-ea"/>
                <a:cs typeface="+mn-cs"/>
              </a:rPr>
              <a:t>nd</a:t>
            </a:r>
            <a:r>
              <a:rPr lang="en-US" sz="1200" kern="1200" dirty="0" smtClean="0">
                <a:solidFill>
                  <a:prstClr val="black"/>
                </a:solidFill>
                <a:latin typeface="Calibri" panose="020F0502020204030204"/>
                <a:ea typeface="+mn-ea"/>
                <a:cs typeface="+mn-cs"/>
              </a:rPr>
              <a:t> sin(</a:t>
            </a:r>
            <a:r>
              <a:rPr lang="el-GR" sz="1200" kern="1200" dirty="0" smtClean="0">
                <a:solidFill>
                  <a:prstClr val="black"/>
                </a:solidFill>
                <a:latin typeface="Calibri" panose="020F0502020204030204"/>
                <a:ea typeface="+mn-ea"/>
                <a:cs typeface="+mn-cs"/>
              </a:rPr>
              <a:t>θ</a:t>
            </a:r>
            <a:r>
              <a:rPr lang="en-US" sz="1200" kern="1200" baseline="-25000" dirty="0" smtClean="0">
                <a:solidFill>
                  <a:prstClr val="black"/>
                </a:solidFill>
                <a:latin typeface="Calibri" panose="020F0502020204030204"/>
                <a:ea typeface="+mn-ea"/>
                <a:cs typeface="+mn-cs"/>
              </a:rPr>
              <a:t>n</a:t>
            </a:r>
            <a:r>
              <a:rPr lang="en-US" sz="1200" kern="1200" dirty="0" smtClean="0">
                <a:solidFill>
                  <a:prstClr val="black"/>
                </a:solidFill>
                <a:latin typeface="Calibri" panose="020F0502020204030204"/>
                <a:ea typeface="+mn-ea"/>
                <a:cs typeface="+mn-cs"/>
              </a:rPr>
              <a:t>)</a:t>
            </a:r>
            <a:endParaRPr lang="en-US" sz="1200" kern="1200" dirty="0">
              <a:solidFill>
                <a:prstClr val="black"/>
              </a:solidFill>
              <a:latin typeface="Calibri" panose="020F0502020204030204"/>
              <a:ea typeface="+mn-ea"/>
              <a:cs typeface="+mn-cs"/>
            </a:endParaRPr>
          </a:p>
        </p:txBody>
      </p:sp>
      <p:cxnSp>
        <p:nvCxnSpPr>
          <p:cNvPr id="38" name="Straight Connector 37"/>
          <p:cNvCxnSpPr>
            <a:stCxn id="35" idx="1"/>
          </p:cNvCxnSpPr>
          <p:nvPr/>
        </p:nvCxnSpPr>
        <p:spPr>
          <a:xfrm flipH="1">
            <a:off x="5949697" y="1973703"/>
            <a:ext cx="205157" cy="115614"/>
          </a:xfrm>
          <a:prstGeom prst="line">
            <a:avLst/>
          </a:prstGeom>
          <a:noFill/>
          <a:ln w="6350" cap="flat" cmpd="sng" algn="ctr">
            <a:solidFill>
              <a:srgbClr val="5B9BD5"/>
            </a:solidFill>
            <a:prstDash val="solid"/>
            <a:miter lim="800000"/>
            <a:tailEnd type="triangle"/>
          </a:ln>
          <a:effectLst/>
        </p:spPr>
      </p:cxnSp>
      <p:cxnSp>
        <p:nvCxnSpPr>
          <p:cNvPr id="39" name="Straight Connector 38"/>
          <p:cNvCxnSpPr>
            <a:stCxn id="36" idx="1"/>
          </p:cNvCxnSpPr>
          <p:nvPr/>
        </p:nvCxnSpPr>
        <p:spPr>
          <a:xfrm flipH="1">
            <a:off x="5991979" y="1411142"/>
            <a:ext cx="379079" cy="98527"/>
          </a:xfrm>
          <a:prstGeom prst="line">
            <a:avLst/>
          </a:prstGeom>
          <a:noFill/>
          <a:ln w="6350" cap="flat" cmpd="sng" algn="ctr">
            <a:solidFill>
              <a:srgbClr val="5B9BD5"/>
            </a:solidFill>
            <a:prstDash val="solid"/>
            <a:miter lim="800000"/>
            <a:tailEnd type="triangle"/>
          </a:ln>
          <a:effectLst/>
        </p:spPr>
      </p:cxnSp>
      <p:cxnSp>
        <p:nvCxnSpPr>
          <p:cNvPr id="40" name="Straight Connector 39"/>
          <p:cNvCxnSpPr>
            <a:stCxn id="37" idx="1"/>
          </p:cNvCxnSpPr>
          <p:nvPr/>
        </p:nvCxnSpPr>
        <p:spPr>
          <a:xfrm flipH="1">
            <a:off x="6172477" y="860837"/>
            <a:ext cx="325049" cy="95944"/>
          </a:xfrm>
          <a:prstGeom prst="line">
            <a:avLst/>
          </a:prstGeom>
          <a:noFill/>
          <a:ln w="6350" cap="flat" cmpd="sng" algn="ctr">
            <a:solidFill>
              <a:srgbClr val="5B9BD5"/>
            </a:solidFill>
            <a:prstDash val="solid"/>
            <a:miter lim="800000"/>
            <a:tailEnd type="triangle"/>
          </a:ln>
          <a:effectLst/>
        </p:spPr>
      </p:cxnSp>
      <p:sp>
        <p:nvSpPr>
          <p:cNvPr id="41" name="TextBox 40"/>
          <p:cNvSpPr txBox="1"/>
          <p:nvPr/>
        </p:nvSpPr>
        <p:spPr>
          <a:xfrm>
            <a:off x="5090645" y="2773383"/>
            <a:ext cx="322817" cy="307777"/>
          </a:xfrm>
          <a:prstGeom prst="rect">
            <a:avLst/>
          </a:prstGeom>
          <a:noFill/>
        </p:spPr>
        <p:txBody>
          <a:bodyPr wrap="square" rtlCol="0">
            <a:spAutoFit/>
          </a:bodyPr>
          <a:lstStyle/>
          <a:p>
            <a:r>
              <a:rPr lang="en-US" b="1" kern="1200" dirty="0" smtClean="0">
                <a:solidFill>
                  <a:prstClr val="black"/>
                </a:solidFill>
                <a:latin typeface="Calibri" panose="020F0502020204030204"/>
                <a:ea typeface="+mn-ea"/>
                <a:cs typeface="+mn-cs"/>
              </a:rPr>
              <a:t>d</a:t>
            </a:r>
            <a:r>
              <a:rPr lang="en-US" kern="1200" dirty="0" smtClean="0">
                <a:solidFill>
                  <a:prstClr val="black"/>
                </a:solidFill>
                <a:latin typeface="Calibri" panose="020F0502020204030204"/>
                <a:ea typeface="+mn-ea"/>
                <a:cs typeface="+mn-cs"/>
              </a:rPr>
              <a:t> </a:t>
            </a:r>
            <a:endParaRPr lang="en-US" kern="1200" baseline="-25000" dirty="0">
              <a:solidFill>
                <a:prstClr val="black"/>
              </a:solidFill>
              <a:latin typeface="Calibri" panose="020F0502020204030204"/>
              <a:ea typeface="+mn-ea"/>
              <a:cs typeface="+mn-cs"/>
            </a:endParaRPr>
          </a:p>
        </p:txBody>
      </p:sp>
      <p:sp>
        <p:nvSpPr>
          <p:cNvPr id="42" name="TextBox 41"/>
          <p:cNvSpPr txBox="1"/>
          <p:nvPr/>
        </p:nvSpPr>
        <p:spPr>
          <a:xfrm>
            <a:off x="7903175" y="2950844"/>
            <a:ext cx="774228" cy="307777"/>
          </a:xfrm>
          <a:prstGeom prst="rect">
            <a:avLst/>
          </a:prstGeom>
          <a:noFill/>
        </p:spPr>
        <p:txBody>
          <a:bodyPr wrap="square" rtlCol="0">
            <a:spAutoFit/>
          </a:bodyPr>
          <a:lstStyle/>
          <a:p>
            <a:r>
              <a:rPr lang="en-US" kern="1200" dirty="0" smtClean="0">
                <a:solidFill>
                  <a:prstClr val="black"/>
                </a:solidFill>
                <a:latin typeface="Calibri" panose="020F0502020204030204"/>
                <a:ea typeface="+mn-ea"/>
                <a:cs typeface="+mn-cs"/>
              </a:rPr>
              <a:t>R </a:t>
            </a:r>
            <a:endParaRPr lang="en-US" kern="1200" baseline="-25000" dirty="0">
              <a:solidFill>
                <a:prstClr val="black"/>
              </a:solidFill>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43" name="TextBox 42"/>
              <p:cNvSpPr txBox="1"/>
              <p:nvPr/>
            </p:nvSpPr>
            <p:spPr>
              <a:xfrm>
                <a:off x="6028881" y="5648802"/>
                <a:ext cx="1262663" cy="369332"/>
              </a:xfrm>
              <a:prstGeom prst="rect">
                <a:avLst/>
              </a:prstGeom>
              <a:noFill/>
            </p:spPr>
            <p:txBody>
              <a:bodyPr wrap="square" rtlCol="0">
                <a:spAutoFit/>
              </a:bodyPr>
              <a:lstStyle/>
              <a:p>
                <a:r>
                  <a:rPr lang="en-US" kern="1200" dirty="0" smtClean="0">
                    <a:solidFill>
                      <a:prstClr val="black"/>
                    </a:solidFill>
                    <a:latin typeface="Calibri" panose="020F0502020204030204"/>
                    <a:ea typeface="+mn-ea"/>
                    <a:cs typeface="+mn-cs"/>
                  </a:rPr>
                  <a:t>R </a:t>
                </a:r>
                <a14:m>
                  <m:oMath xmlns:m="http://schemas.openxmlformats.org/officeDocument/2006/math">
                    <m:r>
                      <a:rPr lang="en-US" kern="1200">
                        <a:solidFill>
                          <a:prstClr val="black"/>
                        </a:solidFill>
                        <a:latin typeface="Cambria Math" panose="02040503050406030204" pitchFamily="18" charset="0"/>
                        <a:ea typeface="+mn-ea"/>
                        <a:cs typeface="+mn-cs"/>
                      </a:rPr>
                      <m:t>≈ </m:t>
                    </m:r>
                  </m:oMath>
                </a14:m>
                <a:r>
                  <a:rPr lang="en-US" kern="1200" dirty="0" smtClean="0">
                    <a:solidFill>
                      <a:prstClr val="black"/>
                    </a:solidFill>
                    <a:latin typeface="Calibri" panose="020F0502020204030204"/>
                    <a:ea typeface="+mn-ea"/>
                    <a:cs typeface="+mn-cs"/>
                  </a:rPr>
                  <a:t>R cos</a:t>
                </a:r>
                <a:r>
                  <a:rPr lang="el-GR" dirty="0" smtClean="0">
                    <a:solidFill>
                      <a:prstClr val="black"/>
                    </a:solidFill>
                    <a:latin typeface="Calibri" panose="020F0502020204030204"/>
                  </a:rPr>
                  <a:t> </a:t>
                </a:r>
                <a:r>
                  <a:rPr lang="el-GR" dirty="0">
                    <a:solidFill>
                      <a:prstClr val="black"/>
                    </a:solidFill>
                    <a:latin typeface="Calibri" panose="020F0502020204030204"/>
                  </a:rPr>
                  <a:t>θ</a:t>
                </a:r>
                <a:endParaRPr lang="en-US" kern="1200" baseline="-25000" dirty="0">
                  <a:solidFill>
                    <a:prstClr val="black"/>
                  </a:solidFill>
                  <a:latin typeface="Calibri" panose="020F0502020204030204"/>
                  <a:ea typeface="+mn-ea"/>
                  <a:cs typeface="+mn-cs"/>
                </a:endParaRPr>
              </a:p>
            </p:txBody>
          </p:sp>
        </mc:Choice>
        <mc:Fallback xmlns="">
          <p:sp>
            <p:nvSpPr>
              <p:cNvPr id="43" name="TextBox 42"/>
              <p:cNvSpPr txBox="1">
                <a:spLocks noRot="1" noChangeAspect="1" noMove="1" noResize="1" noEditPoints="1" noAdjustHandles="1" noChangeArrowheads="1" noChangeShapeType="1" noTextEdit="1"/>
              </p:cNvSpPr>
              <p:nvPr/>
            </p:nvSpPr>
            <p:spPr>
              <a:xfrm>
                <a:off x="6028881" y="5648802"/>
                <a:ext cx="1262663" cy="369332"/>
              </a:xfrm>
              <a:prstGeom prst="rect">
                <a:avLst/>
              </a:prstGeom>
              <a:blipFill rotWithShape="0">
                <a:blip r:embed="rId3"/>
                <a:stretch>
                  <a:fillRect l="-4348" t="-10000" r="-1449" b="-26667"/>
                </a:stretch>
              </a:blipFill>
            </p:spPr>
            <p:txBody>
              <a:bodyPr/>
              <a:lstStyle/>
              <a:p>
                <a:r>
                  <a:rPr lang="en-US">
                    <a:noFill/>
                  </a:rPr>
                  <a:t> </a:t>
                </a:r>
              </a:p>
            </p:txBody>
          </p:sp>
        </mc:Fallback>
      </mc:AlternateContent>
      <p:sp>
        <p:nvSpPr>
          <p:cNvPr id="44" name="TextBox 43"/>
          <p:cNvSpPr txBox="1"/>
          <p:nvPr/>
        </p:nvSpPr>
        <p:spPr>
          <a:xfrm>
            <a:off x="6029185" y="5899559"/>
            <a:ext cx="774228" cy="307777"/>
          </a:xfrm>
          <a:prstGeom prst="rect">
            <a:avLst/>
          </a:prstGeom>
          <a:noFill/>
        </p:spPr>
        <p:txBody>
          <a:bodyPr wrap="square" rtlCol="0">
            <a:spAutoFit/>
          </a:bodyPr>
          <a:lstStyle/>
          <a:p>
            <a:r>
              <a:rPr lang="en-US" b="1" kern="1200" dirty="0" smtClean="0">
                <a:solidFill>
                  <a:prstClr val="black"/>
                </a:solidFill>
                <a:latin typeface="Calibri" panose="020F0502020204030204"/>
                <a:ea typeface="+mn-ea"/>
                <a:cs typeface="+mn-cs"/>
              </a:rPr>
              <a:t>d = </a:t>
            </a:r>
            <a:r>
              <a:rPr lang="en-US" kern="1200" dirty="0" smtClean="0">
                <a:solidFill>
                  <a:prstClr val="black"/>
                </a:solidFill>
                <a:latin typeface="Calibri" panose="020F0502020204030204"/>
                <a:ea typeface="+mn-ea"/>
                <a:cs typeface="+mn-cs"/>
              </a:rPr>
              <a:t>3</a:t>
            </a:r>
            <a:r>
              <a:rPr lang="el-GR" kern="1200" dirty="0" smtClean="0">
                <a:solidFill>
                  <a:prstClr val="black"/>
                </a:solidFill>
                <a:latin typeface="Calibri" panose="020F0502020204030204"/>
                <a:ea typeface="+mn-ea"/>
                <a:cs typeface="+mn-cs"/>
              </a:rPr>
              <a:t>λ</a:t>
            </a:r>
            <a:endParaRPr lang="en-US" kern="1200" baseline="-25000" dirty="0">
              <a:solidFill>
                <a:prstClr val="black"/>
              </a:solidFill>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45" name="Rectangle 44"/>
              <p:cNvSpPr/>
              <p:nvPr/>
            </p:nvSpPr>
            <p:spPr>
              <a:xfrm rot="5400000">
                <a:off x="8599417" y="3031832"/>
                <a:ext cx="40748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kern="1200" smtClean="0">
                          <a:solidFill>
                            <a:srgbClr val="5B9BD5"/>
                          </a:solidFill>
                          <a:latin typeface="Cambria Math" panose="02040503050406030204" pitchFamily="18" charset="0"/>
                          <a:ea typeface="+mn-ea"/>
                          <a:cs typeface="+mn-cs"/>
                        </a:rPr>
                        <m:t>≈</m:t>
                      </m:r>
                    </m:oMath>
                  </m:oMathPara>
                </a14:m>
                <a:endParaRPr lang="en-US" sz="1800" kern="1200" dirty="0">
                  <a:solidFill>
                    <a:srgbClr val="5B9BD5"/>
                  </a:solidFill>
                  <a:latin typeface="Calibri" panose="020F0502020204030204"/>
                  <a:ea typeface="+mn-ea"/>
                  <a:cs typeface="+mn-cs"/>
                </a:endParaRPr>
              </a:p>
            </p:txBody>
          </p:sp>
        </mc:Choice>
        <mc:Fallback xmlns="">
          <p:sp>
            <p:nvSpPr>
              <p:cNvPr id="45" name="Rectangle 44"/>
              <p:cNvSpPr>
                <a:spLocks noRot="1" noChangeAspect="1" noMove="1" noResize="1" noEditPoints="1" noAdjustHandles="1" noChangeArrowheads="1" noChangeShapeType="1" noTextEdit="1"/>
              </p:cNvSpPr>
              <p:nvPr/>
            </p:nvSpPr>
            <p:spPr>
              <a:xfrm rot="5400000">
                <a:off x="8599417" y="3031832"/>
                <a:ext cx="407483" cy="369332"/>
              </a:xfrm>
              <a:prstGeom prst="rect">
                <a:avLst/>
              </a:prstGeom>
              <a:blipFill rotWithShape="0">
                <a:blip r:embed="rId4"/>
                <a:stretch>
                  <a:fillRect/>
                </a:stretch>
              </a:blipFill>
            </p:spPr>
            <p:txBody>
              <a:bodyPr/>
              <a:lstStyle/>
              <a:p>
                <a:r>
                  <a:rPr lang="en-US">
                    <a:noFill/>
                  </a:rPr>
                  <a:t> </a:t>
                </a:r>
              </a:p>
            </p:txBody>
          </p:sp>
        </mc:Fallback>
      </mc:AlternateContent>
      <p:sp>
        <p:nvSpPr>
          <p:cNvPr id="46" name="Rectangle 45"/>
          <p:cNvSpPr/>
          <p:nvPr/>
        </p:nvSpPr>
        <p:spPr>
          <a:xfrm>
            <a:off x="6077007" y="261879"/>
            <a:ext cx="360996" cy="369332"/>
          </a:xfrm>
          <a:prstGeom prst="rect">
            <a:avLst/>
          </a:prstGeom>
        </p:spPr>
        <p:txBody>
          <a:bodyPr wrap="none">
            <a:spAutoFit/>
          </a:bodyPr>
          <a:lstStyle/>
          <a:p>
            <a:r>
              <a:rPr lang="el-GR" dirty="0" smtClean="0"/>
              <a:t>θ </a:t>
            </a:r>
            <a:endParaRPr lang="en-US" baseline="-25000" dirty="0"/>
          </a:p>
        </p:txBody>
      </p:sp>
      <p:sp>
        <p:nvSpPr>
          <p:cNvPr id="47" name="Title 1"/>
          <p:cNvSpPr>
            <a:spLocks noGrp="1"/>
          </p:cNvSpPr>
          <p:nvPr>
            <p:ph type="title"/>
          </p:nvPr>
        </p:nvSpPr>
        <p:spPr>
          <a:xfrm>
            <a:off x="863220" y="109106"/>
            <a:ext cx="3200398" cy="1044210"/>
          </a:xfrm>
        </p:spPr>
        <p:txBody>
          <a:bodyPr/>
          <a:lstStyle/>
          <a:p>
            <a:r>
              <a:rPr lang="en-US" sz="2800" dirty="0" smtClean="0"/>
              <a:t>Phase Slope</a:t>
            </a:r>
            <a:endParaRPr lang="en-US" sz="2800" dirty="0"/>
          </a:p>
        </p:txBody>
      </p:sp>
      <p:sp>
        <p:nvSpPr>
          <p:cNvPr id="48" name="Rectangle 47"/>
          <p:cNvSpPr/>
          <p:nvPr/>
        </p:nvSpPr>
        <p:spPr>
          <a:xfrm flipV="1">
            <a:off x="286088" y="1288808"/>
            <a:ext cx="3374776" cy="5224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27268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6600" dirty="0" smtClean="0"/>
              <a:t>Introduction</a:t>
            </a:r>
            <a:endParaRPr lang="en-US" sz="6600" dirty="0"/>
          </a:p>
        </p:txBody>
      </p:sp>
      <p:sp>
        <p:nvSpPr>
          <p:cNvPr id="5" name="Text Placeholder 4"/>
          <p:cNvSpPr>
            <a:spLocks noGrp="1"/>
          </p:cNvSpPr>
          <p:nvPr>
            <p:ph type="body" idx="1"/>
          </p:nvPr>
        </p:nvSpPr>
        <p:spPr/>
        <p:txBody>
          <a:bodyPr/>
          <a:lstStyle/>
          <a:p>
            <a:r>
              <a:rPr lang="en-US" cap="none" dirty="0" smtClean="0"/>
              <a:t>Josh Dennis</a:t>
            </a:r>
            <a:endParaRPr lang="en-US" cap="none" dirty="0"/>
          </a:p>
        </p:txBody>
      </p:sp>
      <p:sp>
        <p:nvSpPr>
          <p:cNvPr id="2" name="Footer Placeholder 1"/>
          <p:cNvSpPr>
            <a:spLocks noGrp="1"/>
          </p:cNvSpPr>
          <p:nvPr>
            <p:ph type="ftr" idx="11"/>
          </p:nvPr>
        </p:nvSpPr>
        <p:spPr/>
        <p:txBody>
          <a:bodyPr/>
          <a:lstStyle/>
          <a:p>
            <a:r>
              <a:rPr lang="en-US" dirty="0"/>
              <a:t>SAR Imager</a:t>
            </a:r>
          </a:p>
        </p:txBody>
      </p:sp>
      <p:sp>
        <p:nvSpPr>
          <p:cNvPr id="3" name="Slide Number Placeholder 2"/>
          <p:cNvSpPr>
            <a:spLocks noGrp="1"/>
          </p:cNvSpPr>
          <p:nvPr>
            <p:ph type="sldNum" idx="12"/>
          </p:nvPr>
        </p:nvSpPr>
        <p:spPr/>
        <p:txBody>
          <a:bodyPr/>
          <a:lstStyle/>
          <a:p>
            <a:pPr algn="r">
              <a:buClr>
                <a:srgbClr val="FFFFFF"/>
              </a:buClr>
              <a:buSzPct val="25000"/>
              <a:buFont typeface="Calibri"/>
              <a:buNone/>
            </a:pPr>
            <a:fld id="{00000000-1234-1234-1234-123412341234}" type="slidenum">
              <a:rPr lang="en-US" sz="1050" smtClean="0">
                <a:solidFill>
                  <a:srgbClr val="FFFFFF"/>
                </a:solidFill>
                <a:latin typeface="Calibri"/>
                <a:ea typeface="Calibri"/>
                <a:cs typeface="Calibri"/>
                <a:sym typeface="Calibri"/>
              </a:rPr>
              <a:pPr algn="r">
                <a:buClr>
                  <a:srgbClr val="FFFFFF"/>
                </a:buClr>
                <a:buSzPct val="25000"/>
                <a:buFont typeface="Calibri"/>
                <a:buNone/>
              </a:pPr>
              <a:t>3</a:t>
            </a:fld>
            <a:endParaRPr lang="en-US" sz="1050" dirty="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41656439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Prototype Design Goals</a:t>
            </a:r>
            <a:endParaRPr lang="en-US" dirty="0"/>
          </a:p>
        </p:txBody>
      </p:sp>
      <p:sp>
        <p:nvSpPr>
          <p:cNvPr id="4" name="Text Placeholder 3"/>
          <p:cNvSpPr>
            <a:spLocks noGrp="1"/>
          </p:cNvSpPr>
          <p:nvPr>
            <p:ph type="body" idx="2"/>
          </p:nvPr>
        </p:nvSpPr>
        <p:spPr>
          <a:xfrm>
            <a:off x="1097279" y="1989783"/>
            <a:ext cx="9485555" cy="4023360"/>
          </a:xfrm>
        </p:spPr>
        <p:txBody>
          <a:bodyPr>
            <a:normAutofit/>
          </a:bodyPr>
          <a:lstStyle/>
          <a:p>
            <a:pPr marL="0" indent="0">
              <a:buNone/>
            </a:pPr>
            <a:r>
              <a:rPr lang="en-US" sz="2800" u="sng" dirty="0" smtClean="0"/>
              <a:t>Electrical Engineering</a:t>
            </a:r>
          </a:p>
          <a:p>
            <a:pPr>
              <a:buFont typeface="Wingdings" panose="05000000000000000000" pitchFamily="2" charset="2"/>
              <a:buChar char="Ø"/>
            </a:pPr>
            <a:r>
              <a:rPr lang="en-US" sz="2800" dirty="0" smtClean="0"/>
              <a:t> Identify radar reflector at 20 feet</a:t>
            </a:r>
          </a:p>
          <a:p>
            <a:pPr>
              <a:buFont typeface="Wingdings" panose="05000000000000000000" pitchFamily="2" charset="2"/>
              <a:buChar char="Ø"/>
            </a:pPr>
            <a:endParaRPr lang="en-US" sz="2800" dirty="0" smtClean="0"/>
          </a:p>
          <a:p>
            <a:pPr>
              <a:buFont typeface="Wingdings" panose="05000000000000000000" pitchFamily="2" charset="2"/>
              <a:buChar char="Ø"/>
            </a:pPr>
            <a:r>
              <a:rPr lang="en-US" sz="2800" dirty="0" smtClean="0"/>
              <a:t>FPGA </a:t>
            </a:r>
            <a:r>
              <a:rPr lang="en-US" sz="2800" dirty="0"/>
              <a:t>signal processing for real-time &amp; standalone </a:t>
            </a:r>
            <a:r>
              <a:rPr lang="en-US" sz="2800" dirty="0" smtClean="0"/>
              <a:t>functionality</a:t>
            </a:r>
          </a:p>
          <a:p>
            <a:pPr>
              <a:buFont typeface="Wingdings" panose="05000000000000000000" pitchFamily="2" charset="2"/>
              <a:buChar char="Ø"/>
            </a:pPr>
            <a:endParaRPr lang="en-US" sz="2800" dirty="0"/>
          </a:p>
          <a:p>
            <a:pPr>
              <a:buFont typeface="Wingdings" panose="05000000000000000000" pitchFamily="2" charset="2"/>
              <a:buChar char="Ø"/>
            </a:pPr>
            <a:r>
              <a:rPr lang="en-US" sz="2800" dirty="0" smtClean="0"/>
              <a:t> MATLAB signal processing for testing &amp; future development</a:t>
            </a:r>
          </a:p>
        </p:txBody>
      </p:sp>
      <p:sp>
        <p:nvSpPr>
          <p:cNvPr id="5" name="Footer Placeholder 4"/>
          <p:cNvSpPr>
            <a:spLocks noGrp="1"/>
          </p:cNvSpPr>
          <p:nvPr>
            <p:ph type="ftr" idx="11"/>
          </p:nvPr>
        </p:nvSpPr>
        <p:spPr/>
        <p:txBody>
          <a:bodyPr/>
          <a:lstStyle/>
          <a:p>
            <a:r>
              <a:rPr lang="en-US" dirty="0"/>
              <a:t>SAR Imager</a:t>
            </a:r>
          </a:p>
        </p:txBody>
      </p:sp>
      <p:sp>
        <p:nvSpPr>
          <p:cNvPr id="6" name="Slide Number Placeholder 5"/>
          <p:cNvSpPr>
            <a:spLocks noGrp="1"/>
          </p:cNvSpPr>
          <p:nvPr>
            <p:ph type="sldNum" idx="12"/>
          </p:nvPr>
        </p:nvSpPr>
        <p:spPr/>
        <p:txBody>
          <a:body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050" b="0" i="0" u="none" strike="noStrike" cap="none" baseline="0" smtClean="0">
                <a:solidFill>
                  <a:srgbClr val="FFFFFF"/>
                </a:solidFill>
                <a:latin typeface="Calibri"/>
                <a:ea typeface="Calibri"/>
                <a:cs typeface="Calibri"/>
                <a:sym typeface="Calibri"/>
                <a:rtl val="0"/>
              </a:rPr>
              <a:t>30</a:t>
            </a:fld>
            <a:endParaRPr lang="en-US" sz="1050" b="0" i="0" u="none" strike="noStrike" cap="none" baseline="0">
              <a:solidFill>
                <a:srgbClr val="FFFFFF"/>
              </a:solidFill>
              <a:latin typeface="Calibri"/>
              <a:ea typeface="Calibri"/>
              <a:cs typeface="Calibri"/>
              <a:sym typeface="Calibri"/>
              <a:rtl val="0"/>
            </a:endParaRPr>
          </a:p>
        </p:txBody>
      </p:sp>
    </p:spTree>
    <p:extLst>
      <p:ext uri="{BB962C8B-B14F-4D97-AF65-F5344CB8AC3E}">
        <p14:creationId xmlns:p14="http://schemas.microsoft.com/office/powerpoint/2010/main" val="18590971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idx="11"/>
          </p:nvPr>
        </p:nvSpPr>
        <p:spPr/>
        <p:txBody>
          <a:bodyPr/>
          <a:lstStyle/>
          <a:p>
            <a:r>
              <a:rPr lang="en-US" dirty="0"/>
              <a:t>SAR Imager</a:t>
            </a:r>
          </a:p>
        </p:txBody>
      </p:sp>
      <p:sp>
        <p:nvSpPr>
          <p:cNvPr id="3" name="Slide Number Placeholder 2"/>
          <p:cNvSpPr>
            <a:spLocks noGrp="1"/>
          </p:cNvSpPr>
          <p:nvPr>
            <p:ph type="sldNum" idx="12"/>
          </p:nvPr>
        </p:nvSpPr>
        <p:spPr/>
        <p:txBody>
          <a:body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050" b="0" i="0" u="none" strike="noStrike" cap="none" baseline="0" smtClean="0">
                <a:solidFill>
                  <a:srgbClr val="FFFFFF"/>
                </a:solidFill>
                <a:latin typeface="Calibri"/>
                <a:ea typeface="Calibri"/>
                <a:cs typeface="Calibri"/>
                <a:sym typeface="Calibri"/>
                <a:rtl val="0"/>
              </a:rPr>
              <a:t>31</a:t>
            </a:fld>
            <a:endParaRPr lang="en-US" sz="1050" b="0" i="0" u="none" strike="noStrike" cap="none" baseline="0">
              <a:solidFill>
                <a:srgbClr val="FFFFFF"/>
              </a:solidFill>
              <a:latin typeface="Calibri"/>
              <a:ea typeface="Calibri"/>
              <a:cs typeface="Calibri"/>
              <a:sym typeface="Calibri"/>
              <a:rtl val="0"/>
            </a:endParaRPr>
          </a:p>
        </p:txBody>
      </p:sp>
      <p:pic>
        <p:nvPicPr>
          <p:cNvPr id="8" name="Picture 7"/>
          <p:cNvPicPr>
            <a:picLocks noChangeAspect="1"/>
          </p:cNvPicPr>
          <p:nvPr/>
        </p:nvPicPr>
        <p:blipFill>
          <a:blip r:embed="rId2"/>
          <a:stretch>
            <a:fillRect/>
          </a:stretch>
        </p:blipFill>
        <p:spPr>
          <a:xfrm>
            <a:off x="769476" y="1344187"/>
            <a:ext cx="10656219" cy="647700"/>
          </a:xfrm>
          <a:prstGeom prst="rect">
            <a:avLst/>
          </a:prstGeom>
        </p:spPr>
      </p:pic>
      <p:pic>
        <p:nvPicPr>
          <p:cNvPr id="9" name="Picture 8"/>
          <p:cNvPicPr>
            <a:picLocks noChangeAspect="1"/>
          </p:cNvPicPr>
          <p:nvPr/>
        </p:nvPicPr>
        <p:blipFill>
          <a:blip r:embed="rId3"/>
          <a:stretch>
            <a:fillRect/>
          </a:stretch>
        </p:blipFill>
        <p:spPr>
          <a:xfrm>
            <a:off x="1761399" y="279403"/>
            <a:ext cx="8672371" cy="5822951"/>
          </a:xfrm>
          <a:prstGeom prst="rect">
            <a:avLst/>
          </a:prstGeom>
        </p:spPr>
      </p:pic>
    </p:spTree>
    <p:extLst>
      <p:ext uri="{BB962C8B-B14F-4D97-AF65-F5344CB8AC3E}">
        <p14:creationId xmlns:p14="http://schemas.microsoft.com/office/powerpoint/2010/main" val="8267979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6600" dirty="0"/>
              <a:t>System </a:t>
            </a:r>
            <a:r>
              <a:rPr lang="en-US" sz="6600" dirty="0" smtClean="0"/>
              <a:t>Control</a:t>
            </a:r>
            <a:endParaRPr lang="en-US" sz="6600" dirty="0"/>
          </a:p>
        </p:txBody>
      </p:sp>
      <p:sp>
        <p:nvSpPr>
          <p:cNvPr id="5" name="Text Placeholder 4"/>
          <p:cNvSpPr>
            <a:spLocks noGrp="1"/>
          </p:cNvSpPr>
          <p:nvPr>
            <p:ph type="body" idx="1"/>
          </p:nvPr>
        </p:nvSpPr>
        <p:spPr/>
        <p:txBody>
          <a:bodyPr/>
          <a:lstStyle/>
          <a:p>
            <a:r>
              <a:rPr lang="en-US" sz="2800" cap="none" dirty="0" smtClean="0"/>
              <a:t>Olivier </a:t>
            </a:r>
            <a:r>
              <a:rPr lang="en-US" sz="2800" cap="none" dirty="0" err="1" smtClean="0"/>
              <a:t>Barbier</a:t>
            </a:r>
            <a:endParaRPr lang="en-US" sz="2800" cap="none" dirty="0"/>
          </a:p>
        </p:txBody>
      </p:sp>
      <p:sp>
        <p:nvSpPr>
          <p:cNvPr id="6" name="Footer Placeholder 4"/>
          <p:cNvSpPr>
            <a:spLocks noGrp="1"/>
          </p:cNvSpPr>
          <p:nvPr>
            <p:ph type="ftr" idx="11"/>
          </p:nvPr>
        </p:nvSpPr>
        <p:spPr>
          <a:xfrm>
            <a:off x="3686185" y="6459785"/>
            <a:ext cx="4822803" cy="365125"/>
          </a:xfrm>
        </p:spPr>
        <p:txBody>
          <a:bodyPr/>
          <a:lstStyle/>
          <a:p>
            <a:r>
              <a:rPr lang="en-US" dirty="0"/>
              <a:t>SAR Imager</a:t>
            </a:r>
          </a:p>
        </p:txBody>
      </p:sp>
      <p:sp>
        <p:nvSpPr>
          <p:cNvPr id="7" name="Slide Number Placeholder 5"/>
          <p:cNvSpPr>
            <a:spLocks noGrp="1"/>
          </p:cNvSpPr>
          <p:nvPr>
            <p:ph type="sldNum" idx="12"/>
          </p:nvPr>
        </p:nvSpPr>
        <p:spPr>
          <a:xfrm>
            <a:off x="9900457" y="6459785"/>
            <a:ext cx="1312023" cy="365125"/>
          </a:xfrm>
        </p:spPr>
        <p:txBody>
          <a:bodyPr/>
          <a:lstStyle/>
          <a:p>
            <a:pPr marL="0" marR="0" lvl="0" indent="0" algn="r" rtl="0">
              <a:lnSpc>
                <a:spcPct val="100000"/>
              </a:lnSpc>
              <a:spcBef>
                <a:spcPts val="0"/>
              </a:spcBef>
              <a:spcAft>
                <a:spcPts val="0"/>
              </a:spcAft>
              <a:buClr>
                <a:srgbClr val="FFFFFF"/>
              </a:buClr>
              <a:buSzPct val="25000"/>
              <a:buFont typeface="Calibri"/>
              <a:buNone/>
            </a:pPr>
            <a:r>
              <a:rPr lang="en-US" sz="1050" b="0" i="0" u="none" strike="noStrike" cap="none" baseline="0" dirty="0" smtClean="0">
                <a:solidFill>
                  <a:srgbClr val="FFFFFF"/>
                </a:solidFill>
                <a:latin typeface="Calibri"/>
                <a:ea typeface="Calibri"/>
                <a:cs typeface="Calibri"/>
                <a:sym typeface="Calibri"/>
                <a:rtl val="0"/>
              </a:rPr>
              <a:t>11</a:t>
            </a:r>
            <a:endParaRPr lang="en-US" sz="1050" b="0" i="0" u="none" strike="noStrike" cap="none" baseline="0" dirty="0">
              <a:solidFill>
                <a:srgbClr val="FFFFFF"/>
              </a:solidFill>
              <a:latin typeface="Calibri"/>
              <a:ea typeface="Calibri"/>
              <a:cs typeface="Calibri"/>
              <a:sym typeface="Calibri"/>
              <a:rtl val="0"/>
            </a:endParaRPr>
          </a:p>
        </p:txBody>
      </p:sp>
    </p:spTree>
    <p:extLst>
      <p:ext uri="{BB962C8B-B14F-4D97-AF65-F5344CB8AC3E}">
        <p14:creationId xmlns:p14="http://schemas.microsoft.com/office/powerpoint/2010/main" val="26916471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Xilinx NEXYS 3 FPGA Board</a:t>
            </a:r>
          </a:p>
        </p:txBody>
      </p:sp>
      <p:sp>
        <p:nvSpPr>
          <p:cNvPr id="8" name="Content Placeholder 7"/>
          <p:cNvSpPr>
            <a:spLocks noGrp="1"/>
          </p:cNvSpPr>
          <p:nvPr>
            <p:ph idx="1"/>
          </p:nvPr>
        </p:nvSpPr>
        <p:spPr>
          <a:xfrm>
            <a:off x="1097280" y="1845734"/>
            <a:ext cx="3983827" cy="4023360"/>
          </a:xfrm>
        </p:spPr>
        <p:txBody>
          <a:bodyPr/>
          <a:lstStyle/>
          <a:p>
            <a:pPr marL="0" indent="0">
              <a:buNone/>
            </a:pPr>
            <a:r>
              <a:rPr lang="en-US" sz="2400" dirty="0" smtClean="0"/>
              <a:t>FPGA Controls:</a:t>
            </a:r>
          </a:p>
          <a:p>
            <a:pPr>
              <a:buFont typeface="Wingdings" pitchFamily="2" charset="2"/>
              <a:buChar char="Ø"/>
            </a:pPr>
            <a:r>
              <a:rPr lang="en-US" dirty="0" smtClean="0"/>
              <a:t> Switching Between Transmit Mode     &amp; Receive Mode</a:t>
            </a:r>
          </a:p>
          <a:p>
            <a:pPr>
              <a:buFont typeface="Wingdings" pitchFamily="2" charset="2"/>
              <a:buChar char="Ø"/>
            </a:pPr>
            <a:endParaRPr lang="en-US" sz="1000" dirty="0" smtClean="0"/>
          </a:p>
          <a:p>
            <a:pPr>
              <a:buFont typeface="Wingdings" pitchFamily="2" charset="2"/>
              <a:buChar char="Ø"/>
            </a:pPr>
            <a:r>
              <a:rPr lang="en-US" dirty="0" smtClean="0"/>
              <a:t> Data Processing and Logic</a:t>
            </a:r>
          </a:p>
          <a:p>
            <a:pPr lvl="1">
              <a:buFont typeface="Wingdings" pitchFamily="2" charset="2"/>
              <a:buChar char="Ø"/>
            </a:pPr>
            <a:r>
              <a:rPr lang="en-US" dirty="0" smtClean="0"/>
              <a:t> ADC to Read Voltages from IQ Demodulator</a:t>
            </a:r>
          </a:p>
          <a:p>
            <a:pPr lvl="1">
              <a:buFont typeface="Wingdings" pitchFamily="2" charset="2"/>
              <a:buChar char="Ø"/>
            </a:pPr>
            <a:r>
              <a:rPr lang="en-US" dirty="0" smtClean="0"/>
              <a:t> Read &amp; Write to Memory</a:t>
            </a:r>
          </a:p>
          <a:p>
            <a:pPr lvl="1">
              <a:buFont typeface="Wingdings" pitchFamily="2" charset="2"/>
              <a:buChar char="Ø"/>
            </a:pPr>
            <a:endParaRPr lang="en-US" sz="1000" dirty="0" smtClean="0"/>
          </a:p>
          <a:p>
            <a:pPr>
              <a:buFont typeface="Wingdings" pitchFamily="2" charset="2"/>
              <a:buChar char="Ø"/>
            </a:pPr>
            <a:r>
              <a:rPr lang="en-US" dirty="0"/>
              <a:t> </a:t>
            </a:r>
            <a:r>
              <a:rPr lang="en-US" dirty="0" smtClean="0"/>
              <a:t>VGA output</a:t>
            </a:r>
          </a:p>
          <a:p>
            <a:pPr lvl="1">
              <a:buFont typeface="Wingdings" pitchFamily="2" charset="2"/>
              <a:buChar char="Ø"/>
            </a:pPr>
            <a:r>
              <a:rPr lang="en-US" dirty="0" smtClean="0"/>
              <a:t> 16 Columns – Dedicated Display</a:t>
            </a:r>
          </a:p>
        </p:txBody>
      </p:sp>
      <p:pic>
        <p:nvPicPr>
          <p:cNvPr id="9" name="Picture 8"/>
          <p:cNvPicPr>
            <a:picLocks noChangeAspect="1"/>
          </p:cNvPicPr>
          <p:nvPr/>
        </p:nvPicPr>
        <p:blipFill>
          <a:blip r:embed="rId3"/>
          <a:stretch>
            <a:fillRect/>
          </a:stretch>
        </p:blipFill>
        <p:spPr>
          <a:xfrm>
            <a:off x="5504969" y="1845734"/>
            <a:ext cx="5780446" cy="3881206"/>
          </a:xfrm>
          <a:prstGeom prst="rect">
            <a:avLst/>
          </a:prstGeom>
        </p:spPr>
      </p:pic>
      <p:cxnSp>
        <p:nvCxnSpPr>
          <p:cNvPr id="5" name="Straight Connector 4"/>
          <p:cNvCxnSpPr/>
          <p:nvPr/>
        </p:nvCxnSpPr>
        <p:spPr>
          <a:xfrm flipH="1" flipV="1">
            <a:off x="9182101" y="3005139"/>
            <a:ext cx="4762" cy="1029194"/>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9186863" y="3000375"/>
            <a:ext cx="676275" cy="4763"/>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9872663" y="2819400"/>
            <a:ext cx="0" cy="185738"/>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6091238" y="3357563"/>
            <a:ext cx="0" cy="499851"/>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086475" y="3357563"/>
            <a:ext cx="171450" cy="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424613" y="4048622"/>
            <a:ext cx="3390900" cy="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5667375" y="2397125"/>
            <a:ext cx="0" cy="1460289"/>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5667375" y="2397125"/>
            <a:ext cx="136525" cy="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5505450" y="3857414"/>
            <a:ext cx="919163" cy="454236"/>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p:cNvSpPr>
            <a:spLocks noGrp="1"/>
          </p:cNvSpPr>
          <p:nvPr>
            <p:ph type="ftr" idx="11"/>
          </p:nvPr>
        </p:nvSpPr>
        <p:spPr>
          <a:xfrm>
            <a:off x="3686185" y="6459785"/>
            <a:ext cx="4822803" cy="365125"/>
          </a:xfrm>
        </p:spPr>
        <p:txBody>
          <a:bodyPr/>
          <a:lstStyle/>
          <a:p>
            <a:r>
              <a:rPr lang="en-US" dirty="0"/>
              <a:t>SAR Imager</a:t>
            </a:r>
          </a:p>
        </p:txBody>
      </p:sp>
      <p:sp>
        <p:nvSpPr>
          <p:cNvPr id="15" name="Slide Number Placeholder 5"/>
          <p:cNvSpPr>
            <a:spLocks noGrp="1"/>
          </p:cNvSpPr>
          <p:nvPr>
            <p:ph type="sldNum" idx="12"/>
          </p:nvPr>
        </p:nvSpPr>
        <p:spPr>
          <a:xfrm>
            <a:off x="9900457" y="6459785"/>
            <a:ext cx="1312023" cy="365125"/>
          </a:xfrm>
        </p:spPr>
        <p:txBody>
          <a:bodyPr/>
          <a:lstStyle/>
          <a:p>
            <a:pPr marL="0" marR="0" lvl="0" indent="0" algn="r" rtl="0">
              <a:lnSpc>
                <a:spcPct val="100000"/>
              </a:lnSpc>
              <a:spcBef>
                <a:spcPts val="0"/>
              </a:spcBef>
              <a:spcAft>
                <a:spcPts val="0"/>
              </a:spcAft>
              <a:buClr>
                <a:srgbClr val="FFFFFF"/>
              </a:buClr>
              <a:buSzPct val="25000"/>
              <a:buFont typeface="Calibri"/>
              <a:buNone/>
            </a:pPr>
            <a:r>
              <a:rPr lang="en-US" sz="1050" b="0" i="0" u="none" strike="noStrike" cap="none" baseline="0" dirty="0" smtClean="0">
                <a:solidFill>
                  <a:srgbClr val="FFFFFF"/>
                </a:solidFill>
                <a:latin typeface="Calibri"/>
                <a:ea typeface="Calibri"/>
                <a:cs typeface="Calibri"/>
                <a:sym typeface="Calibri"/>
                <a:rtl val="0"/>
              </a:rPr>
              <a:t>12</a:t>
            </a:r>
            <a:endParaRPr lang="en-US" sz="1050" b="0" i="0" u="none" strike="noStrike" cap="none" baseline="0" dirty="0">
              <a:solidFill>
                <a:srgbClr val="FFFFFF"/>
              </a:solidFill>
              <a:latin typeface="Calibri"/>
              <a:ea typeface="Calibri"/>
              <a:cs typeface="Calibri"/>
              <a:sym typeface="Calibri"/>
              <a:rtl val="0"/>
            </a:endParaRPr>
          </a:p>
        </p:txBody>
      </p:sp>
      <p:sp>
        <p:nvSpPr>
          <p:cNvPr id="16" name="Footer Placeholder 2"/>
          <p:cNvSpPr txBox="1">
            <a:spLocks/>
          </p:cNvSpPr>
          <p:nvPr/>
        </p:nvSpPr>
        <p:spPr>
          <a:xfrm>
            <a:off x="526473" y="6454115"/>
            <a:ext cx="2335668"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cap="all"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cap="none" dirty="0" smtClean="0"/>
              <a:t>Olivier </a:t>
            </a:r>
            <a:r>
              <a:rPr lang="en-US" cap="none" dirty="0" err="1" smtClean="0"/>
              <a:t>Barbier</a:t>
            </a:r>
            <a:endParaRPr lang="en-US" cap="none" dirty="0"/>
          </a:p>
        </p:txBody>
      </p:sp>
    </p:spTree>
    <p:extLst>
      <p:ext uri="{BB962C8B-B14F-4D97-AF65-F5344CB8AC3E}">
        <p14:creationId xmlns:p14="http://schemas.microsoft.com/office/powerpoint/2010/main" val="21883428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Approach </a:t>
            </a:r>
          </a:p>
        </p:txBody>
      </p:sp>
      <p:sp>
        <p:nvSpPr>
          <p:cNvPr id="3" name="Content Placeholder 2"/>
          <p:cNvSpPr>
            <a:spLocks noGrp="1"/>
          </p:cNvSpPr>
          <p:nvPr>
            <p:ph idx="1"/>
          </p:nvPr>
        </p:nvSpPr>
        <p:spPr/>
        <p:txBody>
          <a:bodyPr/>
          <a:lstStyle/>
          <a:p>
            <a:pPr>
              <a:spcAft>
                <a:spcPts val="600"/>
              </a:spcAft>
              <a:buFont typeface="Wingdings" panose="05000000000000000000" pitchFamily="2" charset="2"/>
              <a:buChar char="Ø"/>
            </a:pPr>
            <a:r>
              <a:rPr lang="en-US" dirty="0" smtClean="0"/>
              <a:t> </a:t>
            </a:r>
            <a:r>
              <a:rPr lang="en-US" dirty="0"/>
              <a:t>Using board switches to control the Transmit and Receive antennas</a:t>
            </a:r>
          </a:p>
          <a:p>
            <a:pPr lvl="1">
              <a:spcBef>
                <a:spcPts val="1200"/>
              </a:spcBef>
              <a:spcAft>
                <a:spcPts val="600"/>
              </a:spcAft>
            </a:pPr>
            <a:r>
              <a:rPr lang="en-US" dirty="0"/>
              <a:t>Understand the logic of the switches</a:t>
            </a:r>
          </a:p>
          <a:p>
            <a:pPr>
              <a:spcAft>
                <a:spcPts val="600"/>
              </a:spcAft>
              <a:buFont typeface="Wingdings" panose="05000000000000000000" pitchFamily="2" charset="2"/>
              <a:buChar char="Ø"/>
            </a:pPr>
            <a:r>
              <a:rPr lang="en-US" dirty="0" smtClean="0"/>
              <a:t>Control </a:t>
            </a:r>
            <a:r>
              <a:rPr lang="en-US" dirty="0"/>
              <a:t>VGA signal from the FPGA</a:t>
            </a:r>
          </a:p>
          <a:p>
            <a:pPr lvl="1">
              <a:spcBef>
                <a:spcPts val="1200"/>
              </a:spcBef>
              <a:spcAft>
                <a:spcPts val="600"/>
              </a:spcAft>
            </a:pPr>
            <a:r>
              <a:rPr lang="en-US" dirty="0"/>
              <a:t>Initial goal is to create 16 columns that represent the 16 phase center  </a:t>
            </a:r>
          </a:p>
          <a:p>
            <a:pPr>
              <a:spcAft>
                <a:spcPts val="600"/>
              </a:spcAft>
              <a:buFont typeface="Wingdings" panose="05000000000000000000" pitchFamily="2" charset="2"/>
              <a:buChar char="Ø"/>
            </a:pPr>
            <a:r>
              <a:rPr lang="en-US" dirty="0" smtClean="0"/>
              <a:t>Create </a:t>
            </a:r>
            <a:r>
              <a:rPr lang="en-US" dirty="0"/>
              <a:t>a fast pulse signal to control the SPDT</a:t>
            </a:r>
          </a:p>
          <a:p>
            <a:pPr>
              <a:spcAft>
                <a:spcPts val="600"/>
              </a:spcAft>
              <a:buFont typeface="Wingdings" panose="05000000000000000000" pitchFamily="2" charset="2"/>
              <a:buChar char="Ø"/>
            </a:pPr>
            <a:r>
              <a:rPr lang="en-US" dirty="0" smtClean="0"/>
              <a:t>Saving </a:t>
            </a:r>
            <a:r>
              <a:rPr lang="en-US" dirty="0"/>
              <a:t>data to the memory chip on the FPGA </a:t>
            </a:r>
          </a:p>
          <a:p>
            <a:endParaRPr lang="en-US" dirty="0"/>
          </a:p>
        </p:txBody>
      </p:sp>
      <p:sp>
        <p:nvSpPr>
          <p:cNvPr id="4" name="Footer Placeholder 3"/>
          <p:cNvSpPr>
            <a:spLocks noGrp="1"/>
          </p:cNvSpPr>
          <p:nvPr>
            <p:ph type="ftr" sz="quarter" idx="11"/>
          </p:nvPr>
        </p:nvSpPr>
        <p:spPr/>
        <p:txBody>
          <a:bodyPr/>
          <a:lstStyle/>
          <a:p>
            <a:r>
              <a:rPr lang="en-US" smtClean="0"/>
              <a:t>SAR Imager Team</a:t>
            </a:r>
            <a:endParaRPr lang="en-US"/>
          </a:p>
        </p:txBody>
      </p:sp>
      <p:sp>
        <p:nvSpPr>
          <p:cNvPr id="5" name="Slide Number Placeholder 4"/>
          <p:cNvSpPr>
            <a:spLocks noGrp="1"/>
          </p:cNvSpPr>
          <p:nvPr>
            <p:ph type="sldNum" sz="quarter" idx="12"/>
          </p:nvPr>
        </p:nvSpPr>
        <p:spPr/>
        <p:txBody>
          <a:bodyPr/>
          <a:lstStyle/>
          <a:p>
            <a:fld id="{703D5B72-A720-44FC-8017-B2C9BDBBADC0}" type="slidenum">
              <a:rPr lang="en-US" smtClean="0"/>
              <a:pPr/>
              <a:t>34</a:t>
            </a:fld>
            <a:endParaRPr lang="en-US"/>
          </a:p>
        </p:txBody>
      </p:sp>
      <p:sp>
        <p:nvSpPr>
          <p:cNvPr id="6" name="Footer Placeholder 2"/>
          <p:cNvSpPr txBox="1">
            <a:spLocks/>
          </p:cNvSpPr>
          <p:nvPr/>
        </p:nvSpPr>
        <p:spPr>
          <a:xfrm>
            <a:off x="526473" y="6454115"/>
            <a:ext cx="2335668"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cap="all"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cap="none" dirty="0" smtClean="0"/>
              <a:t>Olivier </a:t>
            </a:r>
            <a:r>
              <a:rPr lang="en-US" cap="none" dirty="0" err="1" smtClean="0"/>
              <a:t>Barbier</a:t>
            </a:r>
            <a:endParaRPr lang="en-US" cap="none" dirty="0"/>
          </a:p>
        </p:txBody>
      </p:sp>
    </p:spTree>
    <p:extLst>
      <p:ext uri="{BB962C8B-B14F-4D97-AF65-F5344CB8AC3E}">
        <p14:creationId xmlns:p14="http://schemas.microsoft.com/office/powerpoint/2010/main" val="17808821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Obstacles </a:t>
            </a:r>
          </a:p>
        </p:txBody>
      </p:sp>
      <p:sp>
        <p:nvSpPr>
          <p:cNvPr id="3" name="Content Placeholder 2"/>
          <p:cNvSpPr>
            <a:spLocks noGrp="1"/>
          </p:cNvSpPr>
          <p:nvPr>
            <p:ph idx="1"/>
          </p:nvPr>
        </p:nvSpPr>
        <p:spPr/>
        <p:txBody>
          <a:bodyPr>
            <a:normAutofit/>
          </a:bodyPr>
          <a:lstStyle/>
          <a:p>
            <a:pPr>
              <a:buFont typeface="Wingdings" panose="05000000000000000000" pitchFamily="2" charset="2"/>
              <a:buChar char="Ø"/>
            </a:pPr>
            <a:r>
              <a:rPr lang="en-US" dirty="0" smtClean="0"/>
              <a:t>Digitalize negative analog voltage</a:t>
            </a:r>
          </a:p>
          <a:p>
            <a:pPr lvl="1">
              <a:buFont typeface="Wingdings" panose="05000000000000000000" pitchFamily="2" charset="2"/>
              <a:buChar char="Ø"/>
            </a:pPr>
            <a:r>
              <a:rPr lang="en-US" dirty="0" smtClean="0"/>
              <a:t>Added noise for step up circuit</a:t>
            </a:r>
          </a:p>
          <a:p>
            <a:pPr lvl="1">
              <a:buFont typeface="Wingdings" panose="05000000000000000000" pitchFamily="2" charset="2"/>
              <a:buChar char="Ø"/>
            </a:pPr>
            <a:r>
              <a:rPr lang="en-US" u="sng" dirty="0" smtClean="0"/>
              <a:t>Solution:</a:t>
            </a:r>
            <a:r>
              <a:rPr lang="en-US" dirty="0" smtClean="0"/>
              <a:t> Utilization of the 4 Channels from the IQ demodulator </a:t>
            </a:r>
            <a:endParaRPr lang="en-US" dirty="0"/>
          </a:p>
          <a:p>
            <a:pPr marL="0" indent="0">
              <a:buNone/>
            </a:pPr>
            <a:endParaRPr lang="en-US" dirty="0"/>
          </a:p>
          <a:p>
            <a:pPr marL="0" indent="0">
              <a:buNone/>
            </a:pPr>
            <a:endParaRPr lang="en-US" dirty="0" smtClean="0"/>
          </a:p>
          <a:p>
            <a:pPr marL="0" indent="0">
              <a:buNone/>
            </a:pPr>
            <a:endParaRPr lang="en-US" dirty="0"/>
          </a:p>
          <a:p>
            <a:pPr marL="201168" lvl="1" indent="0">
              <a:buNone/>
            </a:pPr>
            <a:r>
              <a:rPr lang="en-US" dirty="0" smtClean="0"/>
              <a:t> </a:t>
            </a:r>
            <a:endParaRPr lang="en-US" dirty="0"/>
          </a:p>
        </p:txBody>
      </p:sp>
      <p:sp>
        <p:nvSpPr>
          <p:cNvPr id="4" name="Footer Placeholder 3"/>
          <p:cNvSpPr>
            <a:spLocks noGrp="1"/>
          </p:cNvSpPr>
          <p:nvPr>
            <p:ph type="ftr" sz="quarter" idx="11"/>
          </p:nvPr>
        </p:nvSpPr>
        <p:spPr/>
        <p:txBody>
          <a:bodyPr/>
          <a:lstStyle/>
          <a:p>
            <a:r>
              <a:rPr lang="en-US" smtClean="0"/>
              <a:t>SAR Imager Team</a:t>
            </a:r>
            <a:endParaRPr lang="en-US"/>
          </a:p>
        </p:txBody>
      </p:sp>
      <p:sp>
        <p:nvSpPr>
          <p:cNvPr id="5" name="Slide Number Placeholder 4"/>
          <p:cNvSpPr>
            <a:spLocks noGrp="1"/>
          </p:cNvSpPr>
          <p:nvPr>
            <p:ph type="sldNum" sz="quarter" idx="12"/>
          </p:nvPr>
        </p:nvSpPr>
        <p:spPr/>
        <p:txBody>
          <a:bodyPr/>
          <a:lstStyle/>
          <a:p>
            <a:fld id="{703D5B72-A720-44FC-8017-B2C9BDBBADC0}" type="slidenum">
              <a:rPr lang="en-US" smtClean="0"/>
              <a:pPr/>
              <a:t>35</a:t>
            </a:fld>
            <a:endParaRPr lang="en-US"/>
          </a:p>
        </p:txBody>
      </p:sp>
      <p:sp>
        <p:nvSpPr>
          <p:cNvPr id="7" name="Footer Placeholder 2"/>
          <p:cNvSpPr txBox="1">
            <a:spLocks/>
          </p:cNvSpPr>
          <p:nvPr/>
        </p:nvSpPr>
        <p:spPr>
          <a:xfrm>
            <a:off x="526473" y="6454115"/>
            <a:ext cx="2335668"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cap="all"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cap="none" dirty="0" smtClean="0"/>
              <a:t>Olivier </a:t>
            </a:r>
            <a:r>
              <a:rPr lang="en-US" cap="none" dirty="0" err="1" smtClean="0"/>
              <a:t>Barbier</a:t>
            </a:r>
            <a:endParaRPr lang="en-US" cap="none"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9233" y="3689867"/>
            <a:ext cx="4648200" cy="1647825"/>
          </a:xfrm>
          <a:prstGeom prst="rect">
            <a:avLst/>
          </a:prstGeom>
        </p:spPr>
      </p:pic>
    </p:spTree>
    <p:extLst>
      <p:ext uri="{BB962C8B-B14F-4D97-AF65-F5344CB8AC3E}">
        <p14:creationId xmlns:p14="http://schemas.microsoft.com/office/powerpoint/2010/main" val="32775605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061202" y="1116597"/>
            <a:ext cx="10656219" cy="647700"/>
          </a:xfrm>
          <a:prstGeom prst="rect">
            <a:avLst/>
          </a:prstGeom>
        </p:spPr>
      </p:pic>
      <p:sp>
        <p:nvSpPr>
          <p:cNvPr id="2" name="Title 1"/>
          <p:cNvSpPr>
            <a:spLocks noGrp="1"/>
          </p:cNvSpPr>
          <p:nvPr>
            <p:ph type="title"/>
          </p:nvPr>
        </p:nvSpPr>
        <p:spPr>
          <a:xfrm>
            <a:off x="4557077" y="230137"/>
            <a:ext cx="3081020" cy="886460"/>
          </a:xfrm>
        </p:spPr>
        <p:txBody>
          <a:bodyPr/>
          <a:lstStyle/>
          <a:p>
            <a:r>
              <a:rPr lang="en-US" dirty="0" smtClean="0"/>
              <a:t>Obstacles</a:t>
            </a:r>
            <a:r>
              <a:rPr lang="en-US" sz="1000" i="1" dirty="0" smtClean="0"/>
              <a:t>(Continued)</a:t>
            </a:r>
            <a:endParaRPr lang="en-US" sz="1000" i="1" dirty="0"/>
          </a:p>
        </p:txBody>
      </p:sp>
      <p:sp>
        <p:nvSpPr>
          <p:cNvPr id="4" name="Footer Placeholder 3"/>
          <p:cNvSpPr>
            <a:spLocks noGrp="1"/>
          </p:cNvSpPr>
          <p:nvPr>
            <p:ph type="ftr" sz="quarter" idx="11"/>
          </p:nvPr>
        </p:nvSpPr>
        <p:spPr/>
        <p:txBody>
          <a:bodyPr/>
          <a:lstStyle/>
          <a:p>
            <a:r>
              <a:rPr lang="en-US" smtClean="0"/>
              <a:t>SAR Imager Team</a:t>
            </a:r>
            <a:endParaRPr lang="en-US"/>
          </a:p>
        </p:txBody>
      </p:sp>
      <p:sp>
        <p:nvSpPr>
          <p:cNvPr id="5" name="Slide Number Placeholder 4"/>
          <p:cNvSpPr>
            <a:spLocks noGrp="1"/>
          </p:cNvSpPr>
          <p:nvPr>
            <p:ph type="sldNum" sz="quarter" idx="12"/>
          </p:nvPr>
        </p:nvSpPr>
        <p:spPr/>
        <p:txBody>
          <a:bodyPr/>
          <a:lstStyle/>
          <a:p>
            <a:fld id="{703D5B72-A720-44FC-8017-B2C9BDBBADC0}" type="slidenum">
              <a:rPr lang="en-US" smtClean="0"/>
              <a:pPr/>
              <a:t>36</a:t>
            </a:fld>
            <a:endParaRPr lang="en-US"/>
          </a:p>
        </p:txBody>
      </p:sp>
      <p:pic>
        <p:nvPicPr>
          <p:cNvPr id="6" name="Content Placeholder 6"/>
          <p:cNvPicPr>
            <a:picLocks noChangeAspect="1"/>
          </p:cNvPicPr>
          <p:nvPr/>
        </p:nvPicPr>
        <p:blipFill rotWithShape="1">
          <a:blip r:embed="rId3">
            <a:extLst>
              <a:ext uri="{28A0092B-C50C-407E-A947-70E740481C1C}">
                <a14:useLocalDpi xmlns:a14="http://schemas.microsoft.com/office/drawing/2010/main" val="0"/>
              </a:ext>
            </a:extLst>
          </a:blip>
          <a:srcRect l="1224" t="4148" r="2805" b="62139"/>
          <a:stretch/>
        </p:blipFill>
        <p:spPr>
          <a:xfrm>
            <a:off x="1061202" y="1440447"/>
            <a:ext cx="5782733" cy="1206500"/>
          </a:xfrm>
          <a:prstGeom prst="rect">
            <a:avLst/>
          </a:prstGeom>
        </p:spPr>
      </p:pic>
      <p:pic>
        <p:nvPicPr>
          <p:cNvPr id="7" name="Content Placeholder 5"/>
          <p:cNvPicPr>
            <a:picLocks noChangeAspect="1"/>
          </p:cNvPicPr>
          <p:nvPr/>
        </p:nvPicPr>
        <p:blipFill rotWithShape="1">
          <a:blip r:embed="rId4">
            <a:extLst>
              <a:ext uri="{28A0092B-C50C-407E-A947-70E740481C1C}">
                <a14:useLocalDpi xmlns:a14="http://schemas.microsoft.com/office/drawing/2010/main" val="0"/>
              </a:ext>
            </a:extLst>
          </a:blip>
          <a:srcRect l="13490" t="11352" r="11504" b="15194"/>
          <a:stretch/>
        </p:blipFill>
        <p:spPr>
          <a:xfrm>
            <a:off x="1061202" y="3294079"/>
            <a:ext cx="4757012" cy="2459565"/>
          </a:xfrm>
          <a:prstGeom prst="rect">
            <a:avLst/>
          </a:prstGeom>
        </p:spPr>
      </p:pic>
      <p:sp>
        <p:nvSpPr>
          <p:cNvPr id="13" name="Rectangle 12"/>
          <p:cNvSpPr/>
          <p:nvPr/>
        </p:nvSpPr>
        <p:spPr>
          <a:xfrm>
            <a:off x="7126260" y="1354843"/>
            <a:ext cx="4354540" cy="757130"/>
          </a:xfrm>
          <a:prstGeom prst="rect">
            <a:avLst/>
          </a:prstGeom>
        </p:spPr>
        <p:txBody>
          <a:bodyPr wrap="square">
            <a:spAutoFit/>
          </a:bodyPr>
          <a:lstStyle/>
          <a:p>
            <a:pPr marL="91440" lvl="0" indent="-91440">
              <a:lnSpc>
                <a:spcPct val="90000"/>
              </a:lnSpc>
              <a:spcBef>
                <a:spcPts val="1200"/>
              </a:spcBef>
              <a:spcAft>
                <a:spcPts val="200"/>
              </a:spcAft>
              <a:buClr>
                <a:srgbClr val="1CADE4"/>
              </a:buClr>
              <a:buSzPct val="100000"/>
              <a:buFont typeface="Wingdings" panose="05000000000000000000" pitchFamily="2" charset="2"/>
              <a:buChar char="Ø"/>
            </a:pPr>
            <a:r>
              <a:rPr lang="en-US" sz="2400" dirty="0" smtClean="0">
                <a:solidFill>
                  <a:prstClr val="black">
                    <a:lumMod val="75000"/>
                    <a:lumOff val="25000"/>
                  </a:prstClr>
                </a:solidFill>
              </a:rPr>
              <a:t> Need clean </a:t>
            </a:r>
            <a:r>
              <a:rPr lang="en-US" sz="2400" dirty="0">
                <a:solidFill>
                  <a:prstClr val="black">
                    <a:lumMod val="75000"/>
                    <a:lumOff val="25000"/>
                  </a:prstClr>
                </a:solidFill>
              </a:rPr>
              <a:t>high speed square wave pulse to drive the SPDT</a:t>
            </a:r>
          </a:p>
        </p:txBody>
      </p:sp>
      <p:sp>
        <p:nvSpPr>
          <p:cNvPr id="14" name="TextBox 13"/>
          <p:cNvSpPr txBox="1"/>
          <p:nvPr/>
        </p:nvSpPr>
        <p:spPr>
          <a:xfrm>
            <a:off x="3181419" y="2705918"/>
            <a:ext cx="1542298" cy="400110"/>
          </a:xfrm>
          <a:prstGeom prst="rect">
            <a:avLst/>
          </a:prstGeom>
          <a:noFill/>
        </p:spPr>
        <p:txBody>
          <a:bodyPr wrap="square" rtlCol="0">
            <a:spAutoFit/>
          </a:bodyPr>
          <a:lstStyle/>
          <a:p>
            <a:r>
              <a:rPr lang="en-US" sz="2000" dirty="0" smtClean="0"/>
              <a:t>FPGA Output</a:t>
            </a:r>
            <a:endParaRPr lang="en-US" sz="2000" dirty="0"/>
          </a:p>
        </p:txBody>
      </p:sp>
      <p:sp>
        <p:nvSpPr>
          <p:cNvPr id="15" name="TextBox 14"/>
          <p:cNvSpPr txBox="1"/>
          <p:nvPr/>
        </p:nvSpPr>
        <p:spPr>
          <a:xfrm>
            <a:off x="1967287" y="5783138"/>
            <a:ext cx="2944841" cy="400110"/>
          </a:xfrm>
          <a:prstGeom prst="rect">
            <a:avLst/>
          </a:prstGeom>
          <a:noFill/>
        </p:spPr>
        <p:txBody>
          <a:bodyPr wrap="square" rtlCol="0">
            <a:spAutoFit/>
          </a:bodyPr>
          <a:lstStyle/>
          <a:p>
            <a:r>
              <a:rPr lang="en-US" sz="2000" dirty="0" smtClean="0"/>
              <a:t>MOSFET Switch Design</a:t>
            </a:r>
            <a:endParaRPr lang="en-US" sz="2000" dirty="0"/>
          </a:p>
        </p:txBody>
      </p:sp>
      <p:sp>
        <p:nvSpPr>
          <p:cNvPr id="17" name="Rectangle 16"/>
          <p:cNvSpPr/>
          <p:nvPr/>
        </p:nvSpPr>
        <p:spPr>
          <a:xfrm>
            <a:off x="6153534" y="3788636"/>
            <a:ext cx="5127879" cy="424732"/>
          </a:xfrm>
          <a:prstGeom prst="rect">
            <a:avLst/>
          </a:prstGeom>
        </p:spPr>
        <p:txBody>
          <a:bodyPr wrap="none">
            <a:spAutoFit/>
          </a:bodyPr>
          <a:lstStyle/>
          <a:p>
            <a:pPr marL="91440" lvl="0" indent="-91440">
              <a:lnSpc>
                <a:spcPct val="90000"/>
              </a:lnSpc>
              <a:spcBef>
                <a:spcPts val="1200"/>
              </a:spcBef>
              <a:spcAft>
                <a:spcPts val="200"/>
              </a:spcAft>
              <a:buClr>
                <a:srgbClr val="1CADE4"/>
              </a:buClr>
              <a:buSzPct val="100000"/>
              <a:buFont typeface="Wingdings" panose="05000000000000000000" pitchFamily="2" charset="2"/>
              <a:buChar char="Ø"/>
            </a:pPr>
            <a:r>
              <a:rPr lang="en-US" sz="2400" u="sng" dirty="0" smtClean="0">
                <a:solidFill>
                  <a:prstClr val="black">
                    <a:lumMod val="75000"/>
                    <a:lumOff val="25000"/>
                  </a:prstClr>
                </a:solidFill>
              </a:rPr>
              <a:t> Solution</a:t>
            </a:r>
            <a:r>
              <a:rPr lang="en-US" sz="2400" u="sng" dirty="0">
                <a:solidFill>
                  <a:prstClr val="black">
                    <a:lumMod val="75000"/>
                    <a:lumOff val="25000"/>
                  </a:prstClr>
                </a:solidFill>
              </a:rPr>
              <a:t>:</a:t>
            </a:r>
            <a:r>
              <a:rPr lang="en-US" sz="2400" dirty="0">
                <a:solidFill>
                  <a:prstClr val="black">
                    <a:lumMod val="75000"/>
                    <a:lumOff val="25000"/>
                  </a:prstClr>
                </a:solidFill>
              </a:rPr>
              <a:t> High speed MOSFET switch </a:t>
            </a:r>
          </a:p>
        </p:txBody>
      </p:sp>
    </p:spTree>
    <p:extLst>
      <p:ext uri="{BB962C8B-B14F-4D97-AF65-F5344CB8AC3E}">
        <p14:creationId xmlns:p14="http://schemas.microsoft.com/office/powerpoint/2010/main" val="30567062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Program</a:t>
            </a:r>
            <a:endParaRPr lang="en-US" dirty="0"/>
          </a:p>
        </p:txBody>
      </p:sp>
      <p:sp>
        <p:nvSpPr>
          <p:cNvPr id="3" name="Content Placeholder 2"/>
          <p:cNvSpPr>
            <a:spLocks noGrp="1"/>
          </p:cNvSpPr>
          <p:nvPr>
            <p:ph sz="half" idx="1"/>
          </p:nvPr>
        </p:nvSpPr>
        <p:spPr>
          <a:xfrm>
            <a:off x="911235" y="1947446"/>
            <a:ext cx="5549900" cy="4023359"/>
          </a:xfrm>
        </p:spPr>
        <p:txBody>
          <a:bodyPr>
            <a:normAutofit/>
          </a:bodyPr>
          <a:lstStyle/>
          <a:p>
            <a:pPr>
              <a:spcBef>
                <a:spcPts val="600"/>
              </a:spcBef>
              <a:spcAft>
                <a:spcPts val="600"/>
              </a:spcAft>
              <a:buFont typeface="Wingdings" panose="05000000000000000000" pitchFamily="2" charset="2"/>
              <a:buChar char="Ø"/>
            </a:pPr>
            <a:r>
              <a:rPr lang="en-US" sz="2400" dirty="0" smtClean="0"/>
              <a:t>Created a finite state machine.</a:t>
            </a:r>
          </a:p>
          <a:p>
            <a:pPr lvl="1">
              <a:spcBef>
                <a:spcPts val="600"/>
              </a:spcBef>
              <a:spcAft>
                <a:spcPts val="600"/>
              </a:spcAft>
              <a:buFont typeface="Wingdings" panose="05000000000000000000" pitchFamily="2" charset="2"/>
              <a:buChar char="Ø"/>
            </a:pPr>
            <a:r>
              <a:rPr lang="en-US" sz="2000" b="1" dirty="0" smtClean="0"/>
              <a:t>Debug mode </a:t>
            </a:r>
            <a:r>
              <a:rPr lang="en-US" sz="2000" dirty="0" smtClean="0"/>
              <a:t>: use switches to change antenna</a:t>
            </a:r>
          </a:p>
          <a:p>
            <a:pPr lvl="1">
              <a:spcBef>
                <a:spcPts val="600"/>
              </a:spcBef>
              <a:spcAft>
                <a:spcPts val="600"/>
              </a:spcAft>
              <a:buFont typeface="Wingdings" panose="05000000000000000000" pitchFamily="2" charset="2"/>
              <a:buChar char="Ø"/>
            </a:pPr>
            <a:r>
              <a:rPr lang="en-US" sz="2000" b="1" dirty="0" smtClean="0"/>
              <a:t>Real time mode (V1)</a:t>
            </a:r>
            <a:r>
              <a:rPr lang="en-US" sz="2000" dirty="0" smtClean="0"/>
              <a:t>: logic switch antenna every 5 seconds</a:t>
            </a:r>
          </a:p>
          <a:p>
            <a:pPr lvl="1">
              <a:spcBef>
                <a:spcPts val="600"/>
              </a:spcBef>
              <a:spcAft>
                <a:spcPts val="600"/>
              </a:spcAft>
              <a:buFont typeface="Wingdings" panose="05000000000000000000" pitchFamily="2" charset="2"/>
              <a:buChar char="Ø"/>
            </a:pPr>
            <a:r>
              <a:rPr lang="en-US" sz="2000" dirty="0" smtClean="0"/>
              <a:t>Memory: load data to memory, that can be transported to MATLAB</a:t>
            </a:r>
          </a:p>
          <a:p>
            <a:pPr>
              <a:buFont typeface="Wingdings" panose="05000000000000000000" pitchFamily="2" charset="2"/>
              <a:buChar char="Ø"/>
            </a:pPr>
            <a:r>
              <a:rPr lang="en-US" sz="2400" dirty="0" smtClean="0"/>
              <a:t>Create VGA output control</a:t>
            </a:r>
            <a:endParaRPr lang="en-US" sz="2400" dirty="0"/>
          </a:p>
        </p:txBody>
      </p:sp>
      <p:sp>
        <p:nvSpPr>
          <p:cNvPr id="5" name="Footer Placeholder 4"/>
          <p:cNvSpPr>
            <a:spLocks noGrp="1"/>
          </p:cNvSpPr>
          <p:nvPr>
            <p:ph type="ftr" sz="quarter" idx="11"/>
          </p:nvPr>
        </p:nvSpPr>
        <p:spPr/>
        <p:txBody>
          <a:bodyPr/>
          <a:lstStyle/>
          <a:p>
            <a:r>
              <a:rPr lang="en-US" smtClean="0"/>
              <a:t>SAR Imager Team</a:t>
            </a:r>
            <a:endParaRPr lang="en-US"/>
          </a:p>
        </p:txBody>
      </p:sp>
      <p:sp>
        <p:nvSpPr>
          <p:cNvPr id="6" name="Slide Number Placeholder 5"/>
          <p:cNvSpPr>
            <a:spLocks noGrp="1"/>
          </p:cNvSpPr>
          <p:nvPr>
            <p:ph type="sldNum" sz="quarter" idx="12"/>
          </p:nvPr>
        </p:nvSpPr>
        <p:spPr/>
        <p:txBody>
          <a:bodyPr/>
          <a:lstStyle/>
          <a:p>
            <a:fld id="{703D5B72-A720-44FC-8017-B2C9BDBBADC0}" type="slidenum">
              <a:rPr lang="en-US" smtClean="0"/>
              <a:pPr/>
              <a:t>37</a:t>
            </a:fld>
            <a:endParaRPr lang="en-US"/>
          </a:p>
        </p:txBody>
      </p:sp>
      <p:pic>
        <p:nvPicPr>
          <p:cNvPr id="7" name="Content Placeholder 5"/>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20292" t="2513" r="20395"/>
          <a:stretch/>
        </p:blipFill>
        <p:spPr>
          <a:xfrm>
            <a:off x="6564208" y="1894473"/>
            <a:ext cx="4245184" cy="3926305"/>
          </a:xfrm>
        </p:spPr>
      </p:pic>
      <p:sp>
        <p:nvSpPr>
          <p:cNvPr id="4" name="TextBox 3"/>
          <p:cNvSpPr txBox="1"/>
          <p:nvPr/>
        </p:nvSpPr>
        <p:spPr>
          <a:xfrm>
            <a:off x="6944627" y="5856962"/>
            <a:ext cx="3484346" cy="369332"/>
          </a:xfrm>
          <a:prstGeom prst="rect">
            <a:avLst/>
          </a:prstGeom>
          <a:noFill/>
        </p:spPr>
        <p:txBody>
          <a:bodyPr wrap="square" rtlCol="0">
            <a:spAutoFit/>
          </a:bodyPr>
          <a:lstStyle/>
          <a:p>
            <a:r>
              <a:rPr lang="en-US" dirty="0" smtClean="0"/>
              <a:t>Dedicated VGA Display Output</a:t>
            </a:r>
            <a:endParaRPr lang="en-US" dirty="0"/>
          </a:p>
        </p:txBody>
      </p:sp>
    </p:spTree>
    <p:extLst>
      <p:ext uri="{BB962C8B-B14F-4D97-AF65-F5344CB8AC3E}">
        <p14:creationId xmlns:p14="http://schemas.microsoft.com/office/powerpoint/2010/main" val="39166088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Shape 66"/>
          <p:cNvSpPr txBox="1">
            <a:spLocks noGrp="1"/>
          </p:cNvSpPr>
          <p:nvPr>
            <p:ph type="ctrTitle"/>
          </p:nvPr>
        </p:nvSpPr>
        <p:spPr>
          <a:xfrm>
            <a:off x="1097279" y="758952"/>
            <a:ext cx="10058398" cy="3566158"/>
          </a:xfrm>
          <a:prstGeom prst="rect">
            <a:avLst/>
          </a:prstGeom>
          <a:noFill/>
          <a:ln>
            <a:noFill/>
          </a:ln>
        </p:spPr>
        <p:txBody>
          <a:bodyPr lIns="91425" tIns="45700" rIns="91425" bIns="45700" anchor="b" anchorCtr="0">
            <a:noAutofit/>
          </a:bodyPr>
          <a:lstStyle/>
          <a:p>
            <a:pPr marL="0" marR="0" lvl="1" indent="0" algn="l" rtl="0">
              <a:spcBef>
                <a:spcPts val="0"/>
              </a:spcBef>
              <a:buSzPct val="25000"/>
              <a:buFont typeface="Arial"/>
              <a:buNone/>
            </a:pPr>
            <a:r>
              <a:rPr lang="en-US" sz="3000" b="0" i="0" u="none" strike="noStrike" cap="none" dirty="0"/>
              <a:t/>
            </a:r>
            <a:br>
              <a:rPr lang="en-US" sz="3000" b="0" i="0" u="none" strike="noStrike" cap="none" dirty="0"/>
            </a:br>
            <a:r>
              <a:rPr lang="en-US" sz="3000" b="0" i="0" u="none" strike="noStrike" cap="none" dirty="0"/>
              <a:t/>
            </a:r>
            <a:br>
              <a:rPr lang="en-US" sz="3000" b="0" i="0" u="none" strike="noStrike" cap="none" dirty="0"/>
            </a:br>
            <a:r>
              <a:rPr lang="en-US" sz="6600" b="0" i="0" u="none" strike="noStrike" cap="none" dirty="0" smtClean="0"/>
              <a:t>Signal Processing</a:t>
            </a:r>
            <a:endParaRPr lang="en-US" sz="6600" b="0" i="0" u="none" strike="noStrike" cap="none" dirty="0"/>
          </a:p>
        </p:txBody>
      </p:sp>
      <p:sp>
        <p:nvSpPr>
          <p:cNvPr id="67" name="Shape 67"/>
          <p:cNvSpPr txBox="1">
            <a:spLocks noGrp="1"/>
          </p:cNvSpPr>
          <p:nvPr>
            <p:ph type="subTitle" idx="1"/>
          </p:nvPr>
        </p:nvSpPr>
        <p:spPr>
          <a:xfrm>
            <a:off x="1100050" y="4455621"/>
            <a:ext cx="10058398" cy="1143000"/>
          </a:xfrm>
          <a:prstGeom prst="rect">
            <a:avLst/>
          </a:prstGeom>
          <a:noFill/>
          <a:ln>
            <a:noFill/>
          </a:ln>
        </p:spPr>
        <p:txBody>
          <a:bodyPr lIns="91425" tIns="45700" rIns="91425" bIns="45700" anchor="t" anchorCtr="0">
            <a:noAutofit/>
          </a:bodyPr>
          <a:lstStyle/>
          <a:p>
            <a:r>
              <a:rPr lang="en-US" cap="none" dirty="0" smtClean="0"/>
              <a:t>Jordan Bolduc</a:t>
            </a:r>
            <a:endParaRPr lang="en-US" cap="none" dirty="0"/>
          </a:p>
        </p:txBody>
      </p:sp>
      <p:sp>
        <p:nvSpPr>
          <p:cNvPr id="4" name="Footer Placeholder 4"/>
          <p:cNvSpPr>
            <a:spLocks noGrp="1"/>
          </p:cNvSpPr>
          <p:nvPr>
            <p:ph type="ftr" idx="11"/>
          </p:nvPr>
        </p:nvSpPr>
        <p:spPr>
          <a:xfrm>
            <a:off x="3686185" y="6459785"/>
            <a:ext cx="4822803" cy="365125"/>
          </a:xfrm>
        </p:spPr>
        <p:txBody>
          <a:bodyPr/>
          <a:lstStyle/>
          <a:p>
            <a:r>
              <a:rPr lang="en-US" dirty="0"/>
              <a:t>SAR Imager</a:t>
            </a:r>
          </a:p>
        </p:txBody>
      </p:sp>
    </p:spTree>
    <p:extLst>
      <p:ext uri="{BB962C8B-B14F-4D97-AF65-F5344CB8AC3E}">
        <p14:creationId xmlns:p14="http://schemas.microsoft.com/office/powerpoint/2010/main" val="3321625613"/>
      </p:ext>
    </p:extLst>
  </p:cSld>
  <p:clrMapOvr>
    <a:masterClrMapping/>
  </p:clrMapOvr>
  <p:transition spd="slow">
    <p:cu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Signal Processing Approach</a:t>
            </a:r>
            <a:endParaRPr lang="en-US" dirty="0"/>
          </a:p>
        </p:txBody>
      </p:sp>
      <p:sp>
        <p:nvSpPr>
          <p:cNvPr id="5" name="Content Placeholder 4"/>
          <p:cNvSpPr>
            <a:spLocks noGrp="1"/>
          </p:cNvSpPr>
          <p:nvPr>
            <p:ph idx="1"/>
          </p:nvPr>
        </p:nvSpPr>
        <p:spPr/>
        <p:txBody>
          <a:bodyPr/>
          <a:lstStyle/>
          <a:p>
            <a:pPr>
              <a:buFont typeface="Wingdings" panose="05000000000000000000" pitchFamily="2" charset="2"/>
              <a:buChar char="Ø"/>
            </a:pPr>
            <a:r>
              <a:rPr lang="en-US" dirty="0" smtClean="0"/>
              <a:t> Reflected signal comes in as two separate components</a:t>
            </a:r>
          </a:p>
          <a:p>
            <a:pPr>
              <a:buFont typeface="Wingdings" panose="05000000000000000000" pitchFamily="2" charset="2"/>
              <a:buChar char="Ø"/>
            </a:pPr>
            <a:r>
              <a:rPr lang="en-US" dirty="0" smtClean="0"/>
              <a:t> Amplitude and angle of arrival information is necessary for energy at the scene</a:t>
            </a:r>
          </a:p>
          <a:p>
            <a:pPr>
              <a:buFont typeface="Wingdings" panose="05000000000000000000" pitchFamily="2" charset="2"/>
              <a:buChar char="Ø"/>
            </a:pPr>
            <a:r>
              <a:rPr lang="en-US" dirty="0" smtClean="0"/>
              <a:t> A Discrete Fourier Transform (DFT) is necessary </a:t>
            </a:r>
            <a:endParaRPr lang="en-US" dirty="0"/>
          </a:p>
        </p:txBody>
      </p:sp>
      <p:pic>
        <p:nvPicPr>
          <p:cNvPr id="6" name="Picture 5"/>
          <p:cNvPicPr>
            <a:picLocks noChangeAspect="1"/>
          </p:cNvPicPr>
          <p:nvPr/>
        </p:nvPicPr>
        <p:blipFill>
          <a:blip r:embed="rId3"/>
          <a:stretch>
            <a:fillRect/>
          </a:stretch>
        </p:blipFill>
        <p:spPr>
          <a:xfrm>
            <a:off x="2305831" y="3765573"/>
            <a:ext cx="6968725" cy="1447871"/>
          </a:xfrm>
          <a:prstGeom prst="rect">
            <a:avLst/>
          </a:prstGeom>
        </p:spPr>
      </p:pic>
      <p:sp>
        <p:nvSpPr>
          <p:cNvPr id="8" name="TextBox 7"/>
          <p:cNvSpPr txBox="1"/>
          <p:nvPr/>
        </p:nvSpPr>
        <p:spPr>
          <a:xfrm>
            <a:off x="685800" y="3969787"/>
            <a:ext cx="1620031" cy="923330"/>
          </a:xfrm>
          <a:prstGeom prst="rect">
            <a:avLst/>
          </a:prstGeom>
          <a:noFill/>
        </p:spPr>
        <p:txBody>
          <a:bodyPr wrap="square" rtlCol="0">
            <a:spAutoFit/>
          </a:bodyPr>
          <a:lstStyle/>
          <a:p>
            <a:r>
              <a:rPr lang="en-US" dirty="0" smtClean="0">
                <a:solidFill>
                  <a:srgbClr val="3F3F3F"/>
                </a:solidFill>
              </a:rPr>
              <a:t>Phase Information From Target</a:t>
            </a:r>
            <a:endParaRPr lang="en-US" dirty="0">
              <a:solidFill>
                <a:srgbClr val="3F3F3F"/>
              </a:solidFill>
            </a:endParaRPr>
          </a:p>
        </p:txBody>
      </p:sp>
      <p:sp>
        <p:nvSpPr>
          <p:cNvPr id="9" name="TextBox 8"/>
          <p:cNvSpPr txBox="1"/>
          <p:nvPr/>
        </p:nvSpPr>
        <p:spPr>
          <a:xfrm>
            <a:off x="9535649" y="4027843"/>
            <a:ext cx="2326151" cy="923330"/>
          </a:xfrm>
          <a:prstGeom prst="rect">
            <a:avLst/>
          </a:prstGeom>
          <a:noFill/>
        </p:spPr>
        <p:txBody>
          <a:bodyPr wrap="square" rtlCol="0">
            <a:spAutoFit/>
          </a:bodyPr>
          <a:lstStyle/>
          <a:p>
            <a:r>
              <a:rPr lang="en-US" dirty="0" smtClean="0">
                <a:solidFill>
                  <a:srgbClr val="3F3F3F"/>
                </a:solidFill>
              </a:rPr>
              <a:t>Spatial </a:t>
            </a:r>
          </a:p>
          <a:p>
            <a:r>
              <a:rPr lang="en-US" dirty="0" smtClean="0">
                <a:solidFill>
                  <a:srgbClr val="3F3F3F"/>
                </a:solidFill>
              </a:rPr>
              <a:t>Information</a:t>
            </a:r>
          </a:p>
          <a:p>
            <a:r>
              <a:rPr lang="en-US" dirty="0" smtClean="0">
                <a:solidFill>
                  <a:srgbClr val="3F3F3F"/>
                </a:solidFill>
              </a:rPr>
              <a:t>To Display</a:t>
            </a:r>
            <a:endParaRPr lang="en-US" dirty="0">
              <a:solidFill>
                <a:srgbClr val="3F3F3F"/>
              </a:solidFill>
            </a:endParaRPr>
          </a:p>
        </p:txBody>
      </p:sp>
      <p:sp>
        <p:nvSpPr>
          <p:cNvPr id="10" name="Footer Placeholder 4"/>
          <p:cNvSpPr>
            <a:spLocks noGrp="1"/>
          </p:cNvSpPr>
          <p:nvPr>
            <p:ph type="ftr" idx="11"/>
          </p:nvPr>
        </p:nvSpPr>
        <p:spPr>
          <a:xfrm>
            <a:off x="3686185" y="6459785"/>
            <a:ext cx="4822803" cy="365125"/>
          </a:xfrm>
        </p:spPr>
        <p:txBody>
          <a:bodyPr/>
          <a:lstStyle/>
          <a:p>
            <a:r>
              <a:rPr lang="en-US" dirty="0"/>
              <a:t>SAR Imager</a:t>
            </a:r>
          </a:p>
        </p:txBody>
      </p:sp>
      <p:sp>
        <p:nvSpPr>
          <p:cNvPr id="11" name="Slide Number Placeholder 5"/>
          <p:cNvSpPr>
            <a:spLocks noGrp="1"/>
          </p:cNvSpPr>
          <p:nvPr>
            <p:ph type="sldNum" idx="12"/>
          </p:nvPr>
        </p:nvSpPr>
        <p:spPr>
          <a:xfrm>
            <a:off x="9900457" y="6459785"/>
            <a:ext cx="1312023" cy="365125"/>
          </a:xfrm>
        </p:spPr>
        <p:txBody>
          <a:bodyPr/>
          <a:lstStyle/>
          <a:p>
            <a:pPr marL="0" marR="0" lvl="0" indent="0" algn="r" rtl="0">
              <a:lnSpc>
                <a:spcPct val="100000"/>
              </a:lnSpc>
              <a:spcBef>
                <a:spcPts val="0"/>
              </a:spcBef>
              <a:spcAft>
                <a:spcPts val="0"/>
              </a:spcAft>
              <a:buClr>
                <a:srgbClr val="FFFFFF"/>
              </a:buClr>
              <a:buSzPct val="25000"/>
              <a:buFont typeface="Calibri"/>
              <a:buNone/>
            </a:pPr>
            <a:r>
              <a:rPr lang="en-US" sz="1050" b="0" i="0" u="none" strike="noStrike" cap="none" baseline="0" dirty="0" smtClean="0">
                <a:solidFill>
                  <a:srgbClr val="FFFFFF"/>
                </a:solidFill>
                <a:latin typeface="Calibri"/>
                <a:ea typeface="Calibri"/>
                <a:cs typeface="Calibri"/>
                <a:sym typeface="Calibri"/>
                <a:rtl val="0"/>
              </a:rPr>
              <a:t>13</a:t>
            </a:r>
            <a:endParaRPr lang="en-US" sz="1050" b="0" i="0" u="none" strike="noStrike" cap="none" baseline="0" dirty="0">
              <a:solidFill>
                <a:srgbClr val="FFFFFF"/>
              </a:solidFill>
              <a:latin typeface="Calibri"/>
              <a:ea typeface="Calibri"/>
              <a:cs typeface="Calibri"/>
              <a:sym typeface="Calibri"/>
              <a:rtl val="0"/>
            </a:endParaRPr>
          </a:p>
        </p:txBody>
      </p:sp>
    </p:spTree>
    <p:extLst>
      <p:ext uri="{BB962C8B-B14F-4D97-AF65-F5344CB8AC3E}">
        <p14:creationId xmlns:p14="http://schemas.microsoft.com/office/powerpoint/2010/main" val="37110082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normAutofit/>
          </a:bodyPr>
          <a:lstStyle/>
          <a:p>
            <a:pPr marL="605790" indent="-514350">
              <a:buFont typeface="+mj-lt"/>
              <a:buAutoNum type="romanUcPeriod"/>
            </a:pPr>
            <a:r>
              <a:rPr lang="en-US" dirty="0" smtClean="0"/>
              <a:t>Introduction to SAR</a:t>
            </a:r>
          </a:p>
          <a:p>
            <a:pPr marL="605790" indent="-514350">
              <a:buFont typeface="+mj-lt"/>
              <a:buAutoNum type="romanUcPeriod"/>
            </a:pPr>
            <a:r>
              <a:rPr lang="en-US" dirty="0" smtClean="0"/>
              <a:t>1</a:t>
            </a:r>
            <a:r>
              <a:rPr lang="en-US" baseline="30000" dirty="0" smtClean="0"/>
              <a:t>st</a:t>
            </a:r>
            <a:r>
              <a:rPr lang="en-US" dirty="0" smtClean="0"/>
              <a:t> Generation</a:t>
            </a:r>
          </a:p>
          <a:p>
            <a:pPr marL="605790" indent="-514350">
              <a:buFont typeface="+mj-lt"/>
              <a:buAutoNum type="romanUcPeriod"/>
            </a:pPr>
            <a:r>
              <a:rPr lang="en-US" dirty="0" smtClean="0"/>
              <a:t>Project Goals</a:t>
            </a:r>
          </a:p>
          <a:p>
            <a:pPr marL="605790" indent="-514350">
              <a:buFont typeface="+mj-lt"/>
              <a:buAutoNum type="romanUcPeriod"/>
            </a:pPr>
            <a:r>
              <a:rPr lang="en-US" dirty="0" smtClean="0"/>
              <a:t>ME Team Accomplishments</a:t>
            </a:r>
          </a:p>
          <a:p>
            <a:pPr marL="605790" indent="-514350">
              <a:buFont typeface="+mj-lt"/>
              <a:buAutoNum type="romanUcPeriod"/>
            </a:pPr>
            <a:r>
              <a:rPr lang="en-US" dirty="0" smtClean="0"/>
              <a:t>ECE Team Accomplishments</a:t>
            </a:r>
          </a:p>
          <a:p>
            <a:pPr marL="605790" indent="-514350">
              <a:buFont typeface="+mj-lt"/>
              <a:buAutoNum type="romanUcPeriod"/>
            </a:pPr>
            <a:r>
              <a:rPr lang="en-US" dirty="0" smtClean="0"/>
              <a:t>Future Work</a:t>
            </a:r>
          </a:p>
        </p:txBody>
      </p:sp>
      <p:sp>
        <p:nvSpPr>
          <p:cNvPr id="4" name="Footer Placeholder 3"/>
          <p:cNvSpPr>
            <a:spLocks noGrp="1"/>
          </p:cNvSpPr>
          <p:nvPr>
            <p:ph type="ftr" sz="quarter" idx="11"/>
          </p:nvPr>
        </p:nvSpPr>
        <p:spPr/>
        <p:txBody>
          <a:bodyPr/>
          <a:lstStyle/>
          <a:p>
            <a:r>
              <a:rPr lang="en-US" dirty="0"/>
              <a:t>SAR Imager</a:t>
            </a:r>
          </a:p>
        </p:txBody>
      </p:sp>
      <p:sp>
        <p:nvSpPr>
          <p:cNvPr id="5" name="Slide Number Placeholder 4"/>
          <p:cNvSpPr>
            <a:spLocks noGrp="1"/>
          </p:cNvSpPr>
          <p:nvPr>
            <p:ph type="sldNum" sz="quarter" idx="12"/>
          </p:nvPr>
        </p:nvSpPr>
        <p:spPr/>
        <p:txBody>
          <a:bodyPr/>
          <a:lstStyle/>
          <a:p>
            <a:pPr algn="r"/>
            <a:fld id="{703D5B72-A720-44FC-8017-B2C9BDBBADC0}" type="slidenum">
              <a:rPr lang="en-US" sz="1050" smtClean="0">
                <a:solidFill>
                  <a:schemeClr val="bg1"/>
                </a:solidFill>
                <a:latin typeface="Calibri" panose="020F0502020204030204" pitchFamily="34" charset="0"/>
              </a:rPr>
              <a:pPr algn="r"/>
              <a:t>4</a:t>
            </a:fld>
            <a:endParaRPr lang="en-US" sz="1050" dirty="0">
              <a:solidFill>
                <a:schemeClr val="bg1"/>
              </a:solidFill>
              <a:latin typeface="Calibri" panose="020F0502020204030204" pitchFamily="34" charset="0"/>
            </a:endParaRPr>
          </a:p>
        </p:txBody>
      </p:sp>
    </p:spTree>
    <p:extLst>
      <p:ext uri="{BB962C8B-B14F-4D97-AF65-F5344CB8AC3E}">
        <p14:creationId xmlns:p14="http://schemas.microsoft.com/office/powerpoint/2010/main" val="190232939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 for Signal Processing</a:t>
            </a:r>
            <a:endParaRPr lang="en-US" dirty="0"/>
          </a:p>
        </p:txBody>
      </p:sp>
      <p:sp>
        <p:nvSpPr>
          <p:cNvPr id="3" name="Content Placeholder 2"/>
          <p:cNvSpPr>
            <a:spLocks noGrp="1"/>
          </p:cNvSpPr>
          <p:nvPr>
            <p:ph idx="1"/>
          </p:nvPr>
        </p:nvSpPr>
        <p:spPr/>
        <p:txBody>
          <a:bodyPr>
            <a:normAutofit/>
          </a:bodyPr>
          <a:lstStyle/>
          <a:p>
            <a:pPr>
              <a:buFont typeface="Wingdings" panose="05000000000000000000" pitchFamily="2" charset="2"/>
              <a:buChar char="Ø"/>
            </a:pPr>
            <a:r>
              <a:rPr lang="en-US" dirty="0"/>
              <a:t> </a:t>
            </a:r>
            <a:r>
              <a:rPr lang="en-US" dirty="0" smtClean="0"/>
              <a:t>End goal for product is for Signal Processing on the FPGA</a:t>
            </a:r>
          </a:p>
          <a:p>
            <a:pPr>
              <a:buFont typeface="Wingdings" panose="05000000000000000000" pitchFamily="2" charset="2"/>
              <a:buChar char="Ø"/>
            </a:pPr>
            <a:r>
              <a:rPr lang="en-US" dirty="0"/>
              <a:t> </a:t>
            </a:r>
            <a:r>
              <a:rPr lang="en-US" dirty="0" smtClean="0"/>
              <a:t>Was working towards implementing a Fast Fourier Transform (FFT) algorithm</a:t>
            </a:r>
            <a:endParaRPr lang="en-US" dirty="0"/>
          </a:p>
          <a:p>
            <a:pPr>
              <a:spcBef>
                <a:spcPts val="600"/>
              </a:spcBef>
              <a:spcAft>
                <a:spcPts val="600"/>
              </a:spcAft>
              <a:buFont typeface="Wingdings" panose="05000000000000000000" pitchFamily="2" charset="2"/>
              <a:buChar char="Ø"/>
            </a:pPr>
            <a:r>
              <a:rPr lang="en-US" dirty="0"/>
              <a:t> </a:t>
            </a:r>
            <a:r>
              <a:rPr lang="en-US" dirty="0" smtClean="0"/>
              <a:t>Decided to move to work towards an initial MATLAB solution</a:t>
            </a:r>
          </a:p>
          <a:p>
            <a:pPr lvl="1">
              <a:spcBef>
                <a:spcPts val="600"/>
              </a:spcBef>
              <a:spcAft>
                <a:spcPts val="600"/>
              </a:spcAft>
              <a:buFont typeface="Wingdings" panose="05000000000000000000" pitchFamily="2" charset="2"/>
              <a:buChar char="Ø"/>
            </a:pPr>
            <a:r>
              <a:rPr lang="en-US" dirty="0"/>
              <a:t>Data Manipulation</a:t>
            </a:r>
          </a:p>
          <a:p>
            <a:pPr lvl="1">
              <a:spcBef>
                <a:spcPts val="600"/>
              </a:spcBef>
              <a:spcAft>
                <a:spcPts val="600"/>
              </a:spcAft>
              <a:buFont typeface="Wingdings" panose="05000000000000000000" pitchFamily="2" charset="2"/>
              <a:buChar char="Ø"/>
            </a:pPr>
            <a:r>
              <a:rPr lang="en-US" dirty="0" smtClean="0"/>
              <a:t>Testing </a:t>
            </a:r>
            <a:r>
              <a:rPr lang="en-US" dirty="0"/>
              <a:t>and debugging </a:t>
            </a:r>
            <a:endParaRPr lang="en-US" dirty="0" smtClean="0"/>
          </a:p>
          <a:p>
            <a:pPr lvl="1">
              <a:buFont typeface="Wingdings" panose="05000000000000000000" pitchFamily="2" charset="2"/>
              <a:buChar char="Ø"/>
            </a:pPr>
            <a:endParaRPr lang="en-US" dirty="0"/>
          </a:p>
        </p:txBody>
      </p:sp>
      <p:sp>
        <p:nvSpPr>
          <p:cNvPr id="5" name="Slide Number Placeholder 4"/>
          <p:cNvSpPr>
            <a:spLocks noGrp="1"/>
          </p:cNvSpPr>
          <p:nvPr>
            <p:ph type="sldNum" sz="quarter" idx="12"/>
          </p:nvPr>
        </p:nvSpPr>
        <p:spPr/>
        <p:txBody>
          <a:bodyPr/>
          <a:lstStyle/>
          <a:p>
            <a:fld id="{703D5B72-A720-44FC-8017-B2C9BDBBADC0}" type="slidenum">
              <a:rPr lang="en-US" smtClean="0"/>
              <a:t>40</a:t>
            </a:fld>
            <a:endParaRPr lang="en-US"/>
          </a:p>
        </p:txBody>
      </p:sp>
      <p:pic>
        <p:nvPicPr>
          <p:cNvPr id="7" name="Picture 6"/>
          <p:cNvPicPr>
            <a:picLocks noChangeAspect="1"/>
          </p:cNvPicPr>
          <p:nvPr/>
        </p:nvPicPr>
        <p:blipFill>
          <a:blip r:embed="rId2"/>
          <a:stretch>
            <a:fillRect/>
          </a:stretch>
        </p:blipFill>
        <p:spPr>
          <a:xfrm>
            <a:off x="5179293" y="3106265"/>
            <a:ext cx="6140778" cy="2871203"/>
          </a:xfrm>
          <a:prstGeom prst="rect">
            <a:avLst/>
          </a:prstGeom>
        </p:spPr>
      </p:pic>
      <p:sp>
        <p:nvSpPr>
          <p:cNvPr id="8" name="Footer Placeholder 4"/>
          <p:cNvSpPr>
            <a:spLocks noGrp="1"/>
          </p:cNvSpPr>
          <p:nvPr>
            <p:ph type="ftr" idx="11"/>
          </p:nvPr>
        </p:nvSpPr>
        <p:spPr>
          <a:xfrm>
            <a:off x="3686185" y="6459785"/>
            <a:ext cx="4822803" cy="365125"/>
          </a:xfrm>
        </p:spPr>
        <p:txBody>
          <a:bodyPr/>
          <a:lstStyle/>
          <a:p>
            <a:r>
              <a:rPr lang="en-US" dirty="0"/>
              <a:t>SAR Imager</a:t>
            </a:r>
          </a:p>
        </p:txBody>
      </p:sp>
    </p:spTree>
    <p:extLst>
      <p:ext uri="{BB962C8B-B14F-4D97-AF65-F5344CB8AC3E}">
        <p14:creationId xmlns:p14="http://schemas.microsoft.com/office/powerpoint/2010/main" val="416804374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MATLAB Functions</a:t>
            </a:r>
            <a:endParaRPr lang="en-US" dirty="0"/>
          </a:p>
        </p:txBody>
      </p:sp>
      <p:sp>
        <p:nvSpPr>
          <p:cNvPr id="3" name="Content Placeholder 2"/>
          <p:cNvSpPr>
            <a:spLocks noGrp="1"/>
          </p:cNvSpPr>
          <p:nvPr>
            <p:ph idx="1"/>
          </p:nvPr>
        </p:nvSpPr>
        <p:spPr/>
        <p:txBody>
          <a:bodyPr/>
          <a:lstStyle/>
          <a:p>
            <a:pPr>
              <a:spcAft>
                <a:spcPts val="1200"/>
              </a:spcAft>
              <a:buFont typeface="Wingdings" panose="05000000000000000000" pitchFamily="2" charset="2"/>
              <a:buChar char="Ø"/>
            </a:pPr>
            <a:r>
              <a:rPr lang="en-US" b="1" dirty="0" smtClean="0"/>
              <a:t> Discrete Fourier Transform (</a:t>
            </a:r>
            <a:r>
              <a:rPr lang="en-US" b="1" dirty="0" err="1" smtClean="0"/>
              <a:t>sarFFT.m</a:t>
            </a:r>
            <a:r>
              <a:rPr lang="en-US" b="1" dirty="0" smtClean="0"/>
              <a:t>)</a:t>
            </a:r>
          </a:p>
          <a:p>
            <a:pPr lvl="1">
              <a:spcBef>
                <a:spcPts val="1200"/>
              </a:spcBef>
              <a:spcAft>
                <a:spcPts val="1200"/>
              </a:spcAft>
              <a:buFont typeface="Wingdings" panose="05000000000000000000" pitchFamily="2" charset="2"/>
              <a:buChar char="Ø"/>
            </a:pPr>
            <a:r>
              <a:rPr lang="en-US" dirty="0"/>
              <a:t> </a:t>
            </a:r>
            <a:r>
              <a:rPr lang="en-US" dirty="0" smtClean="0"/>
              <a:t>Calculates Fourier Transform</a:t>
            </a:r>
          </a:p>
          <a:p>
            <a:pPr>
              <a:spcAft>
                <a:spcPts val="1200"/>
              </a:spcAft>
              <a:buFont typeface="Wingdings" panose="05000000000000000000" pitchFamily="2" charset="2"/>
              <a:buChar char="Ø"/>
            </a:pPr>
            <a:r>
              <a:rPr lang="en-US" b="1" dirty="0" smtClean="0"/>
              <a:t> Read From FPGA (</a:t>
            </a:r>
            <a:r>
              <a:rPr lang="en-US" b="1" dirty="0" err="1" smtClean="0"/>
              <a:t>readI.m</a:t>
            </a:r>
            <a:r>
              <a:rPr lang="en-US" b="1" dirty="0" smtClean="0"/>
              <a:t> &amp; </a:t>
            </a:r>
            <a:r>
              <a:rPr lang="en-US" b="1" dirty="0" err="1" smtClean="0"/>
              <a:t>readQ.m</a:t>
            </a:r>
            <a:r>
              <a:rPr lang="en-US" b="1" dirty="0" smtClean="0"/>
              <a:t>)</a:t>
            </a:r>
          </a:p>
          <a:p>
            <a:pPr lvl="1">
              <a:spcBef>
                <a:spcPts val="1200"/>
              </a:spcBef>
              <a:spcAft>
                <a:spcPts val="1200"/>
              </a:spcAft>
              <a:buFont typeface="Wingdings" panose="05000000000000000000" pitchFamily="2" charset="2"/>
              <a:buChar char="Ø"/>
            </a:pPr>
            <a:r>
              <a:rPr lang="en-US" dirty="0"/>
              <a:t> </a:t>
            </a:r>
            <a:r>
              <a:rPr lang="en-US" dirty="0" smtClean="0"/>
              <a:t>Pulls data from FPGA </a:t>
            </a:r>
          </a:p>
          <a:p>
            <a:pPr>
              <a:spcAft>
                <a:spcPts val="1200"/>
              </a:spcAft>
              <a:buFont typeface="Wingdings" panose="05000000000000000000" pitchFamily="2" charset="2"/>
              <a:buChar char="Ø"/>
            </a:pPr>
            <a:r>
              <a:rPr lang="en-US" dirty="0" smtClean="0"/>
              <a:t> </a:t>
            </a:r>
            <a:r>
              <a:rPr lang="en-US" b="1" dirty="0" smtClean="0"/>
              <a:t>Calibration</a:t>
            </a:r>
          </a:p>
          <a:p>
            <a:pPr lvl="1">
              <a:spcBef>
                <a:spcPts val="1200"/>
              </a:spcBef>
              <a:spcAft>
                <a:spcPts val="1200"/>
              </a:spcAft>
              <a:buFont typeface="Wingdings" panose="05000000000000000000" pitchFamily="2" charset="2"/>
              <a:buChar char="Ø"/>
            </a:pPr>
            <a:r>
              <a:rPr lang="en-US" dirty="0" smtClean="0"/>
              <a:t> Corrects for Phase Slope Error </a:t>
            </a:r>
          </a:p>
          <a:p>
            <a:pPr marL="201168" lvl="1" indent="0">
              <a:buNone/>
            </a:pPr>
            <a:endParaRPr lang="en-US" dirty="0"/>
          </a:p>
          <a:p>
            <a:pPr marL="201168" lvl="1" indent="0">
              <a:buNone/>
            </a:pPr>
            <a:endParaRPr lang="en-US" dirty="0"/>
          </a:p>
        </p:txBody>
      </p:sp>
      <p:sp>
        <p:nvSpPr>
          <p:cNvPr id="5" name="Slide Number Placeholder 4"/>
          <p:cNvSpPr>
            <a:spLocks noGrp="1"/>
          </p:cNvSpPr>
          <p:nvPr>
            <p:ph type="sldNum" sz="quarter" idx="12"/>
          </p:nvPr>
        </p:nvSpPr>
        <p:spPr/>
        <p:txBody>
          <a:bodyPr/>
          <a:lstStyle/>
          <a:p>
            <a:fld id="{703D5B72-A720-44FC-8017-B2C9BDBBADC0}" type="slidenum">
              <a:rPr lang="en-US" smtClean="0"/>
              <a:t>41</a:t>
            </a:fld>
            <a:endParaRPr lang="en-US"/>
          </a:p>
        </p:txBody>
      </p:sp>
      <p:pic>
        <p:nvPicPr>
          <p:cNvPr id="7" name="Picture 6"/>
          <p:cNvPicPr>
            <a:picLocks noChangeAspect="1"/>
          </p:cNvPicPr>
          <p:nvPr/>
        </p:nvPicPr>
        <p:blipFill>
          <a:blip r:embed="rId2"/>
          <a:stretch>
            <a:fillRect/>
          </a:stretch>
        </p:blipFill>
        <p:spPr>
          <a:xfrm>
            <a:off x="6255667" y="2200575"/>
            <a:ext cx="3953316" cy="3071479"/>
          </a:xfrm>
          <a:prstGeom prst="rect">
            <a:avLst/>
          </a:prstGeom>
        </p:spPr>
      </p:pic>
      <p:sp>
        <p:nvSpPr>
          <p:cNvPr id="8" name="Footer Placeholder 4"/>
          <p:cNvSpPr>
            <a:spLocks noGrp="1"/>
          </p:cNvSpPr>
          <p:nvPr>
            <p:ph type="ftr" idx="11"/>
          </p:nvPr>
        </p:nvSpPr>
        <p:spPr>
          <a:xfrm>
            <a:off x="3686185" y="6459785"/>
            <a:ext cx="4822803" cy="365125"/>
          </a:xfrm>
        </p:spPr>
        <p:txBody>
          <a:bodyPr/>
          <a:lstStyle/>
          <a:p>
            <a:r>
              <a:rPr lang="en-US" dirty="0"/>
              <a:t>SAR Imager</a:t>
            </a:r>
          </a:p>
        </p:txBody>
      </p:sp>
    </p:spTree>
    <p:extLst>
      <p:ext uri="{BB962C8B-B14F-4D97-AF65-F5344CB8AC3E}">
        <p14:creationId xmlns:p14="http://schemas.microsoft.com/office/powerpoint/2010/main" val="356196631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Formation</a:t>
            </a:r>
            <a:endParaRPr lang="en-US" dirty="0"/>
          </a:p>
        </p:txBody>
      </p:sp>
      <p:sp>
        <p:nvSpPr>
          <p:cNvPr id="3" name="Content Placeholder 2"/>
          <p:cNvSpPr>
            <a:spLocks noGrp="1"/>
          </p:cNvSpPr>
          <p:nvPr>
            <p:ph idx="1"/>
          </p:nvPr>
        </p:nvSpPr>
        <p:spPr>
          <a:xfrm>
            <a:off x="1097282" y="1845733"/>
            <a:ext cx="10058398" cy="4023360"/>
          </a:xfrm>
        </p:spPr>
        <p:txBody>
          <a:bodyPr/>
          <a:lstStyle/>
          <a:p>
            <a:pPr lvl="1">
              <a:buFont typeface="Wingdings" panose="05000000000000000000" pitchFamily="2" charset="2"/>
              <a:buChar char="Ø"/>
            </a:pPr>
            <a:r>
              <a:rPr lang="en-US" sz="2200" dirty="0"/>
              <a:t> </a:t>
            </a:r>
            <a:r>
              <a:rPr lang="en-US" sz="2000" dirty="0" smtClean="0"/>
              <a:t>Data Visualization in 2D and 3D</a:t>
            </a:r>
          </a:p>
          <a:p>
            <a:pPr marL="201168" lvl="1" indent="0">
              <a:buNone/>
            </a:pPr>
            <a:endParaRPr lang="en-US" sz="2000" dirty="0"/>
          </a:p>
          <a:p>
            <a:pPr marL="201168" lvl="1" indent="0">
              <a:buNone/>
            </a:pPr>
            <a:endParaRPr lang="en-US" sz="2200" dirty="0" smtClean="0"/>
          </a:p>
        </p:txBody>
      </p:sp>
      <p:sp>
        <p:nvSpPr>
          <p:cNvPr id="6" name="Slide Number Placeholder 5"/>
          <p:cNvSpPr>
            <a:spLocks noGrp="1"/>
          </p:cNvSpPr>
          <p:nvPr>
            <p:ph type="sldNum" sz="quarter" idx="12"/>
          </p:nvPr>
        </p:nvSpPr>
        <p:spPr/>
        <p:txBody>
          <a:bodyPr/>
          <a:lstStyle/>
          <a:p>
            <a:fld id="{703D5B72-A720-44FC-8017-B2C9BDBBADC0}" type="slidenum">
              <a:rPr lang="en-US" smtClean="0"/>
              <a:t>42</a:t>
            </a:fld>
            <a:endParaRPr lang="en-US"/>
          </a:p>
        </p:txBody>
      </p:sp>
      <p:pic>
        <p:nvPicPr>
          <p:cNvPr id="9" name="Picture 8"/>
          <p:cNvPicPr>
            <a:picLocks noChangeAspect="1"/>
          </p:cNvPicPr>
          <p:nvPr/>
        </p:nvPicPr>
        <p:blipFill>
          <a:blip r:embed="rId2"/>
          <a:stretch>
            <a:fillRect/>
          </a:stretch>
        </p:blipFill>
        <p:spPr>
          <a:xfrm>
            <a:off x="6693529" y="2671106"/>
            <a:ext cx="4197385" cy="3319604"/>
          </a:xfrm>
          <a:prstGeom prst="rect">
            <a:avLst/>
          </a:prstGeom>
        </p:spPr>
      </p:pic>
      <p:pic>
        <p:nvPicPr>
          <p:cNvPr id="10" name="Content Placeholder 3"/>
          <p:cNvPicPr>
            <a:picLocks noChangeAspect="1"/>
          </p:cNvPicPr>
          <p:nvPr/>
        </p:nvPicPr>
        <p:blipFill>
          <a:blip r:embed="rId3"/>
          <a:stretch>
            <a:fillRect/>
          </a:stretch>
        </p:blipFill>
        <p:spPr>
          <a:xfrm>
            <a:off x="831863" y="2684351"/>
            <a:ext cx="4298646" cy="3293115"/>
          </a:xfrm>
          <a:prstGeom prst="rect">
            <a:avLst/>
          </a:prstGeom>
        </p:spPr>
      </p:pic>
      <p:sp>
        <p:nvSpPr>
          <p:cNvPr id="11" name="Footer Placeholder 4"/>
          <p:cNvSpPr>
            <a:spLocks noGrp="1"/>
          </p:cNvSpPr>
          <p:nvPr>
            <p:ph type="ftr" idx="11"/>
          </p:nvPr>
        </p:nvSpPr>
        <p:spPr>
          <a:xfrm>
            <a:off x="3686185" y="6459785"/>
            <a:ext cx="4822803" cy="365125"/>
          </a:xfrm>
        </p:spPr>
        <p:txBody>
          <a:bodyPr/>
          <a:lstStyle/>
          <a:p>
            <a:r>
              <a:rPr lang="en-US" dirty="0"/>
              <a:t>SAR Imager</a:t>
            </a:r>
          </a:p>
        </p:txBody>
      </p:sp>
    </p:spTree>
    <p:extLst>
      <p:ext uri="{BB962C8B-B14F-4D97-AF65-F5344CB8AC3E}">
        <p14:creationId xmlns:p14="http://schemas.microsoft.com/office/powerpoint/2010/main" val="146480938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6600" dirty="0" smtClean="0"/>
              <a:t>Full-Scale Range Test Results</a:t>
            </a:r>
            <a:endParaRPr lang="en-US" sz="6600" dirty="0"/>
          </a:p>
        </p:txBody>
      </p:sp>
      <p:sp>
        <p:nvSpPr>
          <p:cNvPr id="8" name="Subtitle 7"/>
          <p:cNvSpPr>
            <a:spLocks noGrp="1"/>
          </p:cNvSpPr>
          <p:nvPr>
            <p:ph type="subTitle" idx="1"/>
          </p:nvPr>
        </p:nvSpPr>
        <p:spPr/>
        <p:txBody>
          <a:bodyPr/>
          <a:lstStyle/>
          <a:p>
            <a:r>
              <a:rPr lang="en-US" cap="none" dirty="0" smtClean="0"/>
              <a:t>Jordan Bolduc</a:t>
            </a:r>
            <a:endParaRPr lang="en-US" cap="none" dirty="0"/>
          </a:p>
        </p:txBody>
      </p:sp>
      <p:sp>
        <p:nvSpPr>
          <p:cNvPr id="6" name="Slide Number Placeholder 5"/>
          <p:cNvSpPr>
            <a:spLocks noGrp="1"/>
          </p:cNvSpPr>
          <p:nvPr>
            <p:ph type="sldNum" sz="quarter" idx="12"/>
          </p:nvPr>
        </p:nvSpPr>
        <p:spPr/>
        <p:txBody>
          <a:bodyPr/>
          <a:lstStyle/>
          <a:p>
            <a:fld id="{703D5B72-A720-44FC-8017-B2C9BDBBADC0}" type="slidenum">
              <a:rPr lang="en-US" smtClean="0"/>
              <a:pPr/>
              <a:t>43</a:t>
            </a:fld>
            <a:endParaRPr lang="en-US"/>
          </a:p>
        </p:txBody>
      </p:sp>
      <p:sp>
        <p:nvSpPr>
          <p:cNvPr id="7" name="Footer Placeholder 4"/>
          <p:cNvSpPr>
            <a:spLocks noGrp="1"/>
          </p:cNvSpPr>
          <p:nvPr>
            <p:ph type="ftr" idx="11"/>
          </p:nvPr>
        </p:nvSpPr>
        <p:spPr>
          <a:xfrm>
            <a:off x="3686185" y="6459785"/>
            <a:ext cx="4822803" cy="365125"/>
          </a:xfrm>
        </p:spPr>
        <p:txBody>
          <a:bodyPr/>
          <a:lstStyle/>
          <a:p>
            <a:r>
              <a:rPr lang="en-US" dirty="0"/>
              <a:t>SAR Imager</a:t>
            </a:r>
          </a:p>
        </p:txBody>
      </p:sp>
    </p:spTree>
    <p:extLst>
      <p:ext uri="{BB962C8B-B14F-4D97-AF65-F5344CB8AC3E}">
        <p14:creationId xmlns:p14="http://schemas.microsoft.com/office/powerpoint/2010/main" val="306985640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a:buClr>
                <a:srgbClr val="FFFFFF"/>
              </a:buClr>
              <a:buSzPct val="25000"/>
              <a:buFont typeface="Calibri"/>
              <a:buNone/>
            </a:pPr>
            <a:fld id="{00000000-1234-1234-1234-123412341234}" type="slidenum">
              <a:rPr lang="en-US" smtClean="0">
                <a:ea typeface="Calibri"/>
                <a:cs typeface="Calibri"/>
                <a:sym typeface="Calibri"/>
                <a:rtl val="0"/>
              </a:rPr>
              <a:pPr>
                <a:buClr>
                  <a:srgbClr val="FFFFFF"/>
                </a:buClr>
                <a:buSzPct val="25000"/>
                <a:buFont typeface="Calibri"/>
                <a:buNone/>
              </a:pPr>
              <a:t>44</a:t>
            </a:fld>
            <a:endParaRPr lang="en-US">
              <a:ea typeface="Calibri"/>
              <a:cs typeface="Calibri"/>
              <a:sym typeface="Calibri"/>
              <a:rtl val="0"/>
            </a:endParaRPr>
          </a:p>
        </p:txBody>
      </p:sp>
      <p:pic>
        <p:nvPicPr>
          <p:cNvPr id="8" name="Picture 7"/>
          <p:cNvPicPr>
            <a:picLocks noChangeAspect="1"/>
          </p:cNvPicPr>
          <p:nvPr/>
        </p:nvPicPr>
        <p:blipFill>
          <a:blip r:embed="rId2"/>
          <a:stretch>
            <a:fillRect/>
          </a:stretch>
        </p:blipFill>
        <p:spPr>
          <a:xfrm>
            <a:off x="769476" y="1344187"/>
            <a:ext cx="10656219" cy="647700"/>
          </a:xfrm>
          <a:prstGeom prst="rect">
            <a:avLst/>
          </a:prstGeom>
        </p:spPr>
      </p:pic>
      <p:sp>
        <p:nvSpPr>
          <p:cNvPr id="11" name="Rectangle 10"/>
          <p:cNvSpPr/>
          <p:nvPr/>
        </p:nvSpPr>
        <p:spPr>
          <a:xfrm>
            <a:off x="409575" y="1193346"/>
            <a:ext cx="11407775" cy="4538133"/>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a:stretch>
            <a:fillRect/>
          </a:stretch>
        </p:blipFill>
        <p:spPr>
          <a:xfrm rot="16200000">
            <a:off x="8110551" y="3502045"/>
            <a:ext cx="2695575" cy="162352"/>
          </a:xfrm>
          <a:prstGeom prst="rect">
            <a:avLst/>
          </a:prstGeom>
        </p:spPr>
      </p:pic>
      <p:sp>
        <p:nvSpPr>
          <p:cNvPr id="45" name="TextBox 44"/>
          <p:cNvSpPr txBox="1"/>
          <p:nvPr/>
        </p:nvSpPr>
        <p:spPr>
          <a:xfrm>
            <a:off x="8671343" y="3750657"/>
            <a:ext cx="800006" cy="415498"/>
          </a:xfrm>
          <a:prstGeom prst="rect">
            <a:avLst/>
          </a:prstGeom>
          <a:noFill/>
        </p:spPr>
        <p:txBody>
          <a:bodyPr wrap="square" rtlCol="0">
            <a:spAutoFit/>
          </a:bodyPr>
          <a:lstStyle/>
          <a:p>
            <a:r>
              <a:rPr lang="en-US" sz="1050" b="1" dirty="0" smtClean="0"/>
              <a:t>Corner Reflector</a:t>
            </a:r>
            <a:endParaRPr lang="en-US" sz="1050" b="1" dirty="0"/>
          </a:p>
        </p:txBody>
      </p:sp>
      <p:sp>
        <p:nvSpPr>
          <p:cNvPr id="46" name="TextBox 45"/>
          <p:cNvSpPr txBox="1"/>
          <p:nvPr/>
        </p:nvSpPr>
        <p:spPr>
          <a:xfrm>
            <a:off x="9572627" y="2626537"/>
            <a:ext cx="810987" cy="415498"/>
          </a:xfrm>
          <a:prstGeom prst="rect">
            <a:avLst/>
          </a:prstGeom>
          <a:noFill/>
        </p:spPr>
        <p:txBody>
          <a:bodyPr wrap="square" rtlCol="0">
            <a:spAutoFit/>
          </a:bodyPr>
          <a:lstStyle/>
          <a:p>
            <a:r>
              <a:rPr lang="en-US" sz="1050" b="1" dirty="0" smtClean="0"/>
              <a:t>RF Absorber</a:t>
            </a:r>
            <a:endParaRPr lang="en-US" sz="1050" b="1" dirty="0"/>
          </a:p>
        </p:txBody>
      </p:sp>
      <p:sp>
        <p:nvSpPr>
          <p:cNvPr id="47" name="TextBox 46"/>
          <p:cNvSpPr txBox="1"/>
          <p:nvPr/>
        </p:nvSpPr>
        <p:spPr>
          <a:xfrm>
            <a:off x="4533034" y="529619"/>
            <a:ext cx="2334492" cy="461665"/>
          </a:xfrm>
          <a:prstGeom prst="rect">
            <a:avLst/>
          </a:prstGeom>
          <a:noFill/>
        </p:spPr>
        <p:txBody>
          <a:bodyPr wrap="square" rtlCol="0">
            <a:spAutoFit/>
          </a:bodyPr>
          <a:lstStyle/>
          <a:p>
            <a:r>
              <a:rPr lang="en-US" sz="2400" dirty="0" smtClean="0"/>
              <a:t>RF Range Testing  </a:t>
            </a:r>
            <a:endParaRPr lang="en-US" sz="2400" dirty="0"/>
          </a:p>
        </p:txBody>
      </p:sp>
      <p:sp>
        <p:nvSpPr>
          <p:cNvPr id="48" name="TextBox 47"/>
          <p:cNvSpPr txBox="1"/>
          <p:nvPr/>
        </p:nvSpPr>
        <p:spPr>
          <a:xfrm>
            <a:off x="824989" y="1371600"/>
            <a:ext cx="1706544" cy="369332"/>
          </a:xfrm>
          <a:prstGeom prst="rect">
            <a:avLst/>
          </a:prstGeom>
          <a:noFill/>
          <a:ln>
            <a:solidFill>
              <a:schemeClr val="tx1"/>
            </a:solidFill>
            <a:prstDash val="dash"/>
          </a:ln>
        </p:spPr>
        <p:txBody>
          <a:bodyPr wrap="square" rtlCol="0">
            <a:spAutoFit/>
          </a:bodyPr>
          <a:lstStyle/>
          <a:p>
            <a:r>
              <a:rPr lang="en-US" dirty="0" smtClean="0"/>
              <a:t>Room Top-View</a:t>
            </a:r>
            <a:endParaRPr lang="en-US" dirty="0"/>
          </a:p>
        </p:txBody>
      </p:sp>
      <p:sp>
        <p:nvSpPr>
          <p:cNvPr id="4" name="TextBox 3"/>
          <p:cNvSpPr txBox="1"/>
          <p:nvPr/>
        </p:nvSpPr>
        <p:spPr>
          <a:xfrm>
            <a:off x="2315313" y="5019037"/>
            <a:ext cx="1093655" cy="523220"/>
          </a:xfrm>
          <a:prstGeom prst="rect">
            <a:avLst/>
          </a:prstGeom>
          <a:noFill/>
        </p:spPr>
        <p:txBody>
          <a:bodyPr wrap="square" rtlCol="0">
            <a:spAutoFit/>
          </a:bodyPr>
          <a:lstStyle/>
          <a:p>
            <a:r>
              <a:rPr lang="en-US" sz="2800" dirty="0" smtClean="0"/>
              <a:t>SAR</a:t>
            </a:r>
            <a:endParaRPr lang="en-US" sz="2800" dirty="0"/>
          </a:p>
        </p:txBody>
      </p:sp>
      <p:cxnSp>
        <p:nvCxnSpPr>
          <p:cNvPr id="53" name="Straight Connector 52"/>
          <p:cNvCxnSpPr/>
          <p:nvPr/>
        </p:nvCxnSpPr>
        <p:spPr>
          <a:xfrm flipV="1">
            <a:off x="2828935" y="3548134"/>
            <a:ext cx="6399428" cy="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44" name="Half Frame 43"/>
          <p:cNvSpPr>
            <a:spLocks noChangeAspect="1"/>
          </p:cNvSpPr>
          <p:nvPr/>
        </p:nvSpPr>
        <p:spPr>
          <a:xfrm rot="7936168">
            <a:off x="8934186" y="3410974"/>
            <a:ext cx="274320" cy="274320"/>
          </a:xfrm>
          <a:prstGeom prst="halfFrame">
            <a:avLst>
              <a:gd name="adj1" fmla="val 10289"/>
              <a:gd name="adj2" fmla="val 1147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58" name="Straight Connector 57"/>
          <p:cNvCxnSpPr/>
          <p:nvPr/>
        </p:nvCxnSpPr>
        <p:spPr>
          <a:xfrm flipV="1">
            <a:off x="2828935" y="3101975"/>
            <a:ext cx="6324723" cy="446161"/>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54" name="Half Frame 53"/>
          <p:cNvSpPr>
            <a:spLocks noChangeAspect="1"/>
          </p:cNvSpPr>
          <p:nvPr/>
        </p:nvSpPr>
        <p:spPr>
          <a:xfrm rot="7220899">
            <a:off x="8828832" y="3011676"/>
            <a:ext cx="274320" cy="274320"/>
          </a:xfrm>
          <a:prstGeom prst="halfFrame">
            <a:avLst>
              <a:gd name="adj1" fmla="val 10289"/>
              <a:gd name="adj2" fmla="val 11476"/>
            </a:avLst>
          </a:prstGeom>
          <a:pattFill prst="pct25">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Arc 60"/>
          <p:cNvSpPr/>
          <p:nvPr/>
        </p:nvSpPr>
        <p:spPr>
          <a:xfrm rot="1721206">
            <a:off x="4748162" y="3383167"/>
            <a:ext cx="222250" cy="400110"/>
          </a:xfrm>
          <a:prstGeom prst="arc">
            <a:avLst>
              <a:gd name="adj1" fmla="val 16200000"/>
              <a:gd name="adj2" fmla="val 1919394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TextBox 61"/>
          <p:cNvSpPr txBox="1"/>
          <p:nvPr/>
        </p:nvSpPr>
        <p:spPr>
          <a:xfrm>
            <a:off x="5208140" y="3306251"/>
            <a:ext cx="530666" cy="307777"/>
          </a:xfrm>
          <a:prstGeom prst="rect">
            <a:avLst/>
          </a:prstGeom>
          <a:noFill/>
        </p:spPr>
        <p:txBody>
          <a:bodyPr wrap="square" rtlCol="0">
            <a:spAutoFit/>
          </a:bodyPr>
          <a:lstStyle/>
          <a:p>
            <a:r>
              <a:rPr lang="en-US" sz="1400" dirty="0" smtClean="0"/>
              <a:t>-5°</a:t>
            </a:r>
            <a:endParaRPr lang="en-US" sz="1400" dirty="0"/>
          </a:p>
        </p:txBody>
      </p:sp>
      <p:sp>
        <p:nvSpPr>
          <p:cNvPr id="77" name="Trapezoid 76"/>
          <p:cNvSpPr>
            <a:spLocks noChangeAspect="1"/>
          </p:cNvSpPr>
          <p:nvPr/>
        </p:nvSpPr>
        <p:spPr>
          <a:xfrm rot="16200000">
            <a:off x="2673507" y="2376175"/>
            <a:ext cx="133393" cy="135222"/>
          </a:xfrm>
          <a:prstGeom prst="trapezoid">
            <a:avLst/>
          </a:prstGeom>
          <a:solidFill>
            <a:sysClr val="window" lastClr="FFFFFF">
              <a:alpha val="63000"/>
            </a:sysClr>
          </a:solidFill>
          <a:ln w="254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latin typeface="Calibri" panose="020F0502020204030204"/>
              <a:ea typeface="+mn-ea"/>
              <a:cs typeface="+mn-cs"/>
            </a:endParaRPr>
          </a:p>
        </p:txBody>
      </p:sp>
      <p:sp>
        <p:nvSpPr>
          <p:cNvPr id="78" name="Trapezoid 77"/>
          <p:cNvSpPr>
            <a:spLocks noChangeAspect="1"/>
          </p:cNvSpPr>
          <p:nvPr/>
        </p:nvSpPr>
        <p:spPr>
          <a:xfrm rot="16200000">
            <a:off x="2673507" y="2604774"/>
            <a:ext cx="133393" cy="135222"/>
          </a:xfrm>
          <a:prstGeom prst="trapezoid">
            <a:avLst/>
          </a:prstGeom>
          <a:solidFill>
            <a:sysClr val="window" lastClr="FFFFFF">
              <a:alpha val="63000"/>
            </a:sysClr>
          </a:solidFill>
          <a:ln w="254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latin typeface="Calibri" panose="020F0502020204030204"/>
              <a:ea typeface="+mn-ea"/>
              <a:cs typeface="+mn-cs"/>
            </a:endParaRPr>
          </a:p>
        </p:txBody>
      </p:sp>
      <p:sp>
        <p:nvSpPr>
          <p:cNvPr id="79" name="Trapezoid 78"/>
          <p:cNvSpPr>
            <a:spLocks noChangeAspect="1"/>
          </p:cNvSpPr>
          <p:nvPr/>
        </p:nvSpPr>
        <p:spPr>
          <a:xfrm rot="16200000">
            <a:off x="2673508" y="2833372"/>
            <a:ext cx="133393" cy="135222"/>
          </a:xfrm>
          <a:prstGeom prst="trapezoid">
            <a:avLst/>
          </a:prstGeom>
          <a:solidFill>
            <a:sysClr val="window" lastClr="FFFFFF">
              <a:alpha val="63000"/>
            </a:sysClr>
          </a:solidFill>
          <a:ln w="254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latin typeface="Calibri" panose="020F0502020204030204"/>
              <a:ea typeface="+mn-ea"/>
              <a:cs typeface="+mn-cs"/>
            </a:endParaRPr>
          </a:p>
        </p:txBody>
      </p:sp>
      <p:sp>
        <p:nvSpPr>
          <p:cNvPr id="80" name="Trapezoid 79"/>
          <p:cNvSpPr>
            <a:spLocks noChangeAspect="1"/>
          </p:cNvSpPr>
          <p:nvPr/>
        </p:nvSpPr>
        <p:spPr>
          <a:xfrm rot="16200000">
            <a:off x="2673508" y="3061971"/>
            <a:ext cx="133393" cy="135222"/>
          </a:xfrm>
          <a:prstGeom prst="trapezoid">
            <a:avLst/>
          </a:prstGeom>
          <a:solidFill>
            <a:sysClr val="window" lastClr="FFFFFF">
              <a:alpha val="63000"/>
            </a:sysClr>
          </a:solidFill>
          <a:ln w="254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latin typeface="Calibri" panose="020F0502020204030204"/>
              <a:ea typeface="+mn-ea"/>
              <a:cs typeface="+mn-cs"/>
            </a:endParaRPr>
          </a:p>
        </p:txBody>
      </p:sp>
      <p:sp>
        <p:nvSpPr>
          <p:cNvPr id="81" name="Trapezoid 80"/>
          <p:cNvSpPr>
            <a:spLocks noChangeAspect="1"/>
          </p:cNvSpPr>
          <p:nvPr/>
        </p:nvSpPr>
        <p:spPr>
          <a:xfrm rot="16200000">
            <a:off x="2673508" y="3290568"/>
            <a:ext cx="133393" cy="135222"/>
          </a:xfrm>
          <a:prstGeom prst="trapezoid">
            <a:avLst/>
          </a:prstGeom>
          <a:solidFill>
            <a:sysClr val="window" lastClr="FFFFFF">
              <a:alpha val="63000"/>
            </a:sysClr>
          </a:solidFill>
          <a:ln w="254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latin typeface="Calibri" panose="020F0502020204030204"/>
              <a:ea typeface="+mn-ea"/>
              <a:cs typeface="+mn-cs"/>
            </a:endParaRPr>
          </a:p>
        </p:txBody>
      </p:sp>
      <p:sp>
        <p:nvSpPr>
          <p:cNvPr id="82" name="Trapezoid 81"/>
          <p:cNvSpPr>
            <a:spLocks noChangeAspect="1"/>
          </p:cNvSpPr>
          <p:nvPr/>
        </p:nvSpPr>
        <p:spPr>
          <a:xfrm rot="16200000">
            <a:off x="2673508" y="3674475"/>
            <a:ext cx="133393" cy="135222"/>
          </a:xfrm>
          <a:prstGeom prst="trapezoid">
            <a:avLst/>
          </a:prstGeom>
          <a:solidFill>
            <a:sysClr val="window" lastClr="FFFFFF">
              <a:alpha val="63000"/>
            </a:sysClr>
          </a:solidFill>
          <a:ln w="254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latin typeface="Calibri" panose="020F0502020204030204"/>
              <a:ea typeface="+mn-ea"/>
              <a:cs typeface="+mn-cs"/>
            </a:endParaRPr>
          </a:p>
        </p:txBody>
      </p:sp>
      <p:sp>
        <p:nvSpPr>
          <p:cNvPr id="83" name="Trapezoid 82"/>
          <p:cNvSpPr>
            <a:spLocks noChangeAspect="1"/>
          </p:cNvSpPr>
          <p:nvPr/>
        </p:nvSpPr>
        <p:spPr>
          <a:xfrm rot="16200000">
            <a:off x="2673508" y="3903074"/>
            <a:ext cx="133393" cy="135222"/>
          </a:xfrm>
          <a:prstGeom prst="trapezoid">
            <a:avLst/>
          </a:prstGeom>
          <a:solidFill>
            <a:sysClr val="window" lastClr="FFFFFF">
              <a:alpha val="63000"/>
            </a:sysClr>
          </a:solidFill>
          <a:ln w="254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latin typeface="Calibri" panose="020F0502020204030204"/>
              <a:ea typeface="+mn-ea"/>
              <a:cs typeface="+mn-cs"/>
            </a:endParaRPr>
          </a:p>
        </p:txBody>
      </p:sp>
      <p:sp>
        <p:nvSpPr>
          <p:cNvPr id="84" name="Trapezoid 83"/>
          <p:cNvSpPr>
            <a:spLocks noChangeAspect="1"/>
          </p:cNvSpPr>
          <p:nvPr/>
        </p:nvSpPr>
        <p:spPr>
          <a:xfrm rot="16200000">
            <a:off x="2673509" y="4131672"/>
            <a:ext cx="133393" cy="135222"/>
          </a:xfrm>
          <a:prstGeom prst="trapezoid">
            <a:avLst/>
          </a:prstGeom>
          <a:solidFill>
            <a:sysClr val="window" lastClr="FFFFFF">
              <a:alpha val="63000"/>
            </a:sysClr>
          </a:solidFill>
          <a:ln w="254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latin typeface="Calibri" panose="020F0502020204030204"/>
              <a:ea typeface="+mn-ea"/>
              <a:cs typeface="+mn-cs"/>
            </a:endParaRPr>
          </a:p>
        </p:txBody>
      </p:sp>
      <p:sp>
        <p:nvSpPr>
          <p:cNvPr id="85" name="Trapezoid 84"/>
          <p:cNvSpPr>
            <a:spLocks noChangeAspect="1"/>
          </p:cNvSpPr>
          <p:nvPr/>
        </p:nvSpPr>
        <p:spPr>
          <a:xfrm rot="16200000">
            <a:off x="2673509" y="4360271"/>
            <a:ext cx="133393" cy="135222"/>
          </a:xfrm>
          <a:prstGeom prst="trapezoid">
            <a:avLst/>
          </a:prstGeom>
          <a:solidFill>
            <a:sysClr val="window" lastClr="FFFFFF">
              <a:alpha val="63000"/>
            </a:sysClr>
          </a:solidFill>
          <a:ln w="254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latin typeface="Calibri" panose="020F0502020204030204"/>
              <a:ea typeface="+mn-ea"/>
              <a:cs typeface="+mn-cs"/>
            </a:endParaRPr>
          </a:p>
        </p:txBody>
      </p:sp>
      <p:sp>
        <p:nvSpPr>
          <p:cNvPr id="86" name="Trapezoid 85"/>
          <p:cNvSpPr>
            <a:spLocks noChangeAspect="1"/>
          </p:cNvSpPr>
          <p:nvPr/>
        </p:nvSpPr>
        <p:spPr>
          <a:xfrm rot="16200000">
            <a:off x="2673509" y="4588868"/>
            <a:ext cx="133393" cy="135222"/>
          </a:xfrm>
          <a:prstGeom prst="trapezoid">
            <a:avLst/>
          </a:prstGeom>
          <a:solidFill>
            <a:sysClr val="window" lastClr="FFFFFF">
              <a:alpha val="63000"/>
            </a:sysClr>
          </a:solidFill>
          <a:ln w="254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latin typeface="Calibri" panose="020F0502020204030204"/>
              <a:ea typeface="+mn-ea"/>
              <a:cs typeface="+mn-cs"/>
            </a:endParaRPr>
          </a:p>
        </p:txBody>
      </p:sp>
      <p:sp>
        <p:nvSpPr>
          <p:cNvPr id="87" name="TextBox 86"/>
          <p:cNvSpPr txBox="1"/>
          <p:nvPr/>
        </p:nvSpPr>
        <p:spPr>
          <a:xfrm>
            <a:off x="1498610" y="2305286"/>
            <a:ext cx="1019175" cy="276999"/>
          </a:xfrm>
          <a:prstGeom prst="rect">
            <a:avLst/>
          </a:prstGeom>
          <a:noFill/>
        </p:spPr>
        <p:txBody>
          <a:bodyPr wrap="square" rtlCol="0">
            <a:spAutoFit/>
          </a:bodyPr>
          <a:lstStyle/>
          <a:p>
            <a:r>
              <a:rPr lang="en-US" sz="1200" b="1" dirty="0" smtClean="0"/>
              <a:t>Transmitter</a:t>
            </a:r>
            <a:endParaRPr lang="en-US" sz="1200" b="1" dirty="0"/>
          </a:p>
        </p:txBody>
      </p:sp>
      <p:sp>
        <p:nvSpPr>
          <p:cNvPr id="88" name="TextBox 87"/>
          <p:cNvSpPr txBox="1"/>
          <p:nvPr/>
        </p:nvSpPr>
        <p:spPr>
          <a:xfrm>
            <a:off x="1498609" y="4535183"/>
            <a:ext cx="1019175" cy="276999"/>
          </a:xfrm>
          <a:prstGeom prst="rect">
            <a:avLst/>
          </a:prstGeom>
          <a:noFill/>
        </p:spPr>
        <p:txBody>
          <a:bodyPr wrap="square" rtlCol="0">
            <a:spAutoFit/>
          </a:bodyPr>
          <a:lstStyle/>
          <a:p>
            <a:r>
              <a:rPr lang="en-US" sz="1200" b="1" dirty="0" smtClean="0"/>
              <a:t>Transmitter</a:t>
            </a:r>
            <a:endParaRPr lang="en-US" sz="1200" b="1" dirty="0"/>
          </a:p>
        </p:txBody>
      </p:sp>
      <p:sp>
        <p:nvSpPr>
          <p:cNvPr id="89" name="Left Brace 88"/>
          <p:cNvSpPr/>
          <p:nvPr/>
        </p:nvSpPr>
        <p:spPr>
          <a:xfrm>
            <a:off x="2079636" y="2582285"/>
            <a:ext cx="438148" cy="1912294"/>
          </a:xfrm>
          <a:prstGeom prst="leftBrace">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0" name="TextBox 89"/>
          <p:cNvSpPr txBox="1"/>
          <p:nvPr/>
        </p:nvSpPr>
        <p:spPr>
          <a:xfrm>
            <a:off x="1279536" y="3390028"/>
            <a:ext cx="1019175" cy="276999"/>
          </a:xfrm>
          <a:prstGeom prst="rect">
            <a:avLst/>
          </a:prstGeom>
          <a:noFill/>
        </p:spPr>
        <p:txBody>
          <a:bodyPr wrap="square" rtlCol="0">
            <a:spAutoFit/>
          </a:bodyPr>
          <a:lstStyle/>
          <a:p>
            <a:r>
              <a:rPr lang="en-US" sz="1200" b="1" dirty="0" smtClean="0"/>
              <a:t>Receivers</a:t>
            </a:r>
          </a:p>
        </p:txBody>
      </p:sp>
      <p:sp>
        <p:nvSpPr>
          <p:cNvPr id="34" name="Footer Placeholder 4"/>
          <p:cNvSpPr>
            <a:spLocks noGrp="1"/>
          </p:cNvSpPr>
          <p:nvPr>
            <p:ph type="ftr" idx="11"/>
          </p:nvPr>
        </p:nvSpPr>
        <p:spPr>
          <a:xfrm>
            <a:off x="3686185" y="6459785"/>
            <a:ext cx="4822803" cy="365125"/>
          </a:xfrm>
        </p:spPr>
        <p:txBody>
          <a:bodyPr/>
          <a:lstStyle/>
          <a:p>
            <a:r>
              <a:rPr lang="en-US" dirty="0"/>
              <a:t>SAR Imager</a:t>
            </a:r>
          </a:p>
        </p:txBody>
      </p:sp>
    </p:spTree>
    <p:extLst>
      <p:ext uri="{BB962C8B-B14F-4D97-AF65-F5344CB8AC3E}">
        <p14:creationId xmlns:p14="http://schemas.microsoft.com/office/powerpoint/2010/main" val="389902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61" grpId="0" animBg="1"/>
      <p:bldP spid="6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MATLAB Simulations</a:t>
            </a:r>
            <a:endParaRPr lang="en-US" dirty="0"/>
          </a:p>
        </p:txBody>
      </p:sp>
      <p:sp>
        <p:nvSpPr>
          <p:cNvPr id="5" name="Slide Number Placeholder 4"/>
          <p:cNvSpPr>
            <a:spLocks noGrp="1"/>
          </p:cNvSpPr>
          <p:nvPr>
            <p:ph type="sldNum" sz="quarter" idx="12"/>
          </p:nvPr>
        </p:nvSpPr>
        <p:spPr/>
        <p:txBody>
          <a:bodyPr/>
          <a:lstStyle/>
          <a:p>
            <a:fld id="{703D5B72-A720-44FC-8017-B2C9BDBBADC0}" type="slidenum">
              <a:rPr lang="en-US" smtClean="0"/>
              <a:pPr/>
              <a:t>45</a:t>
            </a:fld>
            <a:endParaRPr lang="en-US"/>
          </a:p>
        </p:txBody>
      </p:sp>
      <p:pic>
        <p:nvPicPr>
          <p:cNvPr id="6" name="Picture 5"/>
          <p:cNvPicPr/>
          <p:nvPr/>
        </p:nvPicPr>
        <p:blipFill>
          <a:blip r:embed="rId2"/>
          <a:stretch>
            <a:fillRect/>
          </a:stretch>
        </p:blipFill>
        <p:spPr>
          <a:xfrm>
            <a:off x="814387" y="2107847"/>
            <a:ext cx="5000625" cy="3981450"/>
          </a:xfrm>
          <a:prstGeom prst="rect">
            <a:avLst/>
          </a:prstGeom>
        </p:spPr>
      </p:pic>
      <p:pic>
        <p:nvPicPr>
          <p:cNvPr id="7" name="Picture 6"/>
          <p:cNvPicPr/>
          <p:nvPr/>
        </p:nvPicPr>
        <p:blipFill>
          <a:blip r:embed="rId3"/>
          <a:stretch>
            <a:fillRect/>
          </a:stretch>
        </p:blipFill>
        <p:spPr>
          <a:xfrm>
            <a:off x="6164580" y="2107847"/>
            <a:ext cx="4991100" cy="3962400"/>
          </a:xfrm>
          <a:prstGeom prst="rect">
            <a:avLst/>
          </a:prstGeom>
        </p:spPr>
      </p:pic>
      <p:sp>
        <p:nvSpPr>
          <p:cNvPr id="8" name="Footer Placeholder 4"/>
          <p:cNvSpPr>
            <a:spLocks noGrp="1"/>
          </p:cNvSpPr>
          <p:nvPr>
            <p:ph type="ftr" idx="11"/>
          </p:nvPr>
        </p:nvSpPr>
        <p:spPr>
          <a:xfrm>
            <a:off x="3686185" y="6459785"/>
            <a:ext cx="4822803" cy="365125"/>
          </a:xfrm>
        </p:spPr>
        <p:txBody>
          <a:bodyPr/>
          <a:lstStyle/>
          <a:p>
            <a:r>
              <a:rPr lang="en-US" dirty="0"/>
              <a:t>SAR Imager</a:t>
            </a:r>
          </a:p>
        </p:txBody>
      </p:sp>
    </p:spTree>
    <p:extLst>
      <p:ext uri="{BB962C8B-B14F-4D97-AF65-F5344CB8AC3E}">
        <p14:creationId xmlns:p14="http://schemas.microsoft.com/office/powerpoint/2010/main" val="428353112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Simulation VS RF Range Measurements</a:t>
            </a:r>
            <a:endParaRPr lang="en-US" dirty="0"/>
          </a:p>
        </p:txBody>
      </p:sp>
      <p:sp>
        <p:nvSpPr>
          <p:cNvPr id="5" name="Slide Number Placeholder 4"/>
          <p:cNvSpPr>
            <a:spLocks noGrp="1"/>
          </p:cNvSpPr>
          <p:nvPr>
            <p:ph type="sldNum" sz="quarter" idx="12"/>
          </p:nvPr>
        </p:nvSpPr>
        <p:spPr/>
        <p:txBody>
          <a:bodyPr/>
          <a:lstStyle/>
          <a:p>
            <a:fld id="{703D5B72-A720-44FC-8017-B2C9BDBBADC0}" type="slidenum">
              <a:rPr lang="en-US" smtClean="0"/>
              <a:pPr/>
              <a:t>46</a:t>
            </a:fld>
            <a:endParaRPr lang="en-US"/>
          </a:p>
        </p:txBody>
      </p:sp>
      <p:pic>
        <p:nvPicPr>
          <p:cNvPr id="6" name="Picture 5"/>
          <p:cNvPicPr/>
          <p:nvPr/>
        </p:nvPicPr>
        <p:blipFill>
          <a:blip r:embed="rId2"/>
          <a:stretch>
            <a:fillRect/>
          </a:stretch>
        </p:blipFill>
        <p:spPr>
          <a:xfrm>
            <a:off x="738187" y="2107847"/>
            <a:ext cx="5000625" cy="3981450"/>
          </a:xfrm>
          <a:prstGeom prst="rect">
            <a:avLst/>
          </a:prstGeom>
        </p:spPr>
      </p:pic>
      <p:pic>
        <p:nvPicPr>
          <p:cNvPr id="8" name="Picture 7"/>
          <p:cNvPicPr/>
          <p:nvPr/>
        </p:nvPicPr>
        <p:blipFill>
          <a:blip r:embed="rId3"/>
          <a:stretch>
            <a:fillRect/>
          </a:stretch>
        </p:blipFill>
        <p:spPr>
          <a:xfrm>
            <a:off x="6189980" y="2079272"/>
            <a:ext cx="5305425" cy="4010025"/>
          </a:xfrm>
          <a:prstGeom prst="rect">
            <a:avLst/>
          </a:prstGeom>
        </p:spPr>
      </p:pic>
      <p:sp>
        <p:nvSpPr>
          <p:cNvPr id="7" name="Footer Placeholder 4"/>
          <p:cNvSpPr>
            <a:spLocks noGrp="1"/>
          </p:cNvSpPr>
          <p:nvPr>
            <p:ph type="ftr" idx="11"/>
          </p:nvPr>
        </p:nvSpPr>
        <p:spPr>
          <a:xfrm>
            <a:off x="3686185" y="6459785"/>
            <a:ext cx="4822803" cy="365125"/>
          </a:xfrm>
        </p:spPr>
        <p:txBody>
          <a:bodyPr/>
          <a:lstStyle/>
          <a:p>
            <a:r>
              <a:rPr lang="en-US" dirty="0"/>
              <a:t>SAR Imager</a:t>
            </a:r>
          </a:p>
        </p:txBody>
      </p:sp>
    </p:spTree>
    <p:extLst>
      <p:ext uri="{BB962C8B-B14F-4D97-AF65-F5344CB8AC3E}">
        <p14:creationId xmlns:p14="http://schemas.microsoft.com/office/powerpoint/2010/main" val="64753883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69476" y="1344187"/>
            <a:ext cx="10656219" cy="647700"/>
          </a:xfrm>
          <a:prstGeom prst="rect">
            <a:avLst/>
          </a:prstGeom>
        </p:spPr>
      </p:pic>
      <p:sp>
        <p:nvSpPr>
          <p:cNvPr id="4" name="Slide Number Placeholder 3"/>
          <p:cNvSpPr>
            <a:spLocks noGrp="1"/>
          </p:cNvSpPr>
          <p:nvPr>
            <p:ph type="sldNum" sz="quarter" idx="12"/>
          </p:nvPr>
        </p:nvSpPr>
        <p:spPr/>
        <p:txBody>
          <a:bodyPr/>
          <a:lstStyle/>
          <a:p>
            <a:fld id="{703D5B72-A720-44FC-8017-B2C9BDBBADC0}" type="slidenum">
              <a:rPr lang="en-US" smtClean="0"/>
              <a:pPr/>
              <a:t>47</a:t>
            </a:fld>
            <a:endParaRPr lang="en-US"/>
          </a:p>
        </p:txBody>
      </p:sp>
      <p:graphicFrame>
        <p:nvGraphicFramePr>
          <p:cNvPr id="7" name="Chart 6"/>
          <p:cNvGraphicFramePr>
            <a:graphicFrameLocks/>
          </p:cNvGraphicFramePr>
          <p:nvPr>
            <p:extLst>
              <p:ext uri="{D42A27DB-BD31-4B8C-83A1-F6EECF244321}">
                <p14:modId xmlns:p14="http://schemas.microsoft.com/office/powerpoint/2010/main" val="3425605214"/>
              </p:ext>
            </p:extLst>
          </p:nvPr>
        </p:nvGraphicFramePr>
        <p:xfrm>
          <a:off x="1558139" y="1477382"/>
          <a:ext cx="8998331" cy="4450375"/>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1"/>
          <p:cNvSpPr>
            <a:spLocks noGrp="1"/>
          </p:cNvSpPr>
          <p:nvPr>
            <p:ph type="title"/>
          </p:nvPr>
        </p:nvSpPr>
        <p:spPr>
          <a:xfrm>
            <a:off x="1068385" y="526582"/>
            <a:ext cx="10058400" cy="686904"/>
          </a:xfrm>
        </p:spPr>
        <p:txBody>
          <a:bodyPr>
            <a:normAutofit/>
          </a:bodyPr>
          <a:lstStyle/>
          <a:p>
            <a:r>
              <a:rPr lang="en-US" sz="4400" dirty="0"/>
              <a:t>Phase Slope Point of </a:t>
            </a:r>
            <a:r>
              <a:rPr lang="en-US" sz="4400" dirty="0" smtClean="0"/>
              <a:t>View (Boresight)</a:t>
            </a:r>
            <a:endParaRPr lang="en-US" sz="4400" dirty="0">
              <a:solidFill>
                <a:schemeClr val="tx1"/>
              </a:solidFill>
            </a:endParaRPr>
          </a:p>
        </p:txBody>
      </p:sp>
      <p:sp>
        <p:nvSpPr>
          <p:cNvPr id="8" name="Footer Placeholder 4"/>
          <p:cNvSpPr>
            <a:spLocks noGrp="1"/>
          </p:cNvSpPr>
          <p:nvPr>
            <p:ph type="ftr" idx="11"/>
          </p:nvPr>
        </p:nvSpPr>
        <p:spPr>
          <a:xfrm>
            <a:off x="3686185" y="6459785"/>
            <a:ext cx="4822803" cy="365125"/>
          </a:xfrm>
        </p:spPr>
        <p:txBody>
          <a:bodyPr/>
          <a:lstStyle/>
          <a:p>
            <a:r>
              <a:rPr lang="en-US" dirty="0"/>
              <a:t>SAR Imager</a:t>
            </a:r>
          </a:p>
        </p:txBody>
      </p:sp>
      <p:sp>
        <p:nvSpPr>
          <p:cNvPr id="2" name="Rectangle 1"/>
          <p:cNvSpPr/>
          <p:nvPr/>
        </p:nvSpPr>
        <p:spPr>
          <a:xfrm>
            <a:off x="9473784" y="3702570"/>
            <a:ext cx="1082686" cy="4497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9473784" y="3665812"/>
            <a:ext cx="945976" cy="276999"/>
          </a:xfrm>
          <a:prstGeom prst="rect">
            <a:avLst/>
          </a:prstGeom>
          <a:noFill/>
        </p:spPr>
        <p:txBody>
          <a:bodyPr wrap="square" rtlCol="0">
            <a:spAutoFit/>
          </a:bodyPr>
          <a:lstStyle/>
          <a:p>
            <a:r>
              <a:rPr lang="en-US" sz="1200" dirty="0" smtClean="0"/>
              <a:t>Phas</a:t>
            </a:r>
            <a:r>
              <a:rPr lang="en-US" sz="1200" dirty="0"/>
              <a:t>e</a:t>
            </a:r>
            <a:endParaRPr lang="en-US" sz="1100" dirty="0"/>
          </a:p>
        </p:txBody>
      </p:sp>
      <p:sp>
        <p:nvSpPr>
          <p:cNvPr id="6" name="TextBox 5"/>
          <p:cNvSpPr txBox="1"/>
          <p:nvPr/>
        </p:nvSpPr>
        <p:spPr>
          <a:xfrm>
            <a:off x="9473784" y="3912034"/>
            <a:ext cx="1214203" cy="276999"/>
          </a:xfrm>
          <a:prstGeom prst="rect">
            <a:avLst/>
          </a:prstGeom>
          <a:noFill/>
        </p:spPr>
        <p:txBody>
          <a:bodyPr wrap="square" rtlCol="0">
            <a:spAutoFit/>
          </a:bodyPr>
          <a:lstStyle/>
          <a:p>
            <a:r>
              <a:rPr lang="en-US" sz="1200" dirty="0" smtClean="0"/>
              <a:t>Phase Slope</a:t>
            </a:r>
            <a:endParaRPr lang="en-US" sz="1200" dirty="0"/>
          </a:p>
        </p:txBody>
      </p:sp>
    </p:spTree>
    <p:extLst>
      <p:ext uri="{BB962C8B-B14F-4D97-AF65-F5344CB8AC3E}">
        <p14:creationId xmlns:p14="http://schemas.microsoft.com/office/powerpoint/2010/main" val="129174488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983655" y="1386869"/>
            <a:ext cx="10656219" cy="647700"/>
          </a:xfrm>
          <a:prstGeom prst="rect">
            <a:avLst/>
          </a:prstGeom>
        </p:spPr>
      </p:pic>
      <p:sp>
        <p:nvSpPr>
          <p:cNvPr id="4" name="Slide Number Placeholder 3"/>
          <p:cNvSpPr>
            <a:spLocks noGrp="1"/>
          </p:cNvSpPr>
          <p:nvPr>
            <p:ph type="sldNum" sz="quarter" idx="12"/>
          </p:nvPr>
        </p:nvSpPr>
        <p:spPr/>
        <p:txBody>
          <a:bodyPr/>
          <a:lstStyle/>
          <a:p>
            <a:fld id="{703D5B72-A720-44FC-8017-B2C9BDBBADC0}" type="slidenum">
              <a:rPr lang="en-US" smtClean="0"/>
              <a:pPr/>
              <a:t>48</a:t>
            </a:fld>
            <a:endParaRPr lang="en-US"/>
          </a:p>
        </p:txBody>
      </p:sp>
      <p:graphicFrame>
        <p:nvGraphicFramePr>
          <p:cNvPr id="6" name="Chart 5"/>
          <p:cNvGraphicFramePr>
            <a:graphicFrameLocks/>
          </p:cNvGraphicFramePr>
          <p:nvPr>
            <p:extLst>
              <p:ext uri="{D42A27DB-BD31-4B8C-83A1-F6EECF244321}">
                <p14:modId xmlns:p14="http://schemas.microsoft.com/office/powerpoint/2010/main" val="530375259"/>
              </p:ext>
            </p:extLst>
          </p:nvPr>
        </p:nvGraphicFramePr>
        <p:xfrm>
          <a:off x="983655" y="1573306"/>
          <a:ext cx="9782175" cy="4147439"/>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1"/>
          <p:cNvSpPr>
            <a:spLocks noGrp="1"/>
          </p:cNvSpPr>
          <p:nvPr>
            <p:ph type="title"/>
          </p:nvPr>
        </p:nvSpPr>
        <p:spPr>
          <a:xfrm>
            <a:off x="983654" y="483775"/>
            <a:ext cx="10042933" cy="903094"/>
          </a:xfrm>
        </p:spPr>
        <p:txBody>
          <a:bodyPr>
            <a:normAutofit/>
          </a:bodyPr>
          <a:lstStyle/>
          <a:p>
            <a:r>
              <a:rPr lang="en-US" sz="4400" dirty="0" smtClean="0"/>
              <a:t>Phase Slope Point of View (</a:t>
            </a:r>
            <a:r>
              <a:rPr lang="en-US" sz="4000" dirty="0"/>
              <a:t>-5° </a:t>
            </a:r>
            <a:r>
              <a:rPr lang="en-US" sz="4000" dirty="0" smtClean="0"/>
              <a:t>from Boresight)</a:t>
            </a:r>
            <a:endParaRPr lang="en-US" sz="4400" dirty="0"/>
          </a:p>
        </p:txBody>
      </p:sp>
      <p:sp>
        <p:nvSpPr>
          <p:cNvPr id="9" name="Footer Placeholder 4"/>
          <p:cNvSpPr>
            <a:spLocks noGrp="1"/>
          </p:cNvSpPr>
          <p:nvPr>
            <p:ph type="ftr" idx="11"/>
          </p:nvPr>
        </p:nvSpPr>
        <p:spPr>
          <a:xfrm>
            <a:off x="3686185" y="6459785"/>
            <a:ext cx="4822803" cy="365125"/>
          </a:xfrm>
        </p:spPr>
        <p:txBody>
          <a:bodyPr/>
          <a:lstStyle/>
          <a:p>
            <a:r>
              <a:rPr lang="en-US" dirty="0"/>
              <a:t>SAR Imager</a:t>
            </a:r>
          </a:p>
        </p:txBody>
      </p:sp>
    </p:spTree>
    <p:extLst>
      <p:ext uri="{BB962C8B-B14F-4D97-AF65-F5344CB8AC3E}">
        <p14:creationId xmlns:p14="http://schemas.microsoft.com/office/powerpoint/2010/main" val="245717033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6600" dirty="0" smtClean="0"/>
              <a:t>Error Discussion &amp; </a:t>
            </a:r>
            <a:br>
              <a:rPr lang="en-US" sz="6600" dirty="0" smtClean="0"/>
            </a:br>
            <a:r>
              <a:rPr lang="en-US" sz="6600" dirty="0" smtClean="0"/>
              <a:t>Mitigation Strategies</a:t>
            </a:r>
            <a:endParaRPr lang="en-US" sz="6600" dirty="0"/>
          </a:p>
        </p:txBody>
      </p:sp>
      <p:sp>
        <p:nvSpPr>
          <p:cNvPr id="6" name="Text Placeholder 5"/>
          <p:cNvSpPr>
            <a:spLocks noGrp="1"/>
          </p:cNvSpPr>
          <p:nvPr>
            <p:ph type="body" idx="1"/>
          </p:nvPr>
        </p:nvSpPr>
        <p:spPr/>
        <p:txBody>
          <a:bodyPr/>
          <a:lstStyle/>
          <a:p>
            <a:r>
              <a:rPr lang="en-US" dirty="0" smtClean="0"/>
              <a:t>Scott Nicewonger</a:t>
            </a:r>
            <a:endParaRPr lang="en-US" dirty="0"/>
          </a:p>
        </p:txBody>
      </p:sp>
      <p:sp>
        <p:nvSpPr>
          <p:cNvPr id="3" name="Footer Placeholder 2"/>
          <p:cNvSpPr>
            <a:spLocks noGrp="1"/>
          </p:cNvSpPr>
          <p:nvPr>
            <p:ph type="ftr" sz="quarter" idx="11"/>
          </p:nvPr>
        </p:nvSpPr>
        <p:spPr/>
        <p:txBody>
          <a:bodyPr/>
          <a:lstStyle/>
          <a:p>
            <a:r>
              <a:rPr lang="en-US" smtClean="0"/>
              <a:t>SAR Imager Team</a:t>
            </a:r>
            <a:endParaRPr lang="en-US"/>
          </a:p>
        </p:txBody>
      </p:sp>
      <p:sp>
        <p:nvSpPr>
          <p:cNvPr id="4" name="Slide Number Placeholder 3"/>
          <p:cNvSpPr>
            <a:spLocks noGrp="1"/>
          </p:cNvSpPr>
          <p:nvPr>
            <p:ph type="sldNum" sz="quarter" idx="12"/>
          </p:nvPr>
        </p:nvSpPr>
        <p:spPr/>
        <p:txBody>
          <a:bodyPr/>
          <a:lstStyle/>
          <a:p>
            <a:fld id="{703D5B72-A720-44FC-8017-B2C9BDBBADC0}" type="slidenum">
              <a:rPr lang="en-US" smtClean="0"/>
              <a:pPr/>
              <a:t>49</a:t>
            </a:fld>
            <a:endParaRPr lang="en-US"/>
          </a:p>
        </p:txBody>
      </p:sp>
    </p:spTree>
    <p:extLst>
      <p:ext uri="{BB962C8B-B14F-4D97-AF65-F5344CB8AC3E}">
        <p14:creationId xmlns:p14="http://schemas.microsoft.com/office/powerpoint/2010/main" val="27139294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SAR Introduction</a:t>
            </a:r>
            <a:endParaRPr lang="en-US" dirty="0"/>
          </a:p>
        </p:txBody>
      </p:sp>
      <p:sp>
        <p:nvSpPr>
          <p:cNvPr id="3" name="Text Placeholder 2"/>
          <p:cNvSpPr>
            <a:spLocks noGrp="1"/>
          </p:cNvSpPr>
          <p:nvPr>
            <p:ph type="body" idx="1"/>
          </p:nvPr>
        </p:nvSpPr>
        <p:spPr/>
        <p:txBody>
          <a:bodyPr/>
          <a:lstStyle/>
          <a:p>
            <a:pPr marL="0" indent="0">
              <a:spcBef>
                <a:spcPts val="600"/>
              </a:spcBef>
              <a:buNone/>
            </a:pPr>
            <a:r>
              <a:rPr lang="en-US" b="1" dirty="0"/>
              <a:t>What </a:t>
            </a:r>
            <a:r>
              <a:rPr lang="en-US" b="1" dirty="0" smtClean="0"/>
              <a:t>is SAR</a:t>
            </a:r>
            <a:r>
              <a:rPr lang="en-US" b="1" dirty="0"/>
              <a:t>?</a:t>
            </a:r>
          </a:p>
          <a:p>
            <a:pPr>
              <a:spcBef>
                <a:spcPts val="600"/>
              </a:spcBef>
            </a:pPr>
            <a:r>
              <a:rPr lang="en-US" i="1" u="sng" dirty="0"/>
              <a:t>Synthetic Aperture Radar</a:t>
            </a:r>
            <a:r>
              <a:rPr lang="en-US" i="1" dirty="0"/>
              <a:t>: </a:t>
            </a:r>
            <a:r>
              <a:rPr lang="en-US" dirty="0"/>
              <a:t>Typically, a </a:t>
            </a:r>
            <a:r>
              <a:rPr lang="en-US" dirty="0" smtClean="0"/>
              <a:t>single </a:t>
            </a:r>
            <a:r>
              <a:rPr lang="en-US" dirty="0"/>
              <a:t>antenna is attached to an aircraft flying over a target zone capturing several </a:t>
            </a:r>
            <a:r>
              <a:rPr lang="en-US" dirty="0" smtClean="0"/>
              <a:t>wide-beam images, and combines them into a single, high-resolution, narrow-beam image.</a:t>
            </a:r>
          </a:p>
          <a:p>
            <a:pPr lvl="1">
              <a:spcBef>
                <a:spcPts val="600"/>
              </a:spcBef>
            </a:pPr>
            <a:endParaRPr lang="en-US" b="1" u="sng" dirty="0"/>
          </a:p>
          <a:p>
            <a:endParaRPr lang="en-US" dirty="0"/>
          </a:p>
        </p:txBody>
      </p:sp>
      <p:sp>
        <p:nvSpPr>
          <p:cNvPr id="5" name="Footer Placeholder 4"/>
          <p:cNvSpPr>
            <a:spLocks noGrp="1"/>
          </p:cNvSpPr>
          <p:nvPr>
            <p:ph type="ftr" idx="11"/>
          </p:nvPr>
        </p:nvSpPr>
        <p:spPr/>
        <p:txBody>
          <a:bodyPr/>
          <a:lstStyle/>
          <a:p>
            <a:r>
              <a:rPr lang="en-US" dirty="0"/>
              <a:t>SAR Imager</a:t>
            </a:r>
          </a:p>
        </p:txBody>
      </p:sp>
      <p:sp>
        <p:nvSpPr>
          <p:cNvPr id="6" name="Slide Number Placeholder 5"/>
          <p:cNvSpPr>
            <a:spLocks noGrp="1"/>
          </p:cNvSpPr>
          <p:nvPr>
            <p:ph type="sldNum" idx="12"/>
          </p:nvPr>
        </p:nvSpPr>
        <p:spPr/>
        <p:txBody>
          <a:body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050" b="0" i="0" u="none" strike="noStrike" cap="none" baseline="0" smtClean="0">
                <a:solidFill>
                  <a:srgbClr val="FFFFFF"/>
                </a:solidFill>
                <a:latin typeface="Calibri"/>
                <a:ea typeface="Calibri"/>
                <a:cs typeface="Calibri"/>
                <a:sym typeface="Calibri"/>
                <a:rtl val="0"/>
              </a:rPr>
              <a:t>5</a:t>
            </a:fld>
            <a:endParaRPr lang="en-US" sz="1050" b="0" i="0" u="none" strike="noStrike" cap="none" baseline="0">
              <a:solidFill>
                <a:srgbClr val="FFFFFF"/>
              </a:solidFill>
              <a:latin typeface="Calibri"/>
              <a:ea typeface="Calibri"/>
              <a:cs typeface="Calibri"/>
              <a:sym typeface="Calibri"/>
              <a:rtl val="0"/>
            </a:endParaRPr>
          </a:p>
        </p:txBody>
      </p:sp>
      <p:pic>
        <p:nvPicPr>
          <p:cNvPr id="7" name="Content Placeholder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97281" y="3775139"/>
            <a:ext cx="4937760" cy="2490383"/>
          </a:xfrm>
        </p:spPr>
      </p:pic>
      <p:pic>
        <p:nvPicPr>
          <p:cNvPr id="9" name="Content Placeholder 10"/>
          <p:cNvPicPr>
            <a:picLocks noGrp="1" noChangeAspect="1"/>
          </p:cNvPicPr>
          <p:nvPr/>
        </p:nvPicPr>
        <p:blipFill>
          <a:blip r:embed="rId3">
            <a:extLst>
              <a:ext uri="{28A0092B-C50C-407E-A947-70E740481C1C}">
                <a14:useLocalDpi xmlns:a14="http://schemas.microsoft.com/office/drawing/2010/main" val="0"/>
              </a:ext>
            </a:extLst>
          </a:blip>
          <a:stretch>
            <a:fillRect/>
          </a:stretch>
        </p:blipFill>
        <p:spPr>
          <a:xfrm>
            <a:off x="7648577" y="1967275"/>
            <a:ext cx="3094403" cy="4022725"/>
          </a:xfrm>
          <a:prstGeom prst="rect">
            <a:avLst/>
          </a:prstGeom>
        </p:spPr>
      </p:pic>
    </p:spTree>
    <p:extLst>
      <p:ext uri="{BB962C8B-B14F-4D97-AF65-F5344CB8AC3E}">
        <p14:creationId xmlns:p14="http://schemas.microsoft.com/office/powerpoint/2010/main" val="357759251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Amplitude &amp; Phase Distortion</a:t>
            </a:r>
            <a:endParaRPr lang="en-US" dirty="0"/>
          </a:p>
        </p:txBody>
      </p:sp>
      <p:sp>
        <p:nvSpPr>
          <p:cNvPr id="4" name="Slide Number Placeholder 3"/>
          <p:cNvSpPr>
            <a:spLocks noGrp="1"/>
          </p:cNvSpPr>
          <p:nvPr>
            <p:ph type="sldNum" sz="quarter" idx="12"/>
          </p:nvPr>
        </p:nvSpPr>
        <p:spPr/>
        <p:txBody>
          <a:bodyPr/>
          <a:lstStyle/>
          <a:p>
            <a:fld id="{703D5B72-A720-44FC-8017-B2C9BDBBADC0}" type="slidenum">
              <a:rPr lang="en-US" smtClean="0"/>
              <a:pPr/>
              <a:t>50</a:t>
            </a:fld>
            <a:endParaRPr lang="en-US"/>
          </a:p>
        </p:txBody>
      </p:sp>
      <p:pic>
        <p:nvPicPr>
          <p:cNvPr id="5" name="Picture 4"/>
          <p:cNvPicPr>
            <a:picLocks noChangeAspect="1"/>
          </p:cNvPicPr>
          <p:nvPr/>
        </p:nvPicPr>
        <p:blipFill>
          <a:blip r:embed="rId2"/>
          <a:stretch>
            <a:fillRect/>
          </a:stretch>
        </p:blipFill>
        <p:spPr>
          <a:xfrm>
            <a:off x="821057" y="2093565"/>
            <a:ext cx="4670005" cy="3529753"/>
          </a:xfrm>
          <a:prstGeom prst="rect">
            <a:avLst/>
          </a:prstGeom>
        </p:spPr>
      </p:pic>
      <p:sp>
        <p:nvSpPr>
          <p:cNvPr id="6" name="Oval 5"/>
          <p:cNvSpPr>
            <a:spLocks noChangeAspect="1"/>
          </p:cNvSpPr>
          <p:nvPr/>
        </p:nvSpPr>
        <p:spPr>
          <a:xfrm>
            <a:off x="3916686" y="3075698"/>
            <a:ext cx="1073181" cy="2045749"/>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a:spLocks noChangeAspect="1"/>
          </p:cNvSpPr>
          <p:nvPr/>
        </p:nvSpPr>
        <p:spPr>
          <a:xfrm>
            <a:off x="1476381" y="3075697"/>
            <a:ext cx="1073181" cy="2045749"/>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Chart 7"/>
          <p:cNvGraphicFramePr>
            <a:graphicFrameLocks/>
          </p:cNvGraphicFramePr>
          <p:nvPr>
            <p:extLst>
              <p:ext uri="{D42A27DB-BD31-4B8C-83A1-F6EECF244321}">
                <p14:modId xmlns:p14="http://schemas.microsoft.com/office/powerpoint/2010/main" val="3683399488"/>
              </p:ext>
            </p:extLst>
          </p:nvPr>
        </p:nvGraphicFramePr>
        <p:xfrm>
          <a:off x="6237946" y="2198340"/>
          <a:ext cx="4974537" cy="3529754"/>
        </p:xfrm>
        <a:graphic>
          <a:graphicData uri="http://schemas.openxmlformats.org/drawingml/2006/chart">
            <c:chart xmlns:c="http://schemas.openxmlformats.org/drawingml/2006/chart" xmlns:r="http://schemas.openxmlformats.org/officeDocument/2006/relationships" r:id="rId3"/>
          </a:graphicData>
        </a:graphic>
      </p:graphicFrame>
      <p:sp>
        <p:nvSpPr>
          <p:cNvPr id="9" name="Oval 8"/>
          <p:cNvSpPr>
            <a:spLocks noChangeAspect="1"/>
          </p:cNvSpPr>
          <p:nvPr/>
        </p:nvSpPr>
        <p:spPr>
          <a:xfrm>
            <a:off x="6858186" y="3184287"/>
            <a:ext cx="683889" cy="155786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a:spLocks noChangeAspect="1"/>
          </p:cNvSpPr>
          <p:nvPr/>
        </p:nvSpPr>
        <p:spPr>
          <a:xfrm>
            <a:off x="10214525" y="2746136"/>
            <a:ext cx="683889" cy="2473563"/>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4"/>
          <p:cNvSpPr>
            <a:spLocks noGrp="1"/>
          </p:cNvSpPr>
          <p:nvPr>
            <p:ph type="ftr" idx="11"/>
          </p:nvPr>
        </p:nvSpPr>
        <p:spPr>
          <a:xfrm>
            <a:off x="3686185" y="6459785"/>
            <a:ext cx="4822803" cy="365125"/>
          </a:xfrm>
        </p:spPr>
        <p:txBody>
          <a:bodyPr/>
          <a:lstStyle/>
          <a:p>
            <a:r>
              <a:rPr lang="en-US" dirty="0"/>
              <a:t>SAR Imager</a:t>
            </a:r>
          </a:p>
        </p:txBody>
      </p:sp>
    </p:spTree>
    <p:extLst>
      <p:ext uri="{BB962C8B-B14F-4D97-AF65-F5344CB8AC3E}">
        <p14:creationId xmlns:p14="http://schemas.microsoft.com/office/powerpoint/2010/main" val="31666078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a:buClr>
                <a:srgbClr val="FFFFFF"/>
              </a:buClr>
              <a:buSzPct val="25000"/>
              <a:buFont typeface="Calibri"/>
              <a:buNone/>
            </a:pPr>
            <a:fld id="{00000000-1234-1234-1234-123412341234}" type="slidenum">
              <a:rPr lang="en-US" smtClean="0">
                <a:ea typeface="Calibri"/>
                <a:cs typeface="Calibri"/>
                <a:sym typeface="Calibri"/>
                <a:rtl val="0"/>
              </a:rPr>
              <a:pPr>
                <a:buClr>
                  <a:srgbClr val="FFFFFF"/>
                </a:buClr>
                <a:buSzPct val="25000"/>
                <a:buFont typeface="Calibri"/>
                <a:buNone/>
              </a:pPr>
              <a:t>51</a:t>
            </a:fld>
            <a:endParaRPr lang="en-US">
              <a:ea typeface="Calibri"/>
              <a:cs typeface="Calibri"/>
              <a:sym typeface="Calibri"/>
              <a:rtl val="0"/>
            </a:endParaRPr>
          </a:p>
        </p:txBody>
      </p:sp>
      <p:pic>
        <p:nvPicPr>
          <p:cNvPr id="8" name="Picture 7"/>
          <p:cNvPicPr>
            <a:picLocks noChangeAspect="1"/>
          </p:cNvPicPr>
          <p:nvPr/>
        </p:nvPicPr>
        <p:blipFill>
          <a:blip r:embed="rId2"/>
          <a:stretch>
            <a:fillRect/>
          </a:stretch>
        </p:blipFill>
        <p:spPr>
          <a:xfrm>
            <a:off x="769476" y="1344187"/>
            <a:ext cx="10656219" cy="647700"/>
          </a:xfrm>
          <a:prstGeom prst="rect">
            <a:avLst/>
          </a:prstGeom>
        </p:spPr>
      </p:pic>
      <p:pic>
        <p:nvPicPr>
          <p:cNvPr id="26" name="Picture 25"/>
          <p:cNvPicPr>
            <a:picLocks noChangeAspect="1"/>
          </p:cNvPicPr>
          <p:nvPr/>
        </p:nvPicPr>
        <p:blipFill>
          <a:blip r:embed="rId3"/>
          <a:stretch>
            <a:fillRect/>
          </a:stretch>
        </p:blipFill>
        <p:spPr>
          <a:xfrm>
            <a:off x="8508989" y="1344187"/>
            <a:ext cx="3257386" cy="2021149"/>
          </a:xfrm>
          <a:prstGeom prst="rect">
            <a:avLst/>
          </a:prstGeom>
        </p:spPr>
      </p:pic>
      <p:sp>
        <p:nvSpPr>
          <p:cNvPr id="27" name="TextBox 26"/>
          <p:cNvSpPr txBox="1"/>
          <p:nvPr/>
        </p:nvSpPr>
        <p:spPr>
          <a:xfrm>
            <a:off x="3020537" y="5966921"/>
            <a:ext cx="6044519"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rPr>
              <a:t>3D Figure: http://www.wipl-d.com/applications.php?cont=antenna-design/aperture-antennas</a:t>
            </a:r>
          </a:p>
        </p:txBody>
      </p:sp>
      <p:sp>
        <p:nvSpPr>
          <p:cNvPr id="28" name="Oval 27"/>
          <p:cNvSpPr/>
          <p:nvPr/>
        </p:nvSpPr>
        <p:spPr>
          <a:xfrm rot="17772294">
            <a:off x="4706238" y="2175431"/>
            <a:ext cx="1422400" cy="517712"/>
          </a:xfrm>
          <a:prstGeom prst="ellipse">
            <a:avLst/>
          </a:prstGeom>
          <a:gradFill flip="none" rotWithShape="1">
            <a:gsLst>
              <a:gs pos="22000">
                <a:srgbClr val="5B9BD5">
                  <a:lumMod val="60000"/>
                  <a:lumOff val="40000"/>
                </a:srgbClr>
              </a:gs>
              <a:gs pos="47000">
                <a:srgbClr val="FFC000">
                  <a:lumMod val="60000"/>
                  <a:lumOff val="40000"/>
                </a:srgbClr>
              </a:gs>
              <a:gs pos="69000">
                <a:srgbClr val="ED7D31">
                  <a:lumMod val="60000"/>
                  <a:lumOff val="40000"/>
                </a:srgbClr>
              </a:gs>
              <a:gs pos="97000">
                <a:srgbClr val="FFC000">
                  <a:lumMod val="75000"/>
                </a:srgbClr>
              </a:gs>
            </a:gsLst>
            <a:lin ang="0" scaled="1"/>
            <a:tileRect/>
          </a:gra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9" name="Oval 28"/>
          <p:cNvSpPr/>
          <p:nvPr/>
        </p:nvSpPr>
        <p:spPr>
          <a:xfrm rot="19147362">
            <a:off x="4900901" y="2355889"/>
            <a:ext cx="1346200" cy="381000"/>
          </a:xfrm>
          <a:prstGeom prst="ellipse">
            <a:avLst/>
          </a:prstGeom>
          <a:gradFill flip="none" rotWithShape="1">
            <a:gsLst>
              <a:gs pos="0">
                <a:srgbClr val="5B9BD5">
                  <a:lumMod val="40000"/>
                  <a:lumOff val="60000"/>
                </a:srgbClr>
              </a:gs>
              <a:gs pos="23000">
                <a:srgbClr val="5B9BD5">
                  <a:lumMod val="60000"/>
                  <a:lumOff val="40000"/>
                </a:srgbClr>
              </a:gs>
              <a:gs pos="69000">
                <a:srgbClr val="FFC000">
                  <a:lumMod val="75000"/>
                </a:srgbClr>
              </a:gs>
              <a:gs pos="97000">
                <a:srgbClr val="FFC000">
                  <a:lumMod val="75000"/>
                </a:srgbClr>
              </a:gs>
            </a:gsLst>
            <a:lin ang="0" scaled="1"/>
            <a:tileRect/>
          </a:gra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30" name="Oval 29"/>
          <p:cNvSpPr/>
          <p:nvPr/>
        </p:nvSpPr>
        <p:spPr>
          <a:xfrm rot="3741650">
            <a:off x="4719177" y="3186648"/>
            <a:ext cx="1422400" cy="517712"/>
          </a:xfrm>
          <a:prstGeom prst="ellipse">
            <a:avLst/>
          </a:prstGeom>
          <a:gradFill flip="none" rotWithShape="1">
            <a:gsLst>
              <a:gs pos="22000">
                <a:srgbClr val="5B9BD5">
                  <a:lumMod val="60000"/>
                  <a:lumOff val="40000"/>
                </a:srgbClr>
              </a:gs>
              <a:gs pos="47000">
                <a:srgbClr val="FFC000">
                  <a:lumMod val="60000"/>
                  <a:lumOff val="40000"/>
                </a:srgbClr>
              </a:gs>
              <a:gs pos="69000">
                <a:srgbClr val="ED7D31">
                  <a:lumMod val="60000"/>
                  <a:lumOff val="40000"/>
                </a:srgbClr>
              </a:gs>
              <a:gs pos="97000">
                <a:srgbClr val="FFC000">
                  <a:lumMod val="75000"/>
                </a:srgbClr>
              </a:gs>
            </a:gsLst>
            <a:lin ang="0" scaled="1"/>
            <a:tileRect/>
          </a:gra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31" name="Oval 30"/>
          <p:cNvSpPr/>
          <p:nvPr/>
        </p:nvSpPr>
        <p:spPr>
          <a:xfrm rot="2174602">
            <a:off x="4911865" y="3030451"/>
            <a:ext cx="1346200" cy="381000"/>
          </a:xfrm>
          <a:prstGeom prst="ellipse">
            <a:avLst/>
          </a:prstGeom>
          <a:gradFill flip="none" rotWithShape="1">
            <a:gsLst>
              <a:gs pos="0">
                <a:srgbClr val="5B9BD5">
                  <a:lumMod val="40000"/>
                  <a:lumOff val="60000"/>
                </a:srgbClr>
              </a:gs>
              <a:gs pos="23000">
                <a:srgbClr val="5B9BD5">
                  <a:lumMod val="60000"/>
                  <a:lumOff val="40000"/>
                </a:srgbClr>
              </a:gs>
              <a:gs pos="69000">
                <a:srgbClr val="FFC000">
                  <a:lumMod val="75000"/>
                </a:srgbClr>
              </a:gs>
              <a:gs pos="97000">
                <a:srgbClr val="FFC000">
                  <a:lumMod val="75000"/>
                </a:srgbClr>
              </a:gs>
            </a:gsLst>
            <a:lin ang="0" scaled="1"/>
            <a:tileRect/>
          </a:gra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32" name="Oval 31"/>
          <p:cNvSpPr/>
          <p:nvPr/>
        </p:nvSpPr>
        <p:spPr>
          <a:xfrm>
            <a:off x="4998815" y="2575951"/>
            <a:ext cx="3048000" cy="638628"/>
          </a:xfrm>
          <a:prstGeom prst="ellipse">
            <a:avLst/>
          </a:prstGeom>
          <a:gradFill flip="none" rotWithShape="1">
            <a:gsLst>
              <a:gs pos="0">
                <a:srgbClr val="5B9BD5">
                  <a:lumMod val="20000"/>
                  <a:lumOff val="80000"/>
                </a:srgbClr>
              </a:gs>
              <a:gs pos="10000">
                <a:srgbClr val="4472C4">
                  <a:lumMod val="40000"/>
                  <a:lumOff val="60000"/>
                </a:srgbClr>
              </a:gs>
              <a:gs pos="29000">
                <a:srgbClr val="70AD47">
                  <a:lumMod val="60000"/>
                  <a:lumOff val="40000"/>
                </a:srgbClr>
              </a:gs>
              <a:gs pos="82000">
                <a:srgbClr val="FFC000">
                  <a:lumMod val="60000"/>
                  <a:lumOff val="40000"/>
                </a:srgbClr>
              </a:gs>
              <a:gs pos="97000">
                <a:srgbClr val="ED7D31">
                  <a:lumMod val="70000"/>
                </a:srgbClr>
              </a:gs>
            </a:gsLst>
            <a:lin ang="0" scaled="1"/>
            <a:tileRect/>
          </a:gra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33" name="Trapezoid 32"/>
          <p:cNvSpPr/>
          <p:nvPr/>
        </p:nvSpPr>
        <p:spPr>
          <a:xfrm rot="16200000">
            <a:off x="4876215" y="2541310"/>
            <a:ext cx="741680" cy="751840"/>
          </a:xfrm>
          <a:prstGeom prst="trapezoid">
            <a:avLst/>
          </a:prstGeom>
          <a:solidFill>
            <a:sysClr val="window" lastClr="FFFFFF">
              <a:alpha val="63000"/>
            </a:sysClr>
          </a:solidFill>
          <a:ln w="254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mn-ea"/>
                <a:cs typeface="+mn-cs"/>
              </a:rPr>
              <a:t>TX</a:t>
            </a:r>
          </a:p>
        </p:txBody>
      </p:sp>
      <p:sp>
        <p:nvSpPr>
          <p:cNvPr id="34" name="Trapezoid 33"/>
          <p:cNvSpPr/>
          <p:nvPr/>
        </p:nvSpPr>
        <p:spPr>
          <a:xfrm rot="16200000">
            <a:off x="4876214" y="3448090"/>
            <a:ext cx="741680" cy="751840"/>
          </a:xfrm>
          <a:prstGeom prst="trapezoid">
            <a:avLst/>
          </a:prstGeom>
          <a:solidFill>
            <a:sysClr val="window" lastClr="FFFFFF">
              <a:alpha val="63000"/>
            </a:sysClr>
          </a:solidFill>
          <a:ln w="254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mn-ea"/>
                <a:cs typeface="+mn-cs"/>
              </a:rPr>
              <a:t>RX</a:t>
            </a:r>
          </a:p>
        </p:txBody>
      </p:sp>
      <p:cxnSp>
        <p:nvCxnSpPr>
          <p:cNvPr id="35" name="Straight Arrow Connector 34"/>
          <p:cNvCxnSpPr>
            <a:stCxn id="24" idx="0"/>
            <a:endCxn id="38" idx="3"/>
          </p:cNvCxnSpPr>
          <p:nvPr/>
        </p:nvCxnSpPr>
        <p:spPr>
          <a:xfrm flipH="1" flipV="1">
            <a:off x="3076420" y="3822695"/>
            <a:ext cx="658151" cy="1080"/>
          </a:xfrm>
          <a:prstGeom prst="straightConnector1">
            <a:avLst/>
          </a:prstGeom>
          <a:noFill/>
          <a:ln w="44450" cap="flat" cmpd="sng" algn="ctr">
            <a:solidFill>
              <a:srgbClr val="FFC000">
                <a:lumMod val="75000"/>
              </a:srgbClr>
            </a:solidFill>
            <a:prstDash val="solid"/>
            <a:miter lim="800000"/>
            <a:tailEnd type="triangle"/>
          </a:ln>
          <a:effectLst/>
        </p:spPr>
      </p:cxnSp>
      <p:sp>
        <p:nvSpPr>
          <p:cNvPr id="36" name="TextBox 35"/>
          <p:cNvSpPr txBox="1"/>
          <p:nvPr/>
        </p:nvSpPr>
        <p:spPr>
          <a:xfrm>
            <a:off x="2525202" y="4147943"/>
            <a:ext cx="690015"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rPr>
              <a:t>LNA2</a:t>
            </a:r>
          </a:p>
        </p:txBody>
      </p:sp>
      <p:cxnSp>
        <p:nvCxnSpPr>
          <p:cNvPr id="37" name="Straight Arrow Connector 36"/>
          <p:cNvCxnSpPr>
            <a:stCxn id="38" idx="0"/>
          </p:cNvCxnSpPr>
          <p:nvPr/>
        </p:nvCxnSpPr>
        <p:spPr>
          <a:xfrm flipH="1">
            <a:off x="1847205" y="3822695"/>
            <a:ext cx="624734" cy="0"/>
          </a:xfrm>
          <a:prstGeom prst="straightConnector1">
            <a:avLst/>
          </a:prstGeom>
          <a:noFill/>
          <a:ln w="44450" cap="flat" cmpd="sng" algn="ctr">
            <a:solidFill>
              <a:srgbClr val="FF0000"/>
            </a:solidFill>
            <a:prstDash val="solid"/>
            <a:miter lim="800000"/>
            <a:tailEnd type="triangle"/>
          </a:ln>
          <a:effectLst/>
        </p:spPr>
      </p:cxnSp>
      <p:sp>
        <p:nvSpPr>
          <p:cNvPr id="38" name="Isosceles Triangle 37"/>
          <p:cNvSpPr/>
          <p:nvPr/>
        </p:nvSpPr>
        <p:spPr>
          <a:xfrm rot="16200000">
            <a:off x="2507479" y="3520454"/>
            <a:ext cx="533400" cy="604481"/>
          </a:xfrm>
          <a:prstGeom prst="triangle">
            <a:avLst/>
          </a:prstGeom>
          <a:gradFill flip="none" rotWithShape="1">
            <a:gsLst>
              <a:gs pos="0">
                <a:srgbClr val="FFC000">
                  <a:lumMod val="60000"/>
                  <a:lumOff val="40000"/>
                </a:srgbClr>
              </a:gs>
              <a:gs pos="23000">
                <a:srgbClr val="FFC000">
                  <a:lumMod val="75000"/>
                </a:srgbClr>
              </a:gs>
              <a:gs pos="85000">
                <a:srgbClr val="FF0000"/>
              </a:gs>
              <a:gs pos="48000">
                <a:srgbClr val="ED7D31">
                  <a:lumMod val="75000"/>
                </a:srgbClr>
              </a:gs>
            </a:gsLst>
            <a:lin ang="16200000" scaled="1"/>
            <a:tileRect/>
          </a:gra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39" name="TextBox 38"/>
          <p:cNvSpPr txBox="1"/>
          <p:nvPr/>
        </p:nvSpPr>
        <p:spPr>
          <a:xfrm>
            <a:off x="3394984" y="347277"/>
            <a:ext cx="6255661"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smtClean="0">
                <a:ln>
                  <a:noFill/>
                </a:ln>
                <a:solidFill>
                  <a:prstClr val="black"/>
                </a:solidFill>
                <a:effectLst/>
                <a:uLnTx/>
                <a:uFillTx/>
              </a:rPr>
              <a:t>Adjacent Antenna Near Field Effects</a:t>
            </a:r>
          </a:p>
        </p:txBody>
      </p:sp>
      <p:sp>
        <p:nvSpPr>
          <p:cNvPr id="40" name="TextBox 39"/>
          <p:cNvSpPr txBox="1"/>
          <p:nvPr/>
        </p:nvSpPr>
        <p:spPr>
          <a:xfrm>
            <a:off x="8668715" y="3358494"/>
            <a:ext cx="2937933"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rPr>
              <a:t>Horn Antenna Radiation Pattern</a:t>
            </a:r>
          </a:p>
        </p:txBody>
      </p:sp>
      <p:sp>
        <p:nvSpPr>
          <p:cNvPr id="41" name="TextBox 40"/>
          <p:cNvSpPr txBox="1"/>
          <p:nvPr/>
        </p:nvSpPr>
        <p:spPr>
          <a:xfrm>
            <a:off x="1967539" y="4872990"/>
            <a:ext cx="3869267"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rPr>
              <a:t>LNA2 still recovering from saturation when receive mode activates</a:t>
            </a:r>
          </a:p>
        </p:txBody>
      </p:sp>
      <p:cxnSp>
        <p:nvCxnSpPr>
          <p:cNvPr id="23" name="Straight Arrow Connector 22"/>
          <p:cNvCxnSpPr>
            <a:stCxn id="34" idx="0"/>
            <a:endCxn id="24" idx="3"/>
          </p:cNvCxnSpPr>
          <p:nvPr/>
        </p:nvCxnSpPr>
        <p:spPr>
          <a:xfrm flipH="1" flipV="1">
            <a:off x="4339052" y="3823775"/>
            <a:ext cx="532082" cy="235"/>
          </a:xfrm>
          <a:prstGeom prst="straightConnector1">
            <a:avLst/>
          </a:prstGeom>
          <a:noFill/>
          <a:ln w="44450" cap="flat" cmpd="sng" algn="ctr">
            <a:solidFill>
              <a:srgbClr val="92D050"/>
            </a:solidFill>
            <a:prstDash val="solid"/>
            <a:miter lim="800000"/>
            <a:tailEnd type="triangle"/>
          </a:ln>
          <a:effectLst/>
        </p:spPr>
      </p:cxnSp>
      <p:sp>
        <p:nvSpPr>
          <p:cNvPr id="24" name="Isosceles Triangle 23"/>
          <p:cNvSpPr/>
          <p:nvPr/>
        </p:nvSpPr>
        <p:spPr>
          <a:xfrm rot="16200000">
            <a:off x="3770111" y="3521534"/>
            <a:ext cx="533400" cy="604481"/>
          </a:xfrm>
          <a:prstGeom prst="triangle">
            <a:avLst/>
          </a:prstGeom>
          <a:gradFill flip="none" rotWithShape="1">
            <a:gsLst>
              <a:gs pos="98230">
                <a:srgbClr val="E59D1B"/>
              </a:gs>
              <a:gs pos="36000">
                <a:srgbClr val="92D050"/>
              </a:gs>
              <a:gs pos="0">
                <a:srgbClr val="00B050"/>
              </a:gs>
              <a:gs pos="76000">
                <a:srgbClr val="FFC000"/>
              </a:gs>
            </a:gsLst>
            <a:lin ang="16200000" scaled="1"/>
            <a:tileRect/>
          </a:gra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42" name="TextBox 41"/>
          <p:cNvSpPr txBox="1"/>
          <p:nvPr/>
        </p:nvSpPr>
        <p:spPr>
          <a:xfrm>
            <a:off x="3840438" y="4163177"/>
            <a:ext cx="690015"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rPr>
              <a:t>LNA1</a:t>
            </a:r>
          </a:p>
        </p:txBody>
      </p:sp>
      <p:pic>
        <p:nvPicPr>
          <p:cNvPr id="4" name="Picture 3"/>
          <p:cNvPicPr>
            <a:picLocks noChangeAspect="1"/>
          </p:cNvPicPr>
          <p:nvPr/>
        </p:nvPicPr>
        <p:blipFill>
          <a:blip r:embed="rId4"/>
          <a:stretch>
            <a:fillRect/>
          </a:stretch>
        </p:blipFill>
        <p:spPr>
          <a:xfrm>
            <a:off x="526473" y="674101"/>
            <a:ext cx="1402224" cy="2322258"/>
          </a:xfrm>
          <a:prstGeom prst="rect">
            <a:avLst/>
          </a:prstGeom>
        </p:spPr>
      </p:pic>
      <p:sp>
        <p:nvSpPr>
          <p:cNvPr id="5" name="Oval 4"/>
          <p:cNvSpPr/>
          <p:nvPr/>
        </p:nvSpPr>
        <p:spPr>
          <a:xfrm>
            <a:off x="1624557" y="2478047"/>
            <a:ext cx="487463" cy="5336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a:stCxn id="5" idx="6"/>
          </p:cNvCxnSpPr>
          <p:nvPr/>
        </p:nvCxnSpPr>
        <p:spPr>
          <a:xfrm>
            <a:off x="2112020" y="2744875"/>
            <a:ext cx="1423034" cy="1503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1" name="Oval 70"/>
          <p:cNvSpPr/>
          <p:nvPr/>
        </p:nvSpPr>
        <p:spPr>
          <a:xfrm>
            <a:off x="1624557" y="609962"/>
            <a:ext cx="487463" cy="5336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a:stCxn id="71" idx="5"/>
          </p:cNvCxnSpPr>
          <p:nvPr/>
        </p:nvCxnSpPr>
        <p:spPr>
          <a:xfrm>
            <a:off x="2040633" y="1065466"/>
            <a:ext cx="1693937" cy="12205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Footer Placeholder 4"/>
          <p:cNvSpPr>
            <a:spLocks noGrp="1"/>
          </p:cNvSpPr>
          <p:nvPr>
            <p:ph type="ftr" idx="11"/>
          </p:nvPr>
        </p:nvSpPr>
        <p:spPr>
          <a:xfrm>
            <a:off x="3686185" y="6459785"/>
            <a:ext cx="4822803" cy="365125"/>
          </a:xfrm>
        </p:spPr>
        <p:txBody>
          <a:bodyPr/>
          <a:lstStyle/>
          <a:p>
            <a:r>
              <a:rPr lang="en-US" dirty="0"/>
              <a:t>SAR Imager</a:t>
            </a:r>
          </a:p>
        </p:txBody>
      </p:sp>
    </p:spTree>
    <p:extLst>
      <p:ext uri="{BB962C8B-B14F-4D97-AF65-F5344CB8AC3E}">
        <p14:creationId xmlns:p14="http://schemas.microsoft.com/office/powerpoint/2010/main" val="114408388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a:buClr>
                <a:srgbClr val="FFFFFF"/>
              </a:buClr>
              <a:buSzPct val="25000"/>
              <a:buFont typeface="Calibri"/>
              <a:buNone/>
            </a:pPr>
            <a:fld id="{00000000-1234-1234-1234-123412341234}" type="slidenum">
              <a:rPr lang="en-US" smtClean="0">
                <a:ea typeface="Calibri"/>
                <a:cs typeface="Calibri"/>
                <a:sym typeface="Calibri"/>
                <a:rtl val="0"/>
              </a:rPr>
              <a:pPr>
                <a:buClr>
                  <a:srgbClr val="FFFFFF"/>
                </a:buClr>
                <a:buSzPct val="25000"/>
                <a:buFont typeface="Calibri"/>
                <a:buNone/>
              </a:pPr>
              <a:t>52</a:t>
            </a:fld>
            <a:endParaRPr lang="en-US">
              <a:ea typeface="Calibri"/>
              <a:cs typeface="Calibri"/>
              <a:sym typeface="Calibri"/>
              <a:rtl val="0"/>
            </a:endParaRPr>
          </a:p>
        </p:txBody>
      </p:sp>
      <p:pic>
        <p:nvPicPr>
          <p:cNvPr id="8" name="Picture 7"/>
          <p:cNvPicPr>
            <a:picLocks noChangeAspect="1"/>
          </p:cNvPicPr>
          <p:nvPr/>
        </p:nvPicPr>
        <p:blipFill>
          <a:blip r:embed="rId2"/>
          <a:stretch>
            <a:fillRect/>
          </a:stretch>
        </p:blipFill>
        <p:spPr>
          <a:xfrm>
            <a:off x="983655" y="1386869"/>
            <a:ext cx="10656219" cy="647700"/>
          </a:xfrm>
          <a:prstGeom prst="rect">
            <a:avLst/>
          </a:prstGeom>
        </p:spPr>
      </p:pic>
      <p:sp>
        <p:nvSpPr>
          <p:cNvPr id="25" name="Oval 24"/>
          <p:cNvSpPr/>
          <p:nvPr/>
        </p:nvSpPr>
        <p:spPr>
          <a:xfrm rot="17772294">
            <a:off x="3740665" y="1839183"/>
            <a:ext cx="1422400" cy="517712"/>
          </a:xfrm>
          <a:prstGeom prst="ellipse">
            <a:avLst/>
          </a:prstGeom>
          <a:gradFill flip="none" rotWithShape="1">
            <a:gsLst>
              <a:gs pos="22000">
                <a:srgbClr val="5B9BD5">
                  <a:lumMod val="60000"/>
                  <a:lumOff val="40000"/>
                </a:srgbClr>
              </a:gs>
              <a:gs pos="47000">
                <a:srgbClr val="FFC000">
                  <a:lumMod val="60000"/>
                  <a:lumOff val="40000"/>
                </a:srgbClr>
              </a:gs>
              <a:gs pos="69000">
                <a:srgbClr val="ED7D31">
                  <a:lumMod val="60000"/>
                  <a:lumOff val="40000"/>
                </a:srgbClr>
              </a:gs>
              <a:gs pos="97000">
                <a:srgbClr val="FFC000">
                  <a:lumMod val="75000"/>
                </a:srgbClr>
              </a:gs>
            </a:gsLst>
            <a:lin ang="0" scaled="1"/>
            <a:tileRect/>
          </a:gra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6" name="Oval 25"/>
          <p:cNvSpPr/>
          <p:nvPr/>
        </p:nvSpPr>
        <p:spPr>
          <a:xfrm rot="19147362">
            <a:off x="3935328" y="2019641"/>
            <a:ext cx="1346200" cy="381000"/>
          </a:xfrm>
          <a:prstGeom prst="ellipse">
            <a:avLst/>
          </a:prstGeom>
          <a:gradFill flip="none" rotWithShape="1">
            <a:gsLst>
              <a:gs pos="0">
                <a:srgbClr val="5B9BD5">
                  <a:lumMod val="40000"/>
                  <a:lumOff val="60000"/>
                </a:srgbClr>
              </a:gs>
              <a:gs pos="23000">
                <a:srgbClr val="5B9BD5">
                  <a:lumMod val="60000"/>
                  <a:lumOff val="40000"/>
                </a:srgbClr>
              </a:gs>
              <a:gs pos="69000">
                <a:srgbClr val="FFC000">
                  <a:lumMod val="75000"/>
                </a:srgbClr>
              </a:gs>
              <a:gs pos="97000">
                <a:srgbClr val="FFC000">
                  <a:lumMod val="75000"/>
                </a:srgbClr>
              </a:gs>
            </a:gsLst>
            <a:lin ang="0" scaled="1"/>
            <a:tileRect/>
          </a:gra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7" name="Oval 26"/>
          <p:cNvSpPr/>
          <p:nvPr/>
        </p:nvSpPr>
        <p:spPr>
          <a:xfrm rot="3741650">
            <a:off x="3753604" y="2850400"/>
            <a:ext cx="1422400" cy="517712"/>
          </a:xfrm>
          <a:prstGeom prst="ellipse">
            <a:avLst/>
          </a:prstGeom>
          <a:gradFill flip="none" rotWithShape="1">
            <a:gsLst>
              <a:gs pos="22000">
                <a:srgbClr val="5B9BD5">
                  <a:lumMod val="60000"/>
                  <a:lumOff val="40000"/>
                </a:srgbClr>
              </a:gs>
              <a:gs pos="47000">
                <a:srgbClr val="FFC000">
                  <a:lumMod val="60000"/>
                  <a:lumOff val="40000"/>
                </a:srgbClr>
              </a:gs>
              <a:gs pos="69000">
                <a:srgbClr val="ED7D31">
                  <a:lumMod val="60000"/>
                  <a:lumOff val="40000"/>
                </a:srgbClr>
              </a:gs>
              <a:gs pos="97000">
                <a:srgbClr val="FFC000">
                  <a:lumMod val="75000"/>
                </a:srgbClr>
              </a:gs>
            </a:gsLst>
            <a:lin ang="0" scaled="1"/>
            <a:tileRect/>
          </a:gra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8" name="Oval 27"/>
          <p:cNvSpPr/>
          <p:nvPr/>
        </p:nvSpPr>
        <p:spPr>
          <a:xfrm rot="2174602">
            <a:off x="3946292" y="2694203"/>
            <a:ext cx="1346200" cy="381000"/>
          </a:xfrm>
          <a:prstGeom prst="ellipse">
            <a:avLst/>
          </a:prstGeom>
          <a:gradFill flip="none" rotWithShape="1">
            <a:gsLst>
              <a:gs pos="0">
                <a:srgbClr val="5B9BD5">
                  <a:lumMod val="40000"/>
                  <a:lumOff val="60000"/>
                </a:srgbClr>
              </a:gs>
              <a:gs pos="23000">
                <a:srgbClr val="5B9BD5">
                  <a:lumMod val="60000"/>
                  <a:lumOff val="40000"/>
                </a:srgbClr>
              </a:gs>
              <a:gs pos="69000">
                <a:srgbClr val="FFC000">
                  <a:lumMod val="75000"/>
                </a:srgbClr>
              </a:gs>
              <a:gs pos="97000">
                <a:srgbClr val="FFC000">
                  <a:lumMod val="75000"/>
                </a:srgbClr>
              </a:gs>
            </a:gsLst>
            <a:lin ang="0" scaled="1"/>
            <a:tileRect/>
          </a:gra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9" name="Oval 28"/>
          <p:cNvSpPr/>
          <p:nvPr/>
        </p:nvSpPr>
        <p:spPr>
          <a:xfrm>
            <a:off x="4033242" y="2239703"/>
            <a:ext cx="3048000" cy="638628"/>
          </a:xfrm>
          <a:prstGeom prst="ellipse">
            <a:avLst/>
          </a:prstGeom>
          <a:gradFill flip="none" rotWithShape="1">
            <a:gsLst>
              <a:gs pos="0">
                <a:srgbClr val="5B9BD5">
                  <a:lumMod val="20000"/>
                  <a:lumOff val="80000"/>
                </a:srgbClr>
              </a:gs>
              <a:gs pos="10000">
                <a:srgbClr val="4472C4">
                  <a:lumMod val="40000"/>
                  <a:lumOff val="60000"/>
                </a:srgbClr>
              </a:gs>
              <a:gs pos="29000">
                <a:srgbClr val="70AD47">
                  <a:lumMod val="60000"/>
                  <a:lumOff val="40000"/>
                </a:srgbClr>
              </a:gs>
              <a:gs pos="82000">
                <a:srgbClr val="FFC000">
                  <a:lumMod val="60000"/>
                  <a:lumOff val="40000"/>
                </a:srgbClr>
              </a:gs>
              <a:gs pos="97000">
                <a:srgbClr val="ED7D31">
                  <a:lumMod val="70000"/>
                </a:srgbClr>
              </a:gs>
            </a:gsLst>
            <a:lin ang="0" scaled="1"/>
            <a:tileRect/>
          </a:gra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30" name="Trapezoid 29"/>
          <p:cNvSpPr/>
          <p:nvPr/>
        </p:nvSpPr>
        <p:spPr>
          <a:xfrm rot="16200000">
            <a:off x="3910642" y="2205062"/>
            <a:ext cx="741680" cy="751840"/>
          </a:xfrm>
          <a:prstGeom prst="trapezoid">
            <a:avLst/>
          </a:prstGeom>
          <a:solidFill>
            <a:sysClr val="window" lastClr="FFFFFF">
              <a:alpha val="63000"/>
            </a:sysClr>
          </a:solidFill>
          <a:ln w="254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mn-ea"/>
                <a:cs typeface="+mn-cs"/>
              </a:rPr>
              <a:t>TX</a:t>
            </a:r>
          </a:p>
        </p:txBody>
      </p:sp>
      <p:sp>
        <p:nvSpPr>
          <p:cNvPr id="31" name="Trapezoid 30"/>
          <p:cNvSpPr/>
          <p:nvPr/>
        </p:nvSpPr>
        <p:spPr>
          <a:xfrm rot="16200000">
            <a:off x="3895447" y="4506773"/>
            <a:ext cx="741680" cy="751840"/>
          </a:xfrm>
          <a:prstGeom prst="trapezoid">
            <a:avLst/>
          </a:prstGeom>
          <a:solidFill>
            <a:sysClr val="window" lastClr="FFFFFF">
              <a:alpha val="63000"/>
            </a:sysClr>
          </a:solidFill>
          <a:ln w="254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mn-ea"/>
                <a:cs typeface="+mn-cs"/>
              </a:rPr>
              <a:t>RX</a:t>
            </a:r>
          </a:p>
        </p:txBody>
      </p:sp>
      <p:cxnSp>
        <p:nvCxnSpPr>
          <p:cNvPr id="32" name="Straight Arrow Connector 31"/>
          <p:cNvCxnSpPr>
            <a:stCxn id="31" idx="0"/>
            <a:endCxn id="40" idx="3"/>
          </p:cNvCxnSpPr>
          <p:nvPr/>
        </p:nvCxnSpPr>
        <p:spPr>
          <a:xfrm flipH="1">
            <a:off x="2957467" y="4882693"/>
            <a:ext cx="932900" cy="1399"/>
          </a:xfrm>
          <a:prstGeom prst="straightConnector1">
            <a:avLst/>
          </a:prstGeom>
          <a:noFill/>
          <a:ln w="44450" cap="flat" cmpd="sng" algn="ctr">
            <a:solidFill>
              <a:srgbClr val="92D050"/>
            </a:solidFill>
            <a:prstDash val="solid"/>
            <a:miter lim="800000"/>
            <a:tailEnd type="triangle"/>
          </a:ln>
          <a:effectLst/>
        </p:spPr>
      </p:cxnSp>
      <p:cxnSp>
        <p:nvCxnSpPr>
          <p:cNvPr id="34" name="Straight Arrow Connector 33"/>
          <p:cNvCxnSpPr>
            <a:endCxn id="44" idx="3"/>
          </p:cNvCxnSpPr>
          <p:nvPr/>
        </p:nvCxnSpPr>
        <p:spPr>
          <a:xfrm flipH="1">
            <a:off x="1820100" y="4882693"/>
            <a:ext cx="868190" cy="0"/>
          </a:xfrm>
          <a:prstGeom prst="straightConnector1">
            <a:avLst/>
          </a:prstGeom>
          <a:noFill/>
          <a:ln w="44450" cap="flat" cmpd="sng" algn="ctr">
            <a:solidFill>
              <a:srgbClr val="0070C0"/>
            </a:solidFill>
            <a:prstDash val="solid"/>
            <a:miter lim="800000"/>
            <a:tailEnd type="triangle"/>
          </a:ln>
          <a:effectLst/>
        </p:spPr>
      </p:cxnSp>
      <p:cxnSp>
        <p:nvCxnSpPr>
          <p:cNvPr id="35" name="Straight Arrow Connector 34"/>
          <p:cNvCxnSpPr/>
          <p:nvPr/>
        </p:nvCxnSpPr>
        <p:spPr>
          <a:xfrm>
            <a:off x="3676279" y="2850449"/>
            <a:ext cx="0" cy="1766942"/>
          </a:xfrm>
          <a:prstGeom prst="straightConnector1">
            <a:avLst/>
          </a:prstGeom>
          <a:noFill/>
          <a:ln w="25400" cap="flat" cmpd="sng" algn="ctr">
            <a:solidFill>
              <a:srgbClr val="5B9BD5"/>
            </a:solidFill>
            <a:prstDash val="dash"/>
            <a:miter lim="800000"/>
            <a:headEnd type="triangle" w="lg" len="lg"/>
            <a:tailEnd type="triangle" w="lg" len="lg"/>
          </a:ln>
          <a:effectLst/>
        </p:spPr>
      </p:cxnSp>
      <p:sp>
        <p:nvSpPr>
          <p:cNvPr id="36" name="TextBox 35"/>
          <p:cNvSpPr txBox="1"/>
          <p:nvPr/>
        </p:nvSpPr>
        <p:spPr>
          <a:xfrm>
            <a:off x="3304991" y="3527451"/>
            <a:ext cx="765155" cy="369332"/>
          </a:xfrm>
          <a:prstGeom prst="rect">
            <a:avLst/>
          </a:prstGeom>
          <a:noFill/>
        </p:spPr>
        <p:txBody>
          <a:bodyPr wrap="square" rtlCol="0">
            <a:spAutoFit/>
          </a:bodyPr>
          <a:lstStyle/>
          <a:p>
            <a:r>
              <a:rPr lang="en-US" b="1" dirty="0" smtClean="0">
                <a:solidFill>
                  <a:prstClr val="black"/>
                </a:solidFill>
                <a:latin typeface="Cambria Math" panose="02040503050406030204" pitchFamily="18" charset="0"/>
                <a:ea typeface="Cambria Math" panose="02040503050406030204" pitchFamily="18" charset="0"/>
              </a:rPr>
              <a:t>d</a:t>
            </a:r>
            <a:endParaRPr lang="en-US" b="1" dirty="0">
              <a:solidFill>
                <a:prstClr val="black"/>
              </a:solidFill>
              <a:latin typeface="Cambria Math" panose="02040503050406030204" pitchFamily="18" charset="0"/>
              <a:ea typeface="Cambria Math" panose="02040503050406030204" pitchFamily="18" charset="0"/>
            </a:endParaRPr>
          </a:p>
        </p:txBody>
      </p:sp>
      <p:pic>
        <p:nvPicPr>
          <p:cNvPr id="37" name="Picture 36"/>
          <p:cNvPicPr>
            <a:picLocks noChangeAspect="1"/>
          </p:cNvPicPr>
          <p:nvPr/>
        </p:nvPicPr>
        <p:blipFill>
          <a:blip r:embed="rId3"/>
          <a:stretch>
            <a:fillRect/>
          </a:stretch>
        </p:blipFill>
        <p:spPr>
          <a:xfrm>
            <a:off x="3905560" y="3655350"/>
            <a:ext cx="2108444" cy="396645"/>
          </a:xfrm>
          <a:prstGeom prst="rect">
            <a:avLst/>
          </a:prstGeom>
        </p:spPr>
      </p:pic>
      <p:sp>
        <p:nvSpPr>
          <p:cNvPr id="38" name="TextBox 37"/>
          <p:cNvSpPr txBox="1"/>
          <p:nvPr/>
        </p:nvSpPr>
        <p:spPr>
          <a:xfrm>
            <a:off x="5921209" y="3655350"/>
            <a:ext cx="1560531" cy="53860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rPr>
              <a:t>RF Absorber                     </a:t>
            </a:r>
            <a:r>
              <a:rPr kumimoji="0" lang="en-US" sz="1100" b="0" i="0" u="none" strike="noStrike" kern="0" cap="none" spc="0" normalizeH="0" baseline="0" noProof="0" dirty="0" smtClean="0">
                <a:ln>
                  <a:noFill/>
                </a:ln>
                <a:solidFill>
                  <a:prstClr val="black"/>
                </a:solidFill>
                <a:effectLst/>
                <a:uLnTx/>
                <a:uFillTx/>
              </a:rPr>
              <a:t>(Optional)</a:t>
            </a:r>
          </a:p>
        </p:txBody>
      </p:sp>
      <p:sp>
        <p:nvSpPr>
          <p:cNvPr id="39" name="TextBox 38"/>
          <p:cNvSpPr txBox="1"/>
          <p:nvPr/>
        </p:nvSpPr>
        <p:spPr>
          <a:xfrm>
            <a:off x="3043211" y="467711"/>
            <a:ext cx="8169271"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smtClean="0">
                <a:ln>
                  <a:noFill/>
                </a:ln>
                <a:solidFill>
                  <a:prstClr val="black"/>
                </a:solidFill>
                <a:effectLst/>
                <a:uLnTx/>
                <a:uFillTx/>
              </a:rPr>
              <a:t>RF Isolation Approach 1: Physical Dimensioning</a:t>
            </a:r>
          </a:p>
        </p:txBody>
      </p:sp>
      <p:sp>
        <p:nvSpPr>
          <p:cNvPr id="40" name="Isosceles Triangle 39"/>
          <p:cNvSpPr/>
          <p:nvPr/>
        </p:nvSpPr>
        <p:spPr>
          <a:xfrm rot="16200000">
            <a:off x="2388526" y="4581851"/>
            <a:ext cx="533400" cy="604481"/>
          </a:xfrm>
          <a:prstGeom prst="triangle">
            <a:avLst/>
          </a:prstGeom>
          <a:gradFill flip="none" rotWithShape="1">
            <a:gsLst>
              <a:gs pos="39000">
                <a:srgbClr val="00B09F"/>
              </a:gs>
              <a:gs pos="0">
                <a:srgbClr val="00B050"/>
              </a:gs>
              <a:gs pos="97000">
                <a:srgbClr val="00B0F0"/>
              </a:gs>
            </a:gsLst>
            <a:lin ang="16200000" scaled="1"/>
            <a:tileRect/>
          </a:gra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41" name="TextBox 40"/>
          <p:cNvSpPr txBox="1"/>
          <p:nvPr/>
        </p:nvSpPr>
        <p:spPr>
          <a:xfrm>
            <a:off x="7499884" y="1902514"/>
            <a:ext cx="4692116" cy="284693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sng" strike="noStrike" kern="0" cap="none" spc="0" normalizeH="0" baseline="0" noProof="0" dirty="0" smtClean="0">
                <a:ln>
                  <a:noFill/>
                </a:ln>
                <a:solidFill>
                  <a:prstClr val="black"/>
                </a:solidFill>
                <a:effectLst/>
                <a:uLnTx/>
                <a:uFillTx/>
              </a:rPr>
              <a:t>Increase distance to nearest receiver will:</a:t>
            </a:r>
          </a:p>
          <a:p>
            <a:pPr marL="285750" marR="0" lvl="0" indent="-285750" defTabSz="914400" eaLnBrk="1" fontAlgn="auto" latinLnBrk="0" hangingPunct="1">
              <a:lnSpc>
                <a:spcPct val="100000"/>
              </a:lnSpc>
              <a:spcBef>
                <a:spcPts val="600"/>
              </a:spcBef>
              <a:spcAft>
                <a:spcPts val="600"/>
              </a:spcAft>
              <a:buClrTx/>
              <a:buSzTx/>
              <a:buFont typeface="Wingdings" panose="05000000000000000000" pitchFamily="2" charset="2"/>
              <a:buChar char="Ø"/>
              <a:tabLst/>
              <a:defRPr/>
            </a:pPr>
            <a:r>
              <a:rPr kumimoji="0" lang="en-US" sz="2400" b="0" i="0" u="none" strike="noStrike" kern="0" cap="none" spc="0" normalizeH="0" baseline="0" noProof="0" dirty="0" smtClean="0">
                <a:ln>
                  <a:noFill/>
                </a:ln>
                <a:solidFill>
                  <a:prstClr val="black"/>
                </a:solidFill>
                <a:effectLst/>
                <a:uLnTx/>
                <a:uFillTx/>
              </a:rPr>
              <a:t>Mitigate bleed-over signal</a:t>
            </a:r>
          </a:p>
          <a:p>
            <a:pPr marL="285750" marR="0" lvl="0" indent="-285750" defTabSz="914400" eaLnBrk="1" fontAlgn="auto" latinLnBrk="0" hangingPunct="1">
              <a:lnSpc>
                <a:spcPct val="100000"/>
              </a:lnSpc>
              <a:spcBef>
                <a:spcPts val="600"/>
              </a:spcBef>
              <a:spcAft>
                <a:spcPts val="600"/>
              </a:spcAft>
              <a:buClrTx/>
              <a:buSzTx/>
              <a:buFont typeface="Wingdings" panose="05000000000000000000" pitchFamily="2" charset="2"/>
              <a:buChar char="Ø"/>
              <a:tabLst/>
              <a:defRPr/>
            </a:pPr>
            <a:r>
              <a:rPr kumimoji="0" lang="en-US" sz="2400" b="0" i="0" u="none" strike="noStrike" kern="0" cap="none" spc="0" normalizeH="0" baseline="0" noProof="0" dirty="0" smtClean="0">
                <a:ln>
                  <a:noFill/>
                </a:ln>
                <a:solidFill>
                  <a:prstClr val="black"/>
                </a:solidFill>
                <a:effectLst/>
                <a:uLnTx/>
                <a:uFillTx/>
              </a:rPr>
              <a:t>Change phase center locations </a:t>
            </a:r>
          </a:p>
          <a:p>
            <a:pPr marL="742950" marR="0" lvl="1" indent="-285750" defTabSz="914400" eaLnBrk="1" fontAlgn="auto" latinLnBrk="0" hangingPunct="1">
              <a:lnSpc>
                <a:spcPct val="100000"/>
              </a:lnSpc>
              <a:spcBef>
                <a:spcPts val="600"/>
              </a:spcBef>
              <a:spcAft>
                <a:spcPts val="600"/>
              </a:spcAft>
              <a:buClrTx/>
              <a:buSzTx/>
              <a:buFont typeface="Wingdings" panose="05000000000000000000" pitchFamily="2" charset="2"/>
              <a:buChar char="Ø"/>
              <a:tabLst/>
              <a:defRPr/>
            </a:pPr>
            <a:r>
              <a:rPr kumimoji="0" lang="en-US" sz="2400" b="0" i="0" u="none" strike="noStrike" kern="0" cap="none" spc="0" normalizeH="0" baseline="0" noProof="0" dirty="0" smtClean="0">
                <a:ln>
                  <a:noFill/>
                </a:ln>
                <a:solidFill>
                  <a:prstClr val="black"/>
                </a:solidFill>
                <a:effectLst/>
                <a:uLnTx/>
                <a:uFillTx/>
              </a:rPr>
              <a:t>Re-calculate phase slope </a:t>
            </a:r>
          </a:p>
          <a:p>
            <a:pPr marL="742950" marR="0" lvl="1" indent="-285750" defTabSz="914400" eaLnBrk="1" fontAlgn="auto" latinLnBrk="0" hangingPunct="1">
              <a:lnSpc>
                <a:spcPct val="100000"/>
              </a:lnSpc>
              <a:spcBef>
                <a:spcPts val="600"/>
              </a:spcBef>
              <a:spcAft>
                <a:spcPts val="600"/>
              </a:spcAft>
              <a:buClrTx/>
              <a:buSzTx/>
              <a:buFont typeface="Wingdings" panose="05000000000000000000" pitchFamily="2" charset="2"/>
              <a:buChar char="Ø"/>
              <a:tabLst/>
              <a:defRPr/>
            </a:pPr>
            <a:r>
              <a:rPr kumimoji="0" lang="en-US" sz="2400" b="0" i="0" u="none" strike="noStrike" kern="0" cap="none" spc="0" normalizeH="0" baseline="0" noProof="0" dirty="0" smtClean="0">
                <a:ln>
                  <a:noFill/>
                </a:ln>
                <a:solidFill>
                  <a:prstClr val="black"/>
                </a:solidFill>
                <a:effectLst/>
                <a:uLnTx/>
                <a:uFillTx/>
              </a:rPr>
              <a:t>Modify signal processing logic</a:t>
            </a:r>
          </a:p>
        </p:txBody>
      </p:sp>
      <p:cxnSp>
        <p:nvCxnSpPr>
          <p:cNvPr id="23" name="Straight Arrow Connector 22"/>
          <p:cNvCxnSpPr>
            <a:stCxn id="44" idx="0"/>
          </p:cNvCxnSpPr>
          <p:nvPr/>
        </p:nvCxnSpPr>
        <p:spPr>
          <a:xfrm flipH="1" flipV="1">
            <a:off x="557468" y="4881613"/>
            <a:ext cx="658151" cy="1080"/>
          </a:xfrm>
          <a:prstGeom prst="straightConnector1">
            <a:avLst/>
          </a:prstGeom>
          <a:noFill/>
          <a:ln w="44450" cap="flat" cmpd="sng" algn="ctr">
            <a:solidFill>
              <a:srgbClr val="FFC000">
                <a:lumMod val="75000"/>
              </a:srgbClr>
            </a:solidFill>
            <a:prstDash val="solid"/>
            <a:miter lim="800000"/>
            <a:tailEnd type="triangle"/>
          </a:ln>
          <a:effectLst/>
        </p:spPr>
      </p:cxnSp>
      <p:sp>
        <p:nvSpPr>
          <p:cNvPr id="24" name="TextBox 23"/>
          <p:cNvSpPr txBox="1"/>
          <p:nvPr/>
        </p:nvSpPr>
        <p:spPr>
          <a:xfrm>
            <a:off x="1252547" y="5247756"/>
            <a:ext cx="690015"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rPr>
              <a:t>LNA2</a:t>
            </a:r>
          </a:p>
        </p:txBody>
      </p:sp>
      <p:sp>
        <p:nvSpPr>
          <p:cNvPr id="44" name="Isosceles Triangle 43"/>
          <p:cNvSpPr/>
          <p:nvPr/>
        </p:nvSpPr>
        <p:spPr>
          <a:xfrm rot="16200000">
            <a:off x="1251159" y="4580452"/>
            <a:ext cx="533400" cy="604481"/>
          </a:xfrm>
          <a:prstGeom prst="triangle">
            <a:avLst/>
          </a:prstGeom>
          <a:gradFill flip="none" rotWithShape="1">
            <a:gsLst>
              <a:gs pos="61000">
                <a:srgbClr val="E59D1B"/>
              </a:gs>
              <a:gs pos="0">
                <a:srgbClr val="00B0F0"/>
              </a:gs>
            </a:gsLst>
            <a:lin ang="16200000" scaled="1"/>
            <a:tileRect/>
          </a:gra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45" name="TextBox 44"/>
          <p:cNvSpPr txBox="1"/>
          <p:nvPr/>
        </p:nvSpPr>
        <p:spPr>
          <a:xfrm>
            <a:off x="2389305" y="5253533"/>
            <a:ext cx="690015"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rPr>
              <a:t>LNA1</a:t>
            </a:r>
          </a:p>
        </p:txBody>
      </p:sp>
      <p:pic>
        <p:nvPicPr>
          <p:cNvPr id="4" name="Picture 3"/>
          <p:cNvPicPr>
            <a:picLocks noChangeAspect="1"/>
          </p:cNvPicPr>
          <p:nvPr/>
        </p:nvPicPr>
        <p:blipFill>
          <a:blip r:embed="rId4"/>
          <a:stretch>
            <a:fillRect/>
          </a:stretch>
        </p:blipFill>
        <p:spPr>
          <a:xfrm>
            <a:off x="323644" y="1517953"/>
            <a:ext cx="2420213" cy="1061688"/>
          </a:xfrm>
          <a:prstGeom prst="rect">
            <a:avLst/>
          </a:prstGeom>
          <a:ln>
            <a:solidFill>
              <a:schemeClr val="tx1"/>
            </a:solidFill>
            <a:prstDash val="dash"/>
          </a:ln>
        </p:spPr>
      </p:pic>
      <p:sp>
        <p:nvSpPr>
          <p:cNvPr id="33" name="Footer Placeholder 4"/>
          <p:cNvSpPr>
            <a:spLocks noGrp="1"/>
          </p:cNvSpPr>
          <p:nvPr>
            <p:ph type="ftr" idx="11"/>
          </p:nvPr>
        </p:nvSpPr>
        <p:spPr>
          <a:xfrm>
            <a:off x="3686185" y="6459785"/>
            <a:ext cx="4822803" cy="365125"/>
          </a:xfrm>
        </p:spPr>
        <p:txBody>
          <a:bodyPr/>
          <a:lstStyle/>
          <a:p>
            <a:r>
              <a:rPr lang="en-US" dirty="0"/>
              <a:t>SAR Imager</a:t>
            </a:r>
          </a:p>
        </p:txBody>
      </p:sp>
    </p:spTree>
    <p:extLst>
      <p:ext uri="{BB962C8B-B14F-4D97-AF65-F5344CB8AC3E}">
        <p14:creationId xmlns:p14="http://schemas.microsoft.com/office/powerpoint/2010/main" val="273602913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a:buClr>
                <a:srgbClr val="FFFFFF"/>
              </a:buClr>
              <a:buSzPct val="25000"/>
              <a:buFont typeface="Calibri"/>
              <a:buNone/>
            </a:pPr>
            <a:fld id="{00000000-1234-1234-1234-123412341234}" type="slidenum">
              <a:rPr lang="en-US" smtClean="0">
                <a:ea typeface="Calibri"/>
                <a:cs typeface="Calibri"/>
                <a:sym typeface="Calibri"/>
                <a:rtl val="0"/>
              </a:rPr>
              <a:pPr>
                <a:buClr>
                  <a:srgbClr val="FFFFFF"/>
                </a:buClr>
                <a:buSzPct val="25000"/>
                <a:buFont typeface="Calibri"/>
                <a:buNone/>
              </a:pPr>
              <a:t>53</a:t>
            </a:fld>
            <a:endParaRPr lang="en-US">
              <a:ea typeface="Calibri"/>
              <a:cs typeface="Calibri"/>
              <a:sym typeface="Calibri"/>
              <a:rtl val="0"/>
            </a:endParaRPr>
          </a:p>
        </p:txBody>
      </p:sp>
      <p:pic>
        <p:nvPicPr>
          <p:cNvPr id="8" name="Picture 7"/>
          <p:cNvPicPr>
            <a:picLocks noChangeAspect="1"/>
          </p:cNvPicPr>
          <p:nvPr/>
        </p:nvPicPr>
        <p:blipFill>
          <a:blip r:embed="rId2"/>
          <a:stretch>
            <a:fillRect/>
          </a:stretch>
        </p:blipFill>
        <p:spPr>
          <a:xfrm>
            <a:off x="769476" y="1344187"/>
            <a:ext cx="10656219" cy="647700"/>
          </a:xfrm>
          <a:prstGeom prst="rect">
            <a:avLst/>
          </a:prstGeom>
        </p:spPr>
      </p:pic>
      <p:pic>
        <p:nvPicPr>
          <p:cNvPr id="6" name="Picture 5"/>
          <p:cNvPicPr>
            <a:picLocks noChangeAspect="1"/>
          </p:cNvPicPr>
          <p:nvPr/>
        </p:nvPicPr>
        <p:blipFill>
          <a:blip r:embed="rId3"/>
          <a:stretch>
            <a:fillRect/>
          </a:stretch>
        </p:blipFill>
        <p:spPr>
          <a:xfrm>
            <a:off x="1482596" y="1050016"/>
            <a:ext cx="9490204" cy="4762046"/>
          </a:xfrm>
          <a:prstGeom prst="rect">
            <a:avLst/>
          </a:prstGeom>
        </p:spPr>
      </p:pic>
      <p:sp>
        <p:nvSpPr>
          <p:cNvPr id="9" name="TextBox 8"/>
          <p:cNvSpPr txBox="1"/>
          <p:nvPr/>
        </p:nvSpPr>
        <p:spPr>
          <a:xfrm>
            <a:off x="1922414" y="379711"/>
            <a:ext cx="8350342" cy="523220"/>
          </a:xfrm>
          <a:prstGeom prst="rect">
            <a:avLst/>
          </a:prstGeom>
          <a:noFill/>
        </p:spPr>
        <p:txBody>
          <a:bodyPr wrap="square" rtlCol="0">
            <a:spAutoFit/>
          </a:bodyPr>
          <a:lstStyle/>
          <a:p>
            <a:r>
              <a:rPr lang="en-US" sz="2800" dirty="0" smtClean="0"/>
              <a:t>RF Isolation Method 2: Receive Mode Switch (Design </a:t>
            </a:r>
            <a:r>
              <a:rPr lang="en-US" sz="2800" dirty="0"/>
              <a:t>1</a:t>
            </a:r>
            <a:r>
              <a:rPr lang="en-US" sz="2800" dirty="0" smtClean="0"/>
              <a:t>)</a:t>
            </a:r>
            <a:endParaRPr lang="en-US" sz="2800" dirty="0"/>
          </a:p>
        </p:txBody>
      </p:sp>
      <p:sp>
        <p:nvSpPr>
          <p:cNvPr id="10" name="Footer Placeholder 4"/>
          <p:cNvSpPr>
            <a:spLocks noGrp="1"/>
          </p:cNvSpPr>
          <p:nvPr>
            <p:ph type="ftr" idx="11"/>
          </p:nvPr>
        </p:nvSpPr>
        <p:spPr>
          <a:xfrm>
            <a:off x="3686185" y="6459785"/>
            <a:ext cx="4822803" cy="365125"/>
          </a:xfrm>
        </p:spPr>
        <p:txBody>
          <a:bodyPr/>
          <a:lstStyle/>
          <a:p>
            <a:r>
              <a:rPr lang="en-US" dirty="0"/>
              <a:t>SAR Imager</a:t>
            </a:r>
          </a:p>
        </p:txBody>
      </p:sp>
    </p:spTree>
    <p:extLst>
      <p:ext uri="{BB962C8B-B14F-4D97-AF65-F5344CB8AC3E}">
        <p14:creationId xmlns:p14="http://schemas.microsoft.com/office/powerpoint/2010/main" val="160729486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a:buClr>
                <a:srgbClr val="FFFFFF"/>
              </a:buClr>
              <a:buSzPct val="25000"/>
              <a:buFont typeface="Calibri"/>
              <a:buNone/>
            </a:pPr>
            <a:fld id="{00000000-1234-1234-1234-123412341234}" type="slidenum">
              <a:rPr lang="en-US" smtClean="0">
                <a:ea typeface="Calibri"/>
                <a:cs typeface="Calibri"/>
                <a:sym typeface="Calibri"/>
                <a:rtl val="0"/>
              </a:rPr>
              <a:pPr>
                <a:buClr>
                  <a:srgbClr val="FFFFFF"/>
                </a:buClr>
                <a:buSzPct val="25000"/>
                <a:buFont typeface="Calibri"/>
                <a:buNone/>
              </a:pPr>
              <a:t>54</a:t>
            </a:fld>
            <a:endParaRPr lang="en-US">
              <a:ea typeface="Calibri"/>
              <a:cs typeface="Calibri"/>
              <a:sym typeface="Calibri"/>
              <a:rtl val="0"/>
            </a:endParaRPr>
          </a:p>
        </p:txBody>
      </p:sp>
      <p:pic>
        <p:nvPicPr>
          <p:cNvPr id="8" name="Picture 7"/>
          <p:cNvPicPr>
            <a:picLocks noChangeAspect="1"/>
          </p:cNvPicPr>
          <p:nvPr/>
        </p:nvPicPr>
        <p:blipFill>
          <a:blip r:embed="rId2"/>
          <a:stretch>
            <a:fillRect/>
          </a:stretch>
        </p:blipFill>
        <p:spPr>
          <a:xfrm>
            <a:off x="769476" y="1344187"/>
            <a:ext cx="10656219" cy="647700"/>
          </a:xfrm>
          <a:prstGeom prst="rect">
            <a:avLst/>
          </a:prstGeom>
        </p:spPr>
      </p:pic>
      <p:sp>
        <p:nvSpPr>
          <p:cNvPr id="10" name="Parallelogram 9"/>
          <p:cNvSpPr/>
          <p:nvPr/>
        </p:nvSpPr>
        <p:spPr>
          <a:xfrm>
            <a:off x="7767260" y="2716826"/>
            <a:ext cx="276225" cy="276225"/>
          </a:xfrm>
          <a:prstGeom prst="parallelogram">
            <a:avLst/>
          </a:prstGeom>
          <a:pattFill prst="lgGrid">
            <a:fgClr>
              <a:schemeClr val="accent1"/>
            </a:fgClr>
            <a:bgClr>
              <a:schemeClr val="bg1"/>
            </a:bgClr>
          </a:pattFill>
          <a:ln>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09575" y="1193346"/>
            <a:ext cx="11407775" cy="4538133"/>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p:cNvSpPr/>
          <p:nvPr/>
        </p:nvSpPr>
        <p:spPr>
          <a:xfrm rot="16200000">
            <a:off x="3136778" y="3571166"/>
            <a:ext cx="629880" cy="530904"/>
          </a:xfrm>
          <a:prstGeom prst="trapezoid">
            <a:avLst/>
          </a:prstGeom>
          <a:solidFill>
            <a:schemeClr val="lt1">
              <a:alpha val="63000"/>
            </a:schemeClr>
          </a:solidFill>
          <a:ln w="254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RX</a:t>
            </a:r>
            <a:endParaRPr lang="en-US" dirty="0"/>
          </a:p>
        </p:txBody>
      </p:sp>
      <p:sp>
        <p:nvSpPr>
          <p:cNvPr id="13" name="Trapezoid 12"/>
          <p:cNvSpPr/>
          <p:nvPr/>
        </p:nvSpPr>
        <p:spPr>
          <a:xfrm rot="16200000">
            <a:off x="3136778" y="2780418"/>
            <a:ext cx="629880" cy="530904"/>
          </a:xfrm>
          <a:prstGeom prst="trapezoid">
            <a:avLst/>
          </a:prstGeom>
          <a:solidFill>
            <a:schemeClr val="lt1">
              <a:alpha val="63000"/>
            </a:schemeClr>
          </a:solidFill>
          <a:ln w="254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smtClean="0"/>
              <a:t>TX</a:t>
            </a:r>
            <a:endParaRPr lang="en-US" dirty="0"/>
          </a:p>
        </p:txBody>
      </p:sp>
      <p:pic>
        <p:nvPicPr>
          <p:cNvPr id="14" name="Picture 13"/>
          <p:cNvPicPr>
            <a:picLocks noChangeAspect="1"/>
          </p:cNvPicPr>
          <p:nvPr/>
        </p:nvPicPr>
        <p:blipFill>
          <a:blip r:embed="rId3"/>
          <a:stretch>
            <a:fillRect/>
          </a:stretch>
        </p:blipFill>
        <p:spPr>
          <a:xfrm rot="16200000">
            <a:off x="9311308" y="3314458"/>
            <a:ext cx="2108444" cy="295907"/>
          </a:xfrm>
          <a:prstGeom prst="rect">
            <a:avLst/>
          </a:prstGeom>
        </p:spPr>
      </p:pic>
      <p:cxnSp>
        <p:nvCxnSpPr>
          <p:cNvPr id="15" name="Straight Connector 14"/>
          <p:cNvCxnSpPr>
            <a:stCxn id="13" idx="2"/>
          </p:cNvCxnSpPr>
          <p:nvPr/>
        </p:nvCxnSpPr>
        <p:spPr>
          <a:xfrm>
            <a:off x="3717170" y="3045870"/>
            <a:ext cx="6288313" cy="31494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endCxn id="12" idx="2"/>
          </p:cNvCxnSpPr>
          <p:nvPr/>
        </p:nvCxnSpPr>
        <p:spPr>
          <a:xfrm flipH="1">
            <a:off x="3717170" y="3360810"/>
            <a:ext cx="6313713" cy="475808"/>
          </a:xfrm>
          <a:prstGeom prst="straightConnector1">
            <a:avLst/>
          </a:prstGeom>
          <a:ln w="254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3" idx="2"/>
            <a:endCxn id="44" idx="3"/>
          </p:cNvCxnSpPr>
          <p:nvPr/>
        </p:nvCxnSpPr>
        <p:spPr>
          <a:xfrm>
            <a:off x="3717170" y="3045870"/>
            <a:ext cx="6242043" cy="57865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44" idx="3"/>
          </p:cNvCxnSpPr>
          <p:nvPr/>
        </p:nvCxnSpPr>
        <p:spPr>
          <a:xfrm flipH="1" flipV="1">
            <a:off x="7372350" y="1219600"/>
            <a:ext cx="2586863" cy="2404929"/>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3717170" y="1219600"/>
            <a:ext cx="3655180" cy="2491975"/>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3" idx="2"/>
          </p:cNvCxnSpPr>
          <p:nvPr/>
        </p:nvCxnSpPr>
        <p:spPr>
          <a:xfrm>
            <a:off x="3717170" y="3045870"/>
            <a:ext cx="8100180" cy="2113505"/>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3717170" y="4024842"/>
            <a:ext cx="8100180" cy="1137270"/>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44" idx="3"/>
          </p:cNvCxnSpPr>
          <p:nvPr/>
        </p:nvCxnSpPr>
        <p:spPr>
          <a:xfrm flipH="1">
            <a:off x="3717170" y="3624529"/>
            <a:ext cx="6242043" cy="314940"/>
          </a:xfrm>
          <a:prstGeom prst="straightConnector1">
            <a:avLst/>
          </a:prstGeom>
          <a:ln w="25400">
            <a:solidFill>
              <a:schemeClr val="accent2">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endCxn id="44" idx="3"/>
          </p:cNvCxnSpPr>
          <p:nvPr/>
        </p:nvCxnSpPr>
        <p:spPr>
          <a:xfrm>
            <a:off x="7896074" y="2857676"/>
            <a:ext cx="2063139" cy="766853"/>
          </a:xfrm>
          <a:prstGeom prst="straightConnector1">
            <a:avLst/>
          </a:prstGeom>
          <a:ln w="254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3" idx="2"/>
          </p:cNvCxnSpPr>
          <p:nvPr/>
        </p:nvCxnSpPr>
        <p:spPr>
          <a:xfrm flipV="1">
            <a:off x="3717170" y="2857677"/>
            <a:ext cx="4178904" cy="188193"/>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824989" y="3360810"/>
            <a:ext cx="600075" cy="1710723"/>
          </a:xfrm>
          <a:prstGeom prst="rect">
            <a:avLst/>
          </a:prstGeom>
          <a:solidFill>
            <a:schemeClr val="bg1"/>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cxnSp>
        <p:nvCxnSpPr>
          <p:cNvPr id="26" name="Straight Arrow Connector 25"/>
          <p:cNvCxnSpPr/>
          <p:nvPr/>
        </p:nvCxnSpPr>
        <p:spPr>
          <a:xfrm flipH="1">
            <a:off x="1425064" y="3496277"/>
            <a:ext cx="594236" cy="0"/>
          </a:xfrm>
          <a:prstGeom prst="straightConnector1">
            <a:avLst/>
          </a:prstGeom>
          <a:ln w="19050">
            <a:solidFill>
              <a:srgbClr val="00B050"/>
            </a:solidFill>
            <a:tailEnd type="triangle" w="med"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TextBox 26"/>
              <p:cNvSpPr txBox="1"/>
              <p:nvPr/>
            </p:nvSpPr>
            <p:spPr>
              <a:xfrm>
                <a:off x="2030431" y="3403263"/>
                <a:ext cx="686855" cy="1615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050" b="1" i="1" smtClean="0">
                          <a:latin typeface="Cambria Math" panose="02040503050406030204" pitchFamily="18" charset="0"/>
                        </a:rPr>
                        <m:t>𝑻𝒂𝒓𝒈𝒆𝒕</m:t>
                      </m:r>
                      <m:r>
                        <a:rPr lang="en-US" sz="1050" b="1" i="1" smtClean="0">
                          <a:latin typeface="Cambria Math" panose="02040503050406030204" pitchFamily="18" charset="0"/>
                        </a:rPr>
                        <m:t> </m:t>
                      </m:r>
                      <m:sSub>
                        <m:sSubPr>
                          <m:ctrlPr>
                            <a:rPr lang="en-US" sz="1050" b="1" i="1" smtClean="0">
                              <a:latin typeface="Cambria Math" panose="02040503050406030204" pitchFamily="18" charset="0"/>
                            </a:rPr>
                          </m:ctrlPr>
                        </m:sSubPr>
                        <m:e>
                          <m:r>
                            <a:rPr lang="en-US" sz="1050" b="1" i="1" smtClean="0">
                              <a:latin typeface="Cambria Math" panose="02040503050406030204" pitchFamily="18" charset="0"/>
                              <a:ea typeface="Cambria Math" panose="02040503050406030204" pitchFamily="18" charset="0"/>
                            </a:rPr>
                            <m:t>𝝓</m:t>
                          </m:r>
                        </m:e>
                        <m:sub>
                          <m:r>
                            <a:rPr lang="en-US" sz="1050" b="1" i="1" smtClean="0">
                              <a:latin typeface="Cambria Math" panose="02040503050406030204" pitchFamily="18" charset="0"/>
                            </a:rPr>
                            <m:t>𝟏</m:t>
                          </m:r>
                        </m:sub>
                      </m:sSub>
                    </m:oMath>
                  </m:oMathPara>
                </a14:m>
                <a:endParaRPr lang="en-US" sz="1050" b="1" dirty="0"/>
              </a:p>
            </p:txBody>
          </p:sp>
        </mc:Choice>
        <mc:Fallback xmlns="">
          <p:sp>
            <p:nvSpPr>
              <p:cNvPr id="27" name="TextBox 26"/>
              <p:cNvSpPr txBox="1">
                <a:spLocks noRot="1" noChangeAspect="1" noMove="1" noResize="1" noEditPoints="1" noAdjustHandles="1" noChangeArrowheads="1" noChangeShapeType="1" noTextEdit="1"/>
              </p:cNvSpPr>
              <p:nvPr/>
            </p:nvSpPr>
            <p:spPr>
              <a:xfrm>
                <a:off x="2030431" y="3403263"/>
                <a:ext cx="686855" cy="161583"/>
              </a:xfrm>
              <a:prstGeom prst="rect">
                <a:avLst/>
              </a:prstGeom>
              <a:blipFill rotWithShape="0">
                <a:blip r:embed="rId5"/>
                <a:stretch>
                  <a:fillRect l="-6195" r="-2655" b="-37037"/>
                </a:stretch>
              </a:blipFill>
            </p:spPr>
            <p:txBody>
              <a:bodyPr/>
              <a:lstStyle/>
              <a:p>
                <a:r>
                  <a:rPr lang="en-US">
                    <a:noFill/>
                  </a:rPr>
                  <a:t> </a:t>
                </a:r>
              </a:p>
            </p:txBody>
          </p:sp>
        </mc:Fallback>
      </mc:AlternateContent>
      <p:cxnSp>
        <p:nvCxnSpPr>
          <p:cNvPr id="28" name="Straight Arrow Connector 27"/>
          <p:cNvCxnSpPr/>
          <p:nvPr/>
        </p:nvCxnSpPr>
        <p:spPr>
          <a:xfrm flipH="1">
            <a:off x="1425064" y="3745443"/>
            <a:ext cx="594236" cy="0"/>
          </a:xfrm>
          <a:prstGeom prst="straightConnector1">
            <a:avLst/>
          </a:prstGeom>
          <a:ln w="1905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TextBox 28"/>
              <p:cNvSpPr txBox="1"/>
              <p:nvPr/>
            </p:nvSpPr>
            <p:spPr>
              <a:xfrm>
                <a:off x="2030431" y="3646738"/>
                <a:ext cx="900055" cy="1615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050" b="1" i="1" smtClean="0">
                          <a:latin typeface="Cambria Math" panose="02040503050406030204" pitchFamily="18" charset="0"/>
                        </a:rPr>
                        <m:t>𝑴𝒖𝒍𝒕𝒊𝒑𝒂𝒕𝒉</m:t>
                      </m:r>
                      <m:r>
                        <a:rPr lang="en-US" sz="1050" b="1" i="1" smtClean="0">
                          <a:latin typeface="Cambria Math" panose="02040503050406030204" pitchFamily="18" charset="0"/>
                        </a:rPr>
                        <m:t> </m:t>
                      </m:r>
                      <m:sSub>
                        <m:sSubPr>
                          <m:ctrlPr>
                            <a:rPr lang="en-US" sz="1050" b="1" i="1" smtClean="0">
                              <a:latin typeface="Cambria Math" panose="02040503050406030204" pitchFamily="18" charset="0"/>
                            </a:rPr>
                          </m:ctrlPr>
                        </m:sSubPr>
                        <m:e>
                          <m:r>
                            <a:rPr lang="en-US" sz="1050" b="1" i="1" smtClean="0">
                              <a:latin typeface="Cambria Math" panose="02040503050406030204" pitchFamily="18" charset="0"/>
                              <a:ea typeface="Cambria Math" panose="02040503050406030204" pitchFamily="18" charset="0"/>
                            </a:rPr>
                            <m:t>𝝓</m:t>
                          </m:r>
                        </m:e>
                        <m:sub>
                          <m:r>
                            <a:rPr lang="en-US" sz="1050" b="1" i="1" smtClean="0">
                              <a:latin typeface="Cambria Math" panose="02040503050406030204" pitchFamily="18" charset="0"/>
                            </a:rPr>
                            <m:t>𝟐</m:t>
                          </m:r>
                        </m:sub>
                      </m:sSub>
                    </m:oMath>
                  </m:oMathPara>
                </a14:m>
                <a:endParaRPr lang="en-US" sz="1050" b="1" dirty="0"/>
              </a:p>
            </p:txBody>
          </p:sp>
        </mc:Choice>
        <mc:Fallback xmlns="">
          <p:sp>
            <p:nvSpPr>
              <p:cNvPr id="29" name="TextBox 28"/>
              <p:cNvSpPr txBox="1">
                <a:spLocks noRot="1" noChangeAspect="1" noMove="1" noResize="1" noEditPoints="1" noAdjustHandles="1" noChangeArrowheads="1" noChangeShapeType="1" noTextEdit="1"/>
              </p:cNvSpPr>
              <p:nvPr/>
            </p:nvSpPr>
            <p:spPr>
              <a:xfrm>
                <a:off x="2030431" y="3646738"/>
                <a:ext cx="900055" cy="161583"/>
              </a:xfrm>
              <a:prstGeom prst="rect">
                <a:avLst/>
              </a:prstGeom>
              <a:blipFill rotWithShape="0">
                <a:blip r:embed="rId6"/>
                <a:stretch>
                  <a:fillRect l="-5405" t="-3704" r="-1351" b="-37037"/>
                </a:stretch>
              </a:blipFill>
            </p:spPr>
            <p:txBody>
              <a:bodyPr/>
              <a:lstStyle/>
              <a:p>
                <a:r>
                  <a:rPr lang="en-US">
                    <a:noFill/>
                  </a:rPr>
                  <a:t> </a:t>
                </a:r>
              </a:p>
            </p:txBody>
          </p:sp>
        </mc:Fallback>
      </mc:AlternateContent>
      <p:cxnSp>
        <p:nvCxnSpPr>
          <p:cNvPr id="30" name="Straight Arrow Connector 29"/>
          <p:cNvCxnSpPr/>
          <p:nvPr/>
        </p:nvCxnSpPr>
        <p:spPr>
          <a:xfrm flipH="1">
            <a:off x="1425064" y="3925710"/>
            <a:ext cx="594236" cy="0"/>
          </a:xfrm>
          <a:prstGeom prst="straightConnector1">
            <a:avLst/>
          </a:prstGeom>
          <a:ln w="19050">
            <a:solidFill>
              <a:srgbClr val="0070C0"/>
            </a:solidFill>
            <a:tailEnd type="triangle" w="med"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2021962" y="3833006"/>
                <a:ext cx="900054" cy="1615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050" b="1" i="1" smtClean="0">
                          <a:latin typeface="Cambria Math" panose="02040503050406030204" pitchFamily="18" charset="0"/>
                        </a:rPr>
                        <m:t>𝑴𝒖𝒍𝒕𝒊𝒑𝒂𝒕𝒉</m:t>
                      </m:r>
                      <m:r>
                        <a:rPr lang="en-US" sz="1050" b="1" i="1" smtClean="0">
                          <a:latin typeface="Cambria Math" panose="02040503050406030204" pitchFamily="18" charset="0"/>
                        </a:rPr>
                        <m:t> </m:t>
                      </m:r>
                      <m:sSub>
                        <m:sSubPr>
                          <m:ctrlPr>
                            <a:rPr lang="en-US" sz="1050" b="1" i="1" smtClean="0">
                              <a:latin typeface="Cambria Math" panose="02040503050406030204" pitchFamily="18" charset="0"/>
                            </a:rPr>
                          </m:ctrlPr>
                        </m:sSubPr>
                        <m:e>
                          <m:r>
                            <a:rPr lang="en-US" sz="1050" b="1" i="1" smtClean="0">
                              <a:latin typeface="Cambria Math" panose="02040503050406030204" pitchFamily="18" charset="0"/>
                              <a:ea typeface="Cambria Math" panose="02040503050406030204" pitchFamily="18" charset="0"/>
                            </a:rPr>
                            <m:t>𝝓</m:t>
                          </m:r>
                        </m:e>
                        <m:sub>
                          <m:r>
                            <a:rPr lang="en-US" sz="1050" b="1" i="1" smtClean="0">
                              <a:latin typeface="Cambria Math" panose="02040503050406030204" pitchFamily="18" charset="0"/>
                            </a:rPr>
                            <m:t>𝟑</m:t>
                          </m:r>
                        </m:sub>
                      </m:sSub>
                    </m:oMath>
                  </m:oMathPara>
                </a14:m>
                <a:endParaRPr lang="en-US" sz="1050" b="1" dirty="0"/>
              </a:p>
            </p:txBody>
          </p:sp>
        </mc:Choice>
        <mc:Fallback xmlns="">
          <p:sp>
            <p:nvSpPr>
              <p:cNvPr id="31" name="TextBox 30"/>
              <p:cNvSpPr txBox="1">
                <a:spLocks noRot="1" noChangeAspect="1" noMove="1" noResize="1" noEditPoints="1" noAdjustHandles="1" noChangeArrowheads="1" noChangeShapeType="1" noTextEdit="1"/>
              </p:cNvSpPr>
              <p:nvPr/>
            </p:nvSpPr>
            <p:spPr>
              <a:xfrm>
                <a:off x="2021962" y="3833006"/>
                <a:ext cx="900054" cy="161583"/>
              </a:xfrm>
              <a:prstGeom prst="rect">
                <a:avLst/>
              </a:prstGeom>
              <a:blipFill rotWithShape="0">
                <a:blip r:embed="rId7"/>
                <a:stretch>
                  <a:fillRect l="-5442" t="-3846" r="-1361" b="-42308"/>
                </a:stretch>
              </a:blipFill>
            </p:spPr>
            <p:txBody>
              <a:bodyPr/>
              <a:lstStyle/>
              <a:p>
                <a:r>
                  <a:rPr lang="en-US">
                    <a:noFill/>
                  </a:rPr>
                  <a:t> </a:t>
                </a:r>
              </a:p>
            </p:txBody>
          </p:sp>
        </mc:Fallback>
      </mc:AlternateContent>
      <p:cxnSp>
        <p:nvCxnSpPr>
          <p:cNvPr id="32" name="Straight Arrow Connector 31"/>
          <p:cNvCxnSpPr/>
          <p:nvPr/>
        </p:nvCxnSpPr>
        <p:spPr>
          <a:xfrm flipH="1">
            <a:off x="1427728" y="4102622"/>
            <a:ext cx="594236" cy="0"/>
          </a:xfrm>
          <a:prstGeom prst="straightConnector1">
            <a:avLst/>
          </a:prstGeom>
          <a:ln w="19050">
            <a:solidFill>
              <a:schemeClr val="accent2">
                <a:lumMod val="75000"/>
              </a:schemeClr>
            </a:solidFill>
            <a:tailEnd type="triangle" w="med"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TextBox 32"/>
              <p:cNvSpPr txBox="1"/>
              <p:nvPr/>
            </p:nvSpPr>
            <p:spPr>
              <a:xfrm>
                <a:off x="2038385" y="4021830"/>
                <a:ext cx="900054" cy="1615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050" b="1" i="1" smtClean="0">
                          <a:latin typeface="Cambria Math" panose="02040503050406030204" pitchFamily="18" charset="0"/>
                        </a:rPr>
                        <m:t>𝑴𝒖𝒍𝒕𝒊𝒑𝒂𝒕𝒉</m:t>
                      </m:r>
                      <m:r>
                        <a:rPr lang="en-US" sz="1050" b="1" i="1" smtClean="0">
                          <a:latin typeface="Cambria Math" panose="02040503050406030204" pitchFamily="18" charset="0"/>
                        </a:rPr>
                        <m:t> </m:t>
                      </m:r>
                      <m:sSub>
                        <m:sSubPr>
                          <m:ctrlPr>
                            <a:rPr lang="en-US" sz="1050" b="1" i="1" smtClean="0">
                              <a:latin typeface="Cambria Math" panose="02040503050406030204" pitchFamily="18" charset="0"/>
                            </a:rPr>
                          </m:ctrlPr>
                        </m:sSubPr>
                        <m:e>
                          <m:r>
                            <a:rPr lang="en-US" sz="1050" b="1" i="1" smtClean="0">
                              <a:latin typeface="Cambria Math" panose="02040503050406030204" pitchFamily="18" charset="0"/>
                              <a:ea typeface="Cambria Math" panose="02040503050406030204" pitchFamily="18" charset="0"/>
                            </a:rPr>
                            <m:t>𝝓</m:t>
                          </m:r>
                        </m:e>
                        <m:sub>
                          <m:r>
                            <a:rPr lang="en-US" sz="1050" b="1" i="1" smtClean="0">
                              <a:latin typeface="Cambria Math" panose="02040503050406030204" pitchFamily="18" charset="0"/>
                            </a:rPr>
                            <m:t>𝟒</m:t>
                          </m:r>
                        </m:sub>
                      </m:sSub>
                    </m:oMath>
                  </m:oMathPara>
                </a14:m>
                <a:endParaRPr lang="en-US" sz="1050" b="1" dirty="0"/>
              </a:p>
            </p:txBody>
          </p:sp>
        </mc:Choice>
        <mc:Fallback xmlns="">
          <p:sp>
            <p:nvSpPr>
              <p:cNvPr id="33" name="TextBox 32"/>
              <p:cNvSpPr txBox="1">
                <a:spLocks noRot="1" noChangeAspect="1" noMove="1" noResize="1" noEditPoints="1" noAdjustHandles="1" noChangeArrowheads="1" noChangeShapeType="1" noTextEdit="1"/>
              </p:cNvSpPr>
              <p:nvPr/>
            </p:nvSpPr>
            <p:spPr>
              <a:xfrm>
                <a:off x="2038385" y="4021830"/>
                <a:ext cx="900054" cy="161583"/>
              </a:xfrm>
              <a:prstGeom prst="rect">
                <a:avLst/>
              </a:prstGeom>
              <a:blipFill rotWithShape="0">
                <a:blip r:embed="rId8"/>
                <a:stretch>
                  <a:fillRect l="-5405" t="-3846" r="-1351" b="-42308"/>
                </a:stretch>
              </a:blipFill>
            </p:spPr>
            <p:txBody>
              <a:bodyPr/>
              <a:lstStyle/>
              <a:p>
                <a:r>
                  <a:rPr lang="en-US">
                    <a:noFill/>
                  </a:rPr>
                  <a:t> </a:t>
                </a:r>
              </a:p>
            </p:txBody>
          </p:sp>
        </mc:Fallback>
      </mc:AlternateContent>
      <p:cxnSp>
        <p:nvCxnSpPr>
          <p:cNvPr id="34" name="Straight Arrow Connector 33"/>
          <p:cNvCxnSpPr/>
          <p:nvPr/>
        </p:nvCxnSpPr>
        <p:spPr>
          <a:xfrm flipH="1">
            <a:off x="1427727" y="4441295"/>
            <a:ext cx="594236" cy="0"/>
          </a:xfrm>
          <a:prstGeom prst="straightConnector1">
            <a:avLst/>
          </a:prstGeom>
          <a:ln w="190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TextBox 34"/>
              <p:cNvSpPr txBox="1"/>
              <p:nvPr/>
            </p:nvSpPr>
            <p:spPr>
              <a:xfrm>
                <a:off x="2030431" y="4352034"/>
                <a:ext cx="932115" cy="1615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050" b="1" i="1" smtClean="0">
                          <a:latin typeface="Cambria Math" panose="02040503050406030204" pitchFamily="18" charset="0"/>
                        </a:rPr>
                        <m:t>𝑴𝒖𝒍𝒕𝒊𝒑𝒂𝒕𝒉</m:t>
                      </m:r>
                      <m:r>
                        <a:rPr lang="en-US" sz="1050" b="1" i="1" smtClean="0">
                          <a:latin typeface="Cambria Math" panose="02040503050406030204" pitchFamily="18" charset="0"/>
                        </a:rPr>
                        <m:t> </m:t>
                      </m:r>
                      <m:sSub>
                        <m:sSubPr>
                          <m:ctrlPr>
                            <a:rPr lang="en-US" sz="1050" b="1" i="1" smtClean="0">
                              <a:latin typeface="Cambria Math" panose="02040503050406030204" pitchFamily="18" charset="0"/>
                            </a:rPr>
                          </m:ctrlPr>
                        </m:sSubPr>
                        <m:e>
                          <m:r>
                            <a:rPr lang="en-US" sz="1050" b="1" i="1" smtClean="0">
                              <a:latin typeface="Cambria Math" panose="02040503050406030204" pitchFamily="18" charset="0"/>
                              <a:ea typeface="Cambria Math" panose="02040503050406030204" pitchFamily="18" charset="0"/>
                            </a:rPr>
                            <m:t>𝝓</m:t>
                          </m:r>
                        </m:e>
                        <m:sub>
                          <m:r>
                            <a:rPr lang="en-US" sz="1050" b="1" i="1" smtClean="0">
                              <a:latin typeface="Cambria Math" panose="02040503050406030204" pitchFamily="18" charset="0"/>
                            </a:rPr>
                            <m:t>𝒎</m:t>
                          </m:r>
                        </m:sub>
                      </m:sSub>
                    </m:oMath>
                  </m:oMathPara>
                </a14:m>
                <a:endParaRPr lang="en-US" sz="1050" b="1" dirty="0"/>
              </a:p>
            </p:txBody>
          </p:sp>
        </mc:Choice>
        <mc:Fallback xmlns="">
          <p:sp>
            <p:nvSpPr>
              <p:cNvPr id="35" name="TextBox 34"/>
              <p:cNvSpPr txBox="1">
                <a:spLocks noRot="1" noChangeAspect="1" noMove="1" noResize="1" noEditPoints="1" noAdjustHandles="1" noChangeArrowheads="1" noChangeShapeType="1" noTextEdit="1"/>
              </p:cNvSpPr>
              <p:nvPr/>
            </p:nvSpPr>
            <p:spPr>
              <a:xfrm>
                <a:off x="2030431" y="4352034"/>
                <a:ext cx="932115" cy="161583"/>
              </a:xfrm>
              <a:prstGeom prst="rect">
                <a:avLst/>
              </a:prstGeom>
              <a:blipFill rotWithShape="0">
                <a:blip r:embed="rId9"/>
                <a:stretch>
                  <a:fillRect l="-5229" t="-3846" r="-654" b="-42308"/>
                </a:stretch>
              </a:blipFill>
            </p:spPr>
            <p:txBody>
              <a:bodyPr/>
              <a:lstStyle/>
              <a:p>
                <a:r>
                  <a:rPr lang="en-US">
                    <a:noFill/>
                  </a:rPr>
                  <a:t> </a:t>
                </a:r>
              </a:p>
            </p:txBody>
          </p:sp>
        </mc:Fallback>
      </mc:AlternateContent>
      <p:sp>
        <p:nvSpPr>
          <p:cNvPr id="36" name="TextBox 35"/>
          <p:cNvSpPr txBox="1"/>
          <p:nvPr/>
        </p:nvSpPr>
        <p:spPr>
          <a:xfrm rot="5400000">
            <a:off x="1665276" y="4065330"/>
            <a:ext cx="330200" cy="400110"/>
          </a:xfrm>
          <a:prstGeom prst="rect">
            <a:avLst/>
          </a:prstGeom>
          <a:noFill/>
        </p:spPr>
        <p:txBody>
          <a:bodyPr wrap="square" rtlCol="0">
            <a:spAutoFit/>
          </a:bodyPr>
          <a:lstStyle/>
          <a:p>
            <a:r>
              <a:rPr lang="en-US" sz="2000" dirty="0" smtClean="0"/>
              <a:t>…</a:t>
            </a:r>
            <a:endParaRPr lang="en-US" sz="2000" dirty="0"/>
          </a:p>
        </p:txBody>
      </p:sp>
      <p:sp>
        <p:nvSpPr>
          <p:cNvPr id="37" name="TextBox 36"/>
          <p:cNvSpPr txBox="1"/>
          <p:nvPr/>
        </p:nvSpPr>
        <p:spPr>
          <a:xfrm rot="5400000">
            <a:off x="2340614" y="4080369"/>
            <a:ext cx="330200" cy="400110"/>
          </a:xfrm>
          <a:prstGeom prst="rect">
            <a:avLst/>
          </a:prstGeom>
          <a:noFill/>
        </p:spPr>
        <p:txBody>
          <a:bodyPr wrap="square" rtlCol="0">
            <a:spAutoFit/>
          </a:bodyPr>
          <a:lstStyle/>
          <a:p>
            <a:r>
              <a:rPr lang="en-US" sz="2000" dirty="0" smtClean="0"/>
              <a:t>…</a:t>
            </a:r>
            <a:endParaRPr lang="en-US" sz="2000" dirty="0"/>
          </a:p>
        </p:txBody>
      </p:sp>
      <p:cxnSp>
        <p:nvCxnSpPr>
          <p:cNvPr id="38" name="Straight Arrow Connector 37"/>
          <p:cNvCxnSpPr/>
          <p:nvPr/>
        </p:nvCxnSpPr>
        <p:spPr>
          <a:xfrm flipH="1">
            <a:off x="1425064" y="4712015"/>
            <a:ext cx="594236" cy="0"/>
          </a:xfrm>
          <a:prstGeom prst="straightConnector1">
            <a:avLst/>
          </a:prstGeom>
          <a:ln w="190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9" name="TextBox 38"/>
              <p:cNvSpPr txBox="1"/>
              <p:nvPr/>
            </p:nvSpPr>
            <p:spPr>
              <a:xfrm>
                <a:off x="2038385" y="4620267"/>
                <a:ext cx="2262607" cy="1615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050" b="1" i="1" smtClean="0">
                          <a:latin typeface="Cambria Math" panose="02040503050406030204" pitchFamily="18" charset="0"/>
                        </a:rPr>
                        <m:t>𝑵𝒆𝒂𝒓𝑭𝒊𝒆𝒍𝒅</m:t>
                      </m:r>
                      <m:r>
                        <a:rPr lang="en-US" sz="1050" b="1" i="1" smtClean="0">
                          <a:latin typeface="Cambria Math" panose="02040503050406030204" pitchFamily="18" charset="0"/>
                        </a:rPr>
                        <m:t> </m:t>
                      </m:r>
                      <m:r>
                        <a:rPr lang="en-US" sz="1050" b="1" i="1" smtClean="0">
                          <a:latin typeface="Cambria Math" panose="02040503050406030204" pitchFamily="18" charset="0"/>
                        </a:rPr>
                        <m:t>𝑬𝒇𝒇𝒆𝒄𝒕𝒔</m:t>
                      </m:r>
                      <m:r>
                        <a:rPr lang="en-US" sz="1050" b="1" i="1" smtClean="0">
                          <a:latin typeface="Cambria Math" panose="02040503050406030204" pitchFamily="18" charset="0"/>
                        </a:rPr>
                        <m:t> (</m:t>
                      </m:r>
                      <m:r>
                        <a:rPr lang="en-US" sz="1050" b="1" i="1" smtClean="0">
                          <a:latin typeface="Cambria Math" panose="02040503050406030204" pitchFamily="18" charset="0"/>
                        </a:rPr>
                        <m:t>𝑩𝒍𝒆𝒆𝒅𝒐𝒗𝒆𝒓</m:t>
                      </m:r>
                      <m:r>
                        <a:rPr lang="en-US" sz="1050" b="1" i="1" smtClean="0">
                          <a:latin typeface="Cambria Math" panose="02040503050406030204" pitchFamily="18" charset="0"/>
                        </a:rPr>
                        <m:t>) </m:t>
                      </m:r>
                      <m:sSub>
                        <m:sSubPr>
                          <m:ctrlPr>
                            <a:rPr lang="en-US" sz="1050" b="1" i="1" smtClean="0">
                              <a:latin typeface="Cambria Math" panose="02040503050406030204" pitchFamily="18" charset="0"/>
                            </a:rPr>
                          </m:ctrlPr>
                        </m:sSubPr>
                        <m:e>
                          <m:r>
                            <a:rPr lang="en-US" sz="1050" b="1" i="1" smtClean="0">
                              <a:latin typeface="Cambria Math" panose="02040503050406030204" pitchFamily="18" charset="0"/>
                              <a:ea typeface="Cambria Math" panose="02040503050406030204" pitchFamily="18" charset="0"/>
                            </a:rPr>
                            <m:t>𝝓</m:t>
                          </m:r>
                        </m:e>
                        <m:sub>
                          <m:r>
                            <a:rPr lang="en-US" sz="1050" b="1" i="1" smtClean="0">
                              <a:latin typeface="Cambria Math" panose="02040503050406030204" pitchFamily="18" charset="0"/>
                            </a:rPr>
                            <m:t>𝒃</m:t>
                          </m:r>
                        </m:sub>
                      </m:sSub>
                    </m:oMath>
                  </m:oMathPara>
                </a14:m>
                <a:endParaRPr lang="en-US" sz="1050" b="1" dirty="0"/>
              </a:p>
            </p:txBody>
          </p:sp>
        </mc:Choice>
        <mc:Fallback xmlns="">
          <p:sp>
            <p:nvSpPr>
              <p:cNvPr id="39" name="TextBox 38"/>
              <p:cNvSpPr txBox="1">
                <a:spLocks noRot="1" noChangeAspect="1" noMove="1" noResize="1" noEditPoints="1" noAdjustHandles="1" noChangeArrowheads="1" noChangeShapeType="1" noTextEdit="1"/>
              </p:cNvSpPr>
              <p:nvPr/>
            </p:nvSpPr>
            <p:spPr>
              <a:xfrm>
                <a:off x="2038385" y="4620267"/>
                <a:ext cx="2262607" cy="161583"/>
              </a:xfrm>
              <a:prstGeom prst="rect">
                <a:avLst/>
              </a:prstGeom>
              <a:blipFill rotWithShape="0">
                <a:blip r:embed="rId10"/>
                <a:stretch>
                  <a:fillRect l="-1075" t="-3846" r="-269" b="-42308"/>
                </a:stretch>
              </a:blipFill>
            </p:spPr>
            <p:txBody>
              <a:bodyPr/>
              <a:lstStyle/>
              <a:p>
                <a:r>
                  <a:rPr lang="en-US">
                    <a:noFill/>
                  </a:rPr>
                  <a:t> </a:t>
                </a:r>
              </a:p>
            </p:txBody>
          </p:sp>
        </mc:Fallback>
      </mc:AlternateContent>
      <p:cxnSp>
        <p:nvCxnSpPr>
          <p:cNvPr id="40" name="Straight Arrow Connector 39"/>
          <p:cNvCxnSpPr/>
          <p:nvPr/>
        </p:nvCxnSpPr>
        <p:spPr>
          <a:xfrm flipH="1">
            <a:off x="1425061" y="4923684"/>
            <a:ext cx="594236" cy="0"/>
          </a:xfrm>
          <a:prstGeom prst="straightConnector1">
            <a:avLst/>
          </a:prstGeom>
          <a:ln w="190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TextBox 40"/>
              <p:cNvSpPr txBox="1"/>
              <p:nvPr/>
            </p:nvSpPr>
            <p:spPr>
              <a:xfrm>
                <a:off x="2029918" y="4831934"/>
                <a:ext cx="1135696" cy="1615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050" b="1" i="1" smtClean="0">
                          <a:latin typeface="Cambria Math" panose="02040503050406030204" pitchFamily="18" charset="0"/>
                        </a:rPr>
                        <m:t>𝑺𝒚𝒔𝒕𝒆𝒎</m:t>
                      </m:r>
                      <m:r>
                        <a:rPr lang="en-US" sz="1050" b="1" i="1" smtClean="0">
                          <a:latin typeface="Cambria Math" panose="02040503050406030204" pitchFamily="18" charset="0"/>
                        </a:rPr>
                        <m:t> </m:t>
                      </m:r>
                      <m:r>
                        <a:rPr lang="en-US" sz="1050" b="1" i="1" smtClean="0">
                          <a:latin typeface="Cambria Math" panose="02040503050406030204" pitchFamily="18" charset="0"/>
                        </a:rPr>
                        <m:t>𝑵𝒐𝒊𝒔𝒆</m:t>
                      </m:r>
                      <m:r>
                        <a:rPr lang="en-US" sz="1050" b="1" i="1" smtClean="0">
                          <a:latin typeface="Cambria Math" panose="02040503050406030204" pitchFamily="18" charset="0"/>
                        </a:rPr>
                        <m:t> </m:t>
                      </m:r>
                      <m:sSub>
                        <m:sSubPr>
                          <m:ctrlPr>
                            <a:rPr lang="en-US" sz="1050" b="1" i="1" smtClean="0">
                              <a:latin typeface="Cambria Math" panose="02040503050406030204" pitchFamily="18" charset="0"/>
                            </a:rPr>
                          </m:ctrlPr>
                        </m:sSubPr>
                        <m:e>
                          <m:r>
                            <a:rPr lang="en-US" sz="1050" b="1" i="1" smtClean="0">
                              <a:latin typeface="Cambria Math" panose="02040503050406030204" pitchFamily="18" charset="0"/>
                              <a:ea typeface="Cambria Math" panose="02040503050406030204" pitchFamily="18" charset="0"/>
                            </a:rPr>
                            <m:t>𝝓</m:t>
                          </m:r>
                        </m:e>
                        <m:sub>
                          <m:r>
                            <a:rPr lang="en-US" sz="1050" b="1" i="1" smtClean="0">
                              <a:latin typeface="Cambria Math" panose="02040503050406030204" pitchFamily="18" charset="0"/>
                            </a:rPr>
                            <m:t>𝑵</m:t>
                          </m:r>
                        </m:sub>
                      </m:sSub>
                    </m:oMath>
                  </m:oMathPara>
                </a14:m>
                <a:endParaRPr lang="en-US" sz="1050" b="1" dirty="0"/>
              </a:p>
            </p:txBody>
          </p:sp>
        </mc:Choice>
        <mc:Fallback xmlns="">
          <p:sp>
            <p:nvSpPr>
              <p:cNvPr id="41" name="TextBox 40"/>
              <p:cNvSpPr txBox="1">
                <a:spLocks noRot="1" noChangeAspect="1" noMove="1" noResize="1" noEditPoints="1" noAdjustHandles="1" noChangeArrowheads="1" noChangeShapeType="1" noTextEdit="1"/>
              </p:cNvSpPr>
              <p:nvPr/>
            </p:nvSpPr>
            <p:spPr>
              <a:xfrm>
                <a:off x="2029918" y="4831934"/>
                <a:ext cx="1135696" cy="161583"/>
              </a:xfrm>
              <a:prstGeom prst="rect">
                <a:avLst/>
              </a:prstGeom>
              <a:blipFill rotWithShape="0">
                <a:blip r:embed="rId11"/>
                <a:stretch>
                  <a:fillRect l="-3763" t="-3846" r="-538" b="-42308"/>
                </a:stretch>
              </a:blipFill>
            </p:spPr>
            <p:txBody>
              <a:bodyPr/>
              <a:lstStyle/>
              <a:p>
                <a:r>
                  <a:rPr lang="en-US">
                    <a:noFill/>
                  </a:rPr>
                  <a:t> </a:t>
                </a:r>
              </a:p>
            </p:txBody>
          </p:sp>
        </mc:Fallback>
      </mc:AlternateContent>
      <p:sp>
        <p:nvSpPr>
          <p:cNvPr id="42" name="TextBox 41"/>
          <p:cNvSpPr txBox="1"/>
          <p:nvPr/>
        </p:nvSpPr>
        <p:spPr>
          <a:xfrm>
            <a:off x="622926" y="2997369"/>
            <a:ext cx="1024467" cy="369332"/>
          </a:xfrm>
          <a:prstGeom prst="rect">
            <a:avLst/>
          </a:prstGeom>
          <a:noFill/>
        </p:spPr>
        <p:txBody>
          <a:bodyPr wrap="square" rtlCol="0">
            <a:spAutoFit/>
          </a:bodyPr>
          <a:lstStyle/>
          <a:p>
            <a:r>
              <a:rPr lang="en-US" dirty="0" smtClean="0"/>
              <a:t>Receiver</a:t>
            </a:r>
            <a:endParaRPr lang="en-US" dirty="0"/>
          </a:p>
        </p:txBody>
      </p:sp>
      <p:sp>
        <p:nvSpPr>
          <p:cNvPr id="43" name="TextBox 42"/>
          <p:cNvSpPr txBox="1"/>
          <p:nvPr/>
        </p:nvSpPr>
        <p:spPr>
          <a:xfrm>
            <a:off x="7723640" y="2465858"/>
            <a:ext cx="601285" cy="261610"/>
          </a:xfrm>
          <a:prstGeom prst="rect">
            <a:avLst/>
          </a:prstGeom>
          <a:noFill/>
        </p:spPr>
        <p:txBody>
          <a:bodyPr wrap="square" rtlCol="0">
            <a:spAutoFit/>
          </a:bodyPr>
          <a:lstStyle/>
          <a:p>
            <a:r>
              <a:rPr lang="en-US" sz="1050" dirty="0" smtClean="0"/>
              <a:t>Floor</a:t>
            </a:r>
            <a:endParaRPr lang="en-US" sz="1050" dirty="0"/>
          </a:p>
        </p:txBody>
      </p:sp>
      <p:sp>
        <p:nvSpPr>
          <p:cNvPr id="44" name="Half Frame 43"/>
          <p:cNvSpPr/>
          <p:nvPr/>
        </p:nvSpPr>
        <p:spPr>
          <a:xfrm rot="7936168">
            <a:off x="9529728" y="3221390"/>
            <a:ext cx="502263" cy="482045"/>
          </a:xfrm>
          <a:prstGeom prst="halfFrame">
            <a:avLst>
              <a:gd name="adj1" fmla="val 10289"/>
              <a:gd name="adj2" fmla="val 1147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TextBox 44"/>
          <p:cNvSpPr txBox="1"/>
          <p:nvPr/>
        </p:nvSpPr>
        <p:spPr>
          <a:xfrm>
            <a:off x="9577843" y="2888822"/>
            <a:ext cx="686003" cy="246221"/>
          </a:xfrm>
          <a:prstGeom prst="rect">
            <a:avLst/>
          </a:prstGeom>
          <a:noFill/>
        </p:spPr>
        <p:txBody>
          <a:bodyPr wrap="square" rtlCol="0">
            <a:spAutoFit/>
          </a:bodyPr>
          <a:lstStyle/>
          <a:p>
            <a:r>
              <a:rPr lang="en-US" sz="1000" dirty="0" smtClean="0"/>
              <a:t>Reflector</a:t>
            </a:r>
            <a:endParaRPr lang="en-US" sz="1000" dirty="0"/>
          </a:p>
        </p:txBody>
      </p:sp>
      <p:sp>
        <p:nvSpPr>
          <p:cNvPr id="46" name="TextBox 45"/>
          <p:cNvSpPr txBox="1"/>
          <p:nvPr/>
        </p:nvSpPr>
        <p:spPr>
          <a:xfrm>
            <a:off x="10085613" y="2050937"/>
            <a:ext cx="686003" cy="400110"/>
          </a:xfrm>
          <a:prstGeom prst="rect">
            <a:avLst/>
          </a:prstGeom>
          <a:noFill/>
        </p:spPr>
        <p:txBody>
          <a:bodyPr wrap="square" rtlCol="0">
            <a:spAutoFit/>
          </a:bodyPr>
          <a:lstStyle/>
          <a:p>
            <a:r>
              <a:rPr lang="en-US" sz="1000" dirty="0" smtClean="0"/>
              <a:t>RF Absorber</a:t>
            </a:r>
            <a:endParaRPr lang="en-US" sz="1000" dirty="0"/>
          </a:p>
        </p:txBody>
      </p:sp>
      <p:sp>
        <p:nvSpPr>
          <p:cNvPr id="47" name="TextBox 46"/>
          <p:cNvSpPr txBox="1"/>
          <p:nvPr/>
        </p:nvSpPr>
        <p:spPr>
          <a:xfrm>
            <a:off x="4286257" y="343535"/>
            <a:ext cx="3622655" cy="523220"/>
          </a:xfrm>
          <a:prstGeom prst="rect">
            <a:avLst/>
          </a:prstGeom>
          <a:noFill/>
        </p:spPr>
        <p:txBody>
          <a:bodyPr wrap="square" rtlCol="0">
            <a:spAutoFit/>
          </a:bodyPr>
          <a:lstStyle/>
          <a:p>
            <a:r>
              <a:rPr lang="en-US" sz="2800" dirty="0" smtClean="0"/>
              <a:t>Indoor Phase Distortion</a:t>
            </a:r>
            <a:endParaRPr lang="en-US" sz="2800" dirty="0"/>
          </a:p>
        </p:txBody>
      </p:sp>
      <p:sp>
        <p:nvSpPr>
          <p:cNvPr id="48" name="TextBox 47"/>
          <p:cNvSpPr txBox="1"/>
          <p:nvPr/>
        </p:nvSpPr>
        <p:spPr>
          <a:xfrm>
            <a:off x="824989" y="1371600"/>
            <a:ext cx="1706544" cy="369332"/>
          </a:xfrm>
          <a:prstGeom prst="rect">
            <a:avLst/>
          </a:prstGeom>
          <a:noFill/>
          <a:ln>
            <a:solidFill>
              <a:schemeClr val="tx1"/>
            </a:solidFill>
            <a:prstDash val="dash"/>
          </a:ln>
        </p:spPr>
        <p:txBody>
          <a:bodyPr wrap="square" rtlCol="0">
            <a:spAutoFit/>
          </a:bodyPr>
          <a:lstStyle/>
          <a:p>
            <a:r>
              <a:rPr lang="en-US" dirty="0" smtClean="0"/>
              <a:t>Room Top-View</a:t>
            </a:r>
            <a:endParaRPr lang="en-US" dirty="0"/>
          </a:p>
        </p:txBody>
      </p:sp>
      <p:sp>
        <p:nvSpPr>
          <p:cNvPr id="49" name="Footer Placeholder 4"/>
          <p:cNvSpPr>
            <a:spLocks noGrp="1"/>
          </p:cNvSpPr>
          <p:nvPr>
            <p:ph type="ftr" idx="11"/>
          </p:nvPr>
        </p:nvSpPr>
        <p:spPr>
          <a:xfrm>
            <a:off x="3686185" y="6459785"/>
            <a:ext cx="4822803" cy="365125"/>
          </a:xfrm>
        </p:spPr>
        <p:txBody>
          <a:bodyPr/>
          <a:lstStyle/>
          <a:p>
            <a:r>
              <a:rPr lang="en-US" dirty="0"/>
              <a:t>SAR Imager</a:t>
            </a:r>
          </a:p>
        </p:txBody>
      </p:sp>
      <p:sp>
        <p:nvSpPr>
          <p:cNvPr id="2" name="Flowchart: Summing Junction 1"/>
          <p:cNvSpPr/>
          <p:nvPr/>
        </p:nvSpPr>
        <p:spPr>
          <a:xfrm>
            <a:off x="971708" y="4062369"/>
            <a:ext cx="306635" cy="318827"/>
          </a:xfrm>
          <a:prstGeom prst="flowChartSummingJunction">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7870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7" grpId="0"/>
      <p:bldP spid="29" grpId="0"/>
      <p:bldP spid="31" grpId="0"/>
      <p:bldP spid="33" grpId="0"/>
      <p:bldP spid="35" grpId="0"/>
      <p:bldP spid="36" grpId="0"/>
      <p:bldP spid="37" grpId="0"/>
      <p:bldP spid="39" grpId="0"/>
      <p:bldP spid="41" grpId="0"/>
      <p:bldP spid="4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Multipath Mitigation</a:t>
            </a:r>
            <a:endParaRPr lang="en-US" dirty="0"/>
          </a:p>
        </p:txBody>
      </p:sp>
      <p:sp>
        <p:nvSpPr>
          <p:cNvPr id="55" name="Content Placeholder 54"/>
          <p:cNvSpPr>
            <a:spLocks noGrp="1"/>
          </p:cNvSpPr>
          <p:nvPr>
            <p:ph sz="half" idx="2"/>
          </p:nvPr>
        </p:nvSpPr>
        <p:spPr>
          <a:xfrm>
            <a:off x="7364626" y="2273642"/>
            <a:ext cx="4530812" cy="2965622"/>
          </a:xfrm>
        </p:spPr>
        <p:txBody>
          <a:bodyPr/>
          <a:lstStyle/>
          <a:p>
            <a:pPr marL="457200" indent="-457200">
              <a:buFont typeface="+mj-lt"/>
              <a:buAutoNum type="arabicPeriod"/>
            </a:pPr>
            <a:r>
              <a:rPr lang="en-US" dirty="0" smtClean="0"/>
              <a:t>Extensive </a:t>
            </a:r>
            <a:r>
              <a:rPr lang="en-US" b="1" i="1" dirty="0" smtClean="0"/>
              <a:t>outdoor</a:t>
            </a:r>
            <a:r>
              <a:rPr lang="en-US" dirty="0" smtClean="0"/>
              <a:t> testing &amp; data collection</a:t>
            </a:r>
          </a:p>
          <a:p>
            <a:pPr marL="457200" indent="-457200">
              <a:buFont typeface="+mj-lt"/>
              <a:buAutoNum type="arabicPeriod"/>
            </a:pPr>
            <a:r>
              <a:rPr lang="en-US" dirty="0" smtClean="0"/>
              <a:t>Continue design refinement for outdoor environment</a:t>
            </a:r>
          </a:p>
          <a:p>
            <a:pPr marL="457200" indent="-457200">
              <a:buFont typeface="+mj-lt"/>
              <a:buAutoNum type="arabicPeriod"/>
            </a:pPr>
            <a:r>
              <a:rPr lang="en-US" dirty="0" smtClean="0"/>
              <a:t>With outdoor baseline data in-hand, test indoors &amp; compare data sets</a:t>
            </a:r>
          </a:p>
          <a:p>
            <a:pPr marL="457200" indent="-457200">
              <a:buFont typeface="+mj-lt"/>
              <a:buAutoNum type="arabicPeriod"/>
            </a:pPr>
            <a:r>
              <a:rPr lang="en-US" dirty="0" smtClean="0"/>
              <a:t>Investigate mitigation strategies (physical &amp; DSP)</a:t>
            </a:r>
          </a:p>
          <a:p>
            <a:pPr marL="457200" indent="-457200">
              <a:buFont typeface="+mj-lt"/>
              <a:buAutoNum type="arabicPeriod"/>
            </a:pPr>
            <a:endParaRPr lang="en-US" dirty="0" smtClean="0"/>
          </a:p>
        </p:txBody>
      </p:sp>
      <p:sp>
        <p:nvSpPr>
          <p:cNvPr id="3" name="Footer Placeholder 2"/>
          <p:cNvSpPr>
            <a:spLocks noGrp="1"/>
          </p:cNvSpPr>
          <p:nvPr>
            <p:ph type="ftr" sz="quarter" idx="11"/>
          </p:nvPr>
        </p:nvSpPr>
        <p:spPr/>
        <p:txBody>
          <a:bodyPr/>
          <a:lstStyle/>
          <a:p>
            <a:r>
              <a:rPr lang="en-US" smtClean="0"/>
              <a:t>SAR Imager Team</a:t>
            </a:r>
            <a:endParaRPr lang="en-US"/>
          </a:p>
        </p:txBody>
      </p:sp>
      <p:sp>
        <p:nvSpPr>
          <p:cNvPr id="4" name="Slide Number Placeholder 3"/>
          <p:cNvSpPr>
            <a:spLocks noGrp="1"/>
          </p:cNvSpPr>
          <p:nvPr>
            <p:ph type="sldNum" sz="quarter" idx="12"/>
          </p:nvPr>
        </p:nvSpPr>
        <p:spPr/>
        <p:txBody>
          <a:bodyPr/>
          <a:lstStyle/>
          <a:p>
            <a:fld id="{703D5B72-A720-44FC-8017-B2C9BDBBADC0}" type="slidenum">
              <a:rPr lang="en-US" smtClean="0"/>
              <a:pPr/>
              <a:t>55</a:t>
            </a:fld>
            <a:endParaRPr lang="en-US"/>
          </a:p>
        </p:txBody>
      </p:sp>
      <p:pic>
        <p:nvPicPr>
          <p:cNvPr id="5" name="Picture 4"/>
          <p:cNvPicPr>
            <a:picLocks noChangeAspect="1"/>
          </p:cNvPicPr>
          <p:nvPr/>
        </p:nvPicPr>
        <p:blipFill>
          <a:blip r:embed="rId2"/>
          <a:stretch>
            <a:fillRect/>
          </a:stretch>
        </p:blipFill>
        <p:spPr>
          <a:xfrm>
            <a:off x="476213" y="2273642"/>
            <a:ext cx="6775487" cy="2732339"/>
          </a:xfrm>
          <a:prstGeom prst="rect">
            <a:avLst/>
          </a:prstGeom>
        </p:spPr>
      </p:pic>
    </p:spTree>
    <p:extLst>
      <p:ext uri="{BB962C8B-B14F-4D97-AF65-F5344CB8AC3E}">
        <p14:creationId xmlns:p14="http://schemas.microsoft.com/office/powerpoint/2010/main" val="131955344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Timeline &amp; Budget</a:t>
            </a:r>
            <a:endParaRPr lang="en-US" dirty="0"/>
          </a:p>
        </p:txBody>
      </p:sp>
      <p:sp>
        <p:nvSpPr>
          <p:cNvPr id="8" name="Text Placeholder 7"/>
          <p:cNvSpPr>
            <a:spLocks noGrp="1"/>
          </p:cNvSpPr>
          <p:nvPr>
            <p:ph type="body" idx="1"/>
          </p:nvPr>
        </p:nvSpPr>
        <p:spPr/>
        <p:txBody>
          <a:bodyPr/>
          <a:lstStyle/>
          <a:p>
            <a:r>
              <a:rPr lang="en-US" cap="none" dirty="0" smtClean="0"/>
              <a:t>Scott Nicewonger &amp; Josh Dennis</a:t>
            </a:r>
            <a:endParaRPr lang="en-US" cap="none" dirty="0"/>
          </a:p>
        </p:txBody>
      </p:sp>
      <p:sp>
        <p:nvSpPr>
          <p:cNvPr id="5" name="Footer Placeholder 4"/>
          <p:cNvSpPr>
            <a:spLocks noGrp="1"/>
          </p:cNvSpPr>
          <p:nvPr>
            <p:ph type="ftr" sz="quarter" idx="11"/>
          </p:nvPr>
        </p:nvSpPr>
        <p:spPr/>
        <p:txBody>
          <a:bodyPr/>
          <a:lstStyle/>
          <a:p>
            <a:r>
              <a:rPr lang="en-US" smtClean="0"/>
              <a:t>SAR Imager Team</a:t>
            </a:r>
            <a:endParaRPr lang="en-US"/>
          </a:p>
        </p:txBody>
      </p:sp>
      <p:sp>
        <p:nvSpPr>
          <p:cNvPr id="6" name="Slide Number Placeholder 5"/>
          <p:cNvSpPr>
            <a:spLocks noGrp="1"/>
          </p:cNvSpPr>
          <p:nvPr>
            <p:ph type="sldNum" sz="quarter" idx="12"/>
          </p:nvPr>
        </p:nvSpPr>
        <p:spPr/>
        <p:txBody>
          <a:bodyPr/>
          <a:lstStyle/>
          <a:p>
            <a:fld id="{703D5B72-A720-44FC-8017-B2C9BDBBADC0}" type="slidenum">
              <a:rPr lang="en-US" smtClean="0"/>
              <a:pPr/>
              <a:t>56</a:t>
            </a:fld>
            <a:endParaRPr lang="en-US"/>
          </a:p>
        </p:txBody>
      </p:sp>
    </p:spTree>
    <p:extLst>
      <p:ext uri="{BB962C8B-B14F-4D97-AF65-F5344CB8AC3E}">
        <p14:creationId xmlns:p14="http://schemas.microsoft.com/office/powerpoint/2010/main" val="98595040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70" name="OTLSHAPE_M_eefb20ab61df45889d096dc0e90217f7_Connector1"/>
          <p:cNvCxnSpPr/>
          <p:nvPr>
            <p:custDataLst>
              <p:tags r:id="rId2"/>
            </p:custDataLst>
          </p:nvPr>
        </p:nvCxnSpPr>
        <p:spPr>
          <a:xfrm>
            <a:off x="7196421" y="5524500"/>
            <a:ext cx="0" cy="442172"/>
          </a:xfrm>
          <a:prstGeom prst="line">
            <a:avLst/>
          </a:prstGeom>
          <a:ln w="9525" cap="flat" cmpd="sng" algn="ctr">
            <a:solidFill>
              <a:srgbClr val="EA161E">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69" name="OTLSHAPE_M_4f218b83aeb54a359b5d6df479d4a14e_Connector1"/>
          <p:cNvCxnSpPr/>
          <p:nvPr>
            <p:custDataLst>
              <p:tags r:id="rId3"/>
            </p:custDataLst>
          </p:nvPr>
        </p:nvCxnSpPr>
        <p:spPr>
          <a:xfrm>
            <a:off x="5883537" y="5524500"/>
            <a:ext cx="0" cy="894715"/>
          </a:xfrm>
          <a:prstGeom prst="line">
            <a:avLst/>
          </a:prstGeom>
          <a:ln w="9525" cap="flat" cmpd="sng" algn="ctr">
            <a:solidFill>
              <a:srgbClr val="EA161E">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68" name="OTLSHAPE_M_d1d714ebadc440fe8221ceb3aba44c09_Connector1"/>
          <p:cNvCxnSpPr/>
          <p:nvPr>
            <p:custDataLst>
              <p:tags r:id="rId4"/>
            </p:custDataLst>
          </p:nvPr>
        </p:nvCxnSpPr>
        <p:spPr>
          <a:xfrm>
            <a:off x="2382513" y="5524500"/>
            <a:ext cx="0" cy="442172"/>
          </a:xfrm>
          <a:prstGeom prst="line">
            <a:avLst/>
          </a:prstGeom>
          <a:ln w="9525" cap="flat" cmpd="sng" algn="ctr">
            <a:solidFill>
              <a:srgbClr val="EA161E">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67" name="OTLSHAPE_T_3b7ef35bcf9f4146aee2d0df24fa28e7_HorizontalConnector1"/>
          <p:cNvCxnSpPr/>
          <p:nvPr>
            <p:custDataLst>
              <p:tags r:id="rId5"/>
            </p:custDataLst>
          </p:nvPr>
        </p:nvCxnSpPr>
        <p:spPr>
          <a:xfrm>
            <a:off x="1942592" y="3490976"/>
            <a:ext cx="6560363" cy="0"/>
          </a:xfrm>
          <a:prstGeom prst="line">
            <a:avLst/>
          </a:prstGeom>
          <a:ln w="9525"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66" name="OTLSHAPE_T_84fc15cab39b46c38121e4467fd8f4f6_HorizontalConnector1"/>
          <p:cNvCxnSpPr/>
          <p:nvPr>
            <p:custDataLst>
              <p:tags r:id="rId6"/>
            </p:custDataLst>
          </p:nvPr>
        </p:nvCxnSpPr>
        <p:spPr>
          <a:xfrm>
            <a:off x="1966553" y="3224276"/>
            <a:ext cx="5223519" cy="0"/>
          </a:xfrm>
          <a:prstGeom prst="line">
            <a:avLst/>
          </a:prstGeom>
          <a:ln w="9525"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65" name="OTLSHAPE_T_73a753fc3eb04cce8a74f5f2ee475fdf_HorizontalConnector1"/>
          <p:cNvCxnSpPr/>
          <p:nvPr>
            <p:custDataLst>
              <p:tags r:id="rId7"/>
            </p:custDataLst>
          </p:nvPr>
        </p:nvCxnSpPr>
        <p:spPr>
          <a:xfrm>
            <a:off x="3215174" y="2957576"/>
            <a:ext cx="2662013" cy="0"/>
          </a:xfrm>
          <a:prstGeom prst="line">
            <a:avLst/>
          </a:prstGeom>
          <a:ln w="9525"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64" name="OTLSHAPE_T_3d5524b220ea4232b2aca4dceb1fd24f_HorizontalConnector1"/>
          <p:cNvCxnSpPr/>
          <p:nvPr>
            <p:custDataLst>
              <p:tags r:id="rId8"/>
            </p:custDataLst>
          </p:nvPr>
        </p:nvCxnSpPr>
        <p:spPr>
          <a:xfrm>
            <a:off x="1095163" y="2690876"/>
            <a:ext cx="4782024" cy="0"/>
          </a:xfrm>
          <a:prstGeom prst="line">
            <a:avLst/>
          </a:prstGeom>
          <a:ln w="9525"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63" name="OTLSHAPE_T_87ee498b9b024e72a9fd4bf0b93a907e_HorizontalConnector1"/>
          <p:cNvCxnSpPr/>
          <p:nvPr>
            <p:custDataLst>
              <p:tags r:id="rId9"/>
            </p:custDataLst>
          </p:nvPr>
        </p:nvCxnSpPr>
        <p:spPr>
          <a:xfrm>
            <a:off x="1547241" y="2424176"/>
            <a:ext cx="2798248" cy="0"/>
          </a:xfrm>
          <a:prstGeom prst="line">
            <a:avLst/>
          </a:prstGeom>
          <a:ln w="9525"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62" name="OTLSHAPE_T_7f025863b5434f9ca6f083d56cac4820_HorizontalConnector1"/>
          <p:cNvCxnSpPr/>
          <p:nvPr>
            <p:custDataLst>
              <p:tags r:id="rId10"/>
            </p:custDataLst>
          </p:nvPr>
        </p:nvCxnSpPr>
        <p:spPr>
          <a:xfrm>
            <a:off x="2048044" y="2157476"/>
            <a:ext cx="1859817" cy="0"/>
          </a:xfrm>
          <a:prstGeom prst="line">
            <a:avLst/>
          </a:prstGeom>
          <a:ln w="9525"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61" name="OTLSHAPE_T_0c43ef4a38ab46e5bbc576f52f3f63fc_HorizontalConnector1"/>
          <p:cNvCxnSpPr/>
          <p:nvPr>
            <p:custDataLst>
              <p:tags r:id="rId11"/>
            </p:custDataLst>
          </p:nvPr>
        </p:nvCxnSpPr>
        <p:spPr>
          <a:xfrm>
            <a:off x="1067731" y="1890776"/>
            <a:ext cx="2183688" cy="0"/>
          </a:xfrm>
          <a:prstGeom prst="line">
            <a:avLst/>
          </a:prstGeom>
          <a:ln w="9525"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60" name="OTLSHAPE_T_5a184d61f5e2438db63ae5802af9b305_HorizontalConnector1"/>
          <p:cNvCxnSpPr/>
          <p:nvPr>
            <p:custDataLst>
              <p:tags r:id="rId12"/>
            </p:custDataLst>
          </p:nvPr>
        </p:nvCxnSpPr>
        <p:spPr>
          <a:xfrm>
            <a:off x="2260981" y="1624076"/>
            <a:ext cx="115182" cy="0"/>
          </a:xfrm>
          <a:prstGeom prst="line">
            <a:avLst/>
          </a:prstGeom>
          <a:ln w="9525"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59" name="OTLSHAPE_M_9f860f8d65ee4aac85039f30c2ffcf33_Connector1"/>
          <p:cNvCxnSpPr/>
          <p:nvPr>
            <p:custDataLst>
              <p:tags r:id="rId13"/>
            </p:custDataLst>
          </p:nvPr>
        </p:nvCxnSpPr>
        <p:spPr>
          <a:xfrm>
            <a:off x="9384561" y="4530809"/>
            <a:ext cx="0" cy="612690"/>
          </a:xfrm>
          <a:prstGeom prst="line">
            <a:avLst/>
          </a:prstGeom>
          <a:ln w="9525" cap="flat" cmpd="sng" algn="ctr">
            <a:solidFill>
              <a:schemeClr val="accent6">
                <a:alpha val="34902"/>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58" name="OTLSHAPE_M_051a32e4ff0e47229380669de64fe5ab_Connector2"/>
          <p:cNvCxnSpPr/>
          <p:nvPr>
            <p:custDataLst>
              <p:tags r:id="rId14"/>
            </p:custDataLst>
          </p:nvPr>
        </p:nvCxnSpPr>
        <p:spPr>
          <a:xfrm>
            <a:off x="8071677" y="4759875"/>
            <a:ext cx="0" cy="383625"/>
          </a:xfrm>
          <a:prstGeom prst="line">
            <a:avLst/>
          </a:prstGeom>
          <a:ln w="9525" cap="flat" cmpd="sng" algn="ctr">
            <a:solidFill>
              <a:schemeClr val="accent6">
                <a:alpha val="34902"/>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57" name="OTLSHAPE_M_051a32e4ff0e47229380669de64fe5ab_Connector1"/>
          <p:cNvCxnSpPr/>
          <p:nvPr>
            <p:custDataLst>
              <p:tags r:id="rId15"/>
            </p:custDataLst>
          </p:nvPr>
        </p:nvCxnSpPr>
        <p:spPr>
          <a:xfrm>
            <a:off x="8071677" y="3907748"/>
            <a:ext cx="0" cy="681609"/>
          </a:xfrm>
          <a:prstGeom prst="line">
            <a:avLst/>
          </a:prstGeom>
          <a:ln w="9525" cap="flat" cmpd="sng" algn="ctr">
            <a:solidFill>
              <a:schemeClr val="accent6">
                <a:alpha val="34902"/>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56" name="OTLSHAPE_M_4d49df0e3061449a9b4ad79fde11f67a_Connector1"/>
          <p:cNvCxnSpPr/>
          <p:nvPr>
            <p:custDataLst>
              <p:tags r:id="rId16"/>
            </p:custDataLst>
          </p:nvPr>
        </p:nvCxnSpPr>
        <p:spPr>
          <a:xfrm>
            <a:off x="6539979" y="4701328"/>
            <a:ext cx="0" cy="442172"/>
          </a:xfrm>
          <a:prstGeom prst="line">
            <a:avLst/>
          </a:prstGeom>
          <a:ln w="9525" cap="flat" cmpd="sng" algn="ctr">
            <a:solidFill>
              <a:schemeClr val="accent1">
                <a:alpha val="4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55" name="OTLSHAPE_M_8cc1ba62bc92479399f399f1daac8d07_Connector1"/>
          <p:cNvCxnSpPr/>
          <p:nvPr>
            <p:custDataLst>
              <p:tags r:id="rId17"/>
            </p:custDataLst>
          </p:nvPr>
        </p:nvCxnSpPr>
        <p:spPr>
          <a:xfrm>
            <a:off x="5008281" y="4248785"/>
            <a:ext cx="0" cy="894715"/>
          </a:xfrm>
          <a:prstGeom prst="line">
            <a:avLst/>
          </a:prstGeom>
          <a:ln w="9525" cap="flat" cmpd="sng" algn="ctr">
            <a:solidFill>
              <a:schemeClr val="dk2">
                <a:alpha val="34902"/>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526" name="OTLSHAPE_TB_00000000000000000000000000000000_LeftEndCaps" hidden="1"/>
          <p:cNvSpPr txBox="1"/>
          <p:nvPr>
            <p:custDataLst>
              <p:tags r:id="rId18"/>
            </p:custDataLst>
          </p:nvPr>
        </p:nvSpPr>
        <p:spPr>
          <a:xfrm>
            <a:off x="254000" y="5194469"/>
            <a:ext cx="469900" cy="279061"/>
          </a:xfrm>
          <a:prstGeom prst="rect">
            <a:avLst/>
          </a:prstGeom>
          <a:noFill/>
        </p:spPr>
        <p:txBody>
          <a:bodyPr vert="horz" wrap="none" lIns="0" tIns="0" rIns="0" bIns="0" rtlCol="0" anchor="ctr" anchorCtr="0">
            <a:spAutoFit/>
          </a:bodyPr>
          <a:lstStyle/>
          <a:p>
            <a:pPr algn="ctr"/>
            <a:r>
              <a:rPr lang="en-US" b="1" smtClean="0">
                <a:solidFill>
                  <a:srgbClr val="C0504D"/>
                </a:solidFill>
              </a:rPr>
              <a:t>2016</a:t>
            </a:r>
            <a:endParaRPr lang="en-US" b="1">
              <a:solidFill>
                <a:srgbClr val="C0504D"/>
              </a:solidFill>
            </a:endParaRPr>
          </a:p>
        </p:txBody>
      </p:sp>
      <p:sp>
        <p:nvSpPr>
          <p:cNvPr id="4527" name="OTLSHAPE_TB_00000000000000000000000000000000_RightEndCaps"/>
          <p:cNvSpPr txBox="1"/>
          <p:nvPr>
            <p:custDataLst>
              <p:tags r:id="rId19"/>
            </p:custDataLst>
          </p:nvPr>
        </p:nvSpPr>
        <p:spPr>
          <a:xfrm>
            <a:off x="11474534" y="5194469"/>
            <a:ext cx="451662" cy="279061"/>
          </a:xfrm>
          <a:prstGeom prst="rect">
            <a:avLst/>
          </a:prstGeom>
          <a:noFill/>
        </p:spPr>
        <p:txBody>
          <a:bodyPr vert="horz" wrap="none" lIns="0" tIns="0" rIns="0" bIns="0" rtlCol="0" anchor="ctr" anchorCtr="0">
            <a:spAutoFit/>
          </a:bodyPr>
          <a:lstStyle/>
          <a:p>
            <a:pPr algn="ctr"/>
            <a:r>
              <a:rPr lang="en-US" b="1" spc="-38" dirty="0" smtClean="0">
                <a:solidFill>
                  <a:srgbClr val="C0504D"/>
                </a:solidFill>
              </a:rPr>
              <a:t>2016</a:t>
            </a:r>
            <a:endParaRPr lang="en-US" b="1" spc="-38" dirty="0">
              <a:solidFill>
                <a:srgbClr val="C0504D"/>
              </a:solidFill>
            </a:endParaRPr>
          </a:p>
        </p:txBody>
      </p:sp>
      <p:sp>
        <p:nvSpPr>
          <p:cNvPr id="4528" name="OTLSHAPE_TB_00000000000000000000000000000000_ScaleContainer"/>
          <p:cNvSpPr/>
          <p:nvPr>
            <p:custDataLst>
              <p:tags r:id="rId20"/>
            </p:custDataLst>
          </p:nvPr>
        </p:nvSpPr>
        <p:spPr>
          <a:xfrm>
            <a:off x="844465" y="5143500"/>
            <a:ext cx="10515600" cy="381000"/>
          </a:xfrm>
          <a:prstGeom prst="rect">
            <a:avLst/>
          </a:prstGeom>
          <a:gradFill flip="none" rotWithShape="1">
            <a:gsLst>
              <a:gs pos="0">
                <a:srgbClr val="1F497D"/>
              </a:gs>
              <a:gs pos="0">
                <a:srgbClr val="1F497D"/>
              </a:gs>
            </a:gsLst>
            <a:lin ang="5400000" scaled="1"/>
            <a:tileRect/>
          </a:gradFill>
          <a:ln w="12700" cap="flat" cmpd="sng" algn="ctr">
            <a:noFill/>
            <a:prstDash val="solid"/>
            <a:miter lim="800000"/>
          </a:ln>
          <a:effectLst>
            <a:reflection blurRad="6350" stA="50000" endA="300" endPos="55500" dist="50800" dir="5400000" sy="-100000" algn="bl" rotWithShape="0"/>
          </a:effectLst>
          <a:scene3d>
            <a:camera prst="orthographicFront"/>
            <a:lightRig rig="threePt" dir="t">
              <a:rot lat="0" lon="0" rev="8700000"/>
            </a:lightRig>
          </a:scene3d>
          <a:sp3d>
            <a:bevelT w="165100" h="1905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29" name="OTLSHAPE_TB_00000000000000000000000000000000_ElapsedTime" hidden="1"/>
          <p:cNvSpPr/>
          <p:nvPr>
            <p:custDataLst>
              <p:tags r:id="rId21"/>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30" name="OTLSHAPE_TB_00000000000000000000000000000000_TodayMarkerShape" hidden="1"/>
          <p:cNvSpPr/>
          <p:nvPr>
            <p:custDataLst>
              <p:tags r:id="rId22"/>
            </p:custDataLst>
          </p:nvPr>
        </p:nvSpPr>
        <p:spPr>
          <a:xfrm>
            <a:off x="2638225" y="5524500"/>
            <a:ext cx="108857" cy="1270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31" name="OTLSHAPE_TB_00000000000000000000000000000000_TodayMarkerText" hidden="1"/>
          <p:cNvSpPr txBox="1"/>
          <p:nvPr>
            <p:custDataLst>
              <p:tags r:id="rId23"/>
            </p:custDataLst>
          </p:nvPr>
        </p:nvSpPr>
        <p:spPr>
          <a:xfrm>
            <a:off x="2692653" y="5651500"/>
            <a:ext cx="363369" cy="184666"/>
          </a:xfrm>
          <a:prstGeom prst="rect">
            <a:avLst/>
          </a:prstGeom>
          <a:noFill/>
        </p:spPr>
        <p:txBody>
          <a:bodyPr vert="horz" wrap="none" lIns="0" tIns="0" rIns="0" bIns="0" rtlCol="0" anchor="ctr" anchorCtr="0">
            <a:spAutoFit/>
          </a:bodyPr>
          <a:lstStyle/>
          <a:p>
            <a:pPr algn="ctr"/>
            <a:r>
              <a:rPr lang="en-US" sz="1200" smtClean="0">
                <a:solidFill>
                  <a:prstClr val="black"/>
                </a:solidFill>
              </a:rPr>
              <a:t>Today</a:t>
            </a:r>
            <a:endParaRPr lang="en-US" sz="1200">
              <a:solidFill>
                <a:prstClr val="black"/>
              </a:solidFill>
            </a:endParaRPr>
          </a:p>
        </p:txBody>
      </p:sp>
      <p:sp>
        <p:nvSpPr>
          <p:cNvPr id="4532" name="OTLSHAPE_TB_00000000000000000000000000000000_TimescaleInterval1"/>
          <p:cNvSpPr txBox="1"/>
          <p:nvPr>
            <p:custDataLst>
              <p:tags r:id="rId24"/>
            </p:custDataLst>
          </p:nvPr>
        </p:nvSpPr>
        <p:spPr>
          <a:xfrm>
            <a:off x="907965" y="5240972"/>
            <a:ext cx="373500" cy="186055"/>
          </a:xfrm>
          <a:prstGeom prst="rect">
            <a:avLst/>
          </a:prstGeom>
          <a:noFill/>
        </p:spPr>
        <p:txBody>
          <a:bodyPr vert="horz" wrap="none" lIns="0" tIns="0" rIns="0" bIns="0" rtlCol="0" anchor="ctr" anchorCtr="0">
            <a:noAutofit/>
          </a:bodyPr>
          <a:lstStyle/>
          <a:p>
            <a:r>
              <a:rPr lang="en-US" sz="1200" spc="-16" smtClean="0">
                <a:solidFill>
                  <a:prstClr val="white"/>
                </a:solidFill>
              </a:rPr>
              <a:t>03/07</a:t>
            </a:r>
            <a:endParaRPr lang="en-US" sz="1200" spc="-16">
              <a:solidFill>
                <a:prstClr val="white"/>
              </a:solidFill>
            </a:endParaRPr>
          </a:p>
        </p:txBody>
      </p:sp>
      <p:cxnSp>
        <p:nvCxnSpPr>
          <p:cNvPr id="4533" name="OTLSHAPE_TB_00000000000000000000000000000000_Separator1"/>
          <p:cNvCxnSpPr/>
          <p:nvPr>
            <p:custDataLst>
              <p:tags r:id="rId25"/>
            </p:custDataLst>
          </p:nvPr>
        </p:nvCxnSpPr>
        <p:spPr>
          <a:xfrm>
            <a:off x="1719719" y="5232400"/>
            <a:ext cx="0" cy="203200"/>
          </a:xfrm>
          <a:prstGeom prst="line">
            <a:avLst/>
          </a:prstGeom>
          <a:ln w="635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534" name="OTLSHAPE_TB_00000000000000000000000000000000_TimescaleInterval2"/>
          <p:cNvSpPr txBox="1"/>
          <p:nvPr>
            <p:custDataLst>
              <p:tags r:id="rId26"/>
            </p:custDataLst>
          </p:nvPr>
        </p:nvSpPr>
        <p:spPr>
          <a:xfrm>
            <a:off x="1783221" y="5240972"/>
            <a:ext cx="373500" cy="186055"/>
          </a:xfrm>
          <a:prstGeom prst="rect">
            <a:avLst/>
          </a:prstGeom>
          <a:noFill/>
        </p:spPr>
        <p:txBody>
          <a:bodyPr vert="horz" wrap="none" lIns="0" tIns="0" rIns="0" bIns="0" rtlCol="0" anchor="ctr" anchorCtr="0">
            <a:noAutofit/>
          </a:bodyPr>
          <a:lstStyle/>
          <a:p>
            <a:r>
              <a:rPr lang="en-US" sz="1200" spc="-16" smtClean="0">
                <a:solidFill>
                  <a:prstClr val="white"/>
                </a:solidFill>
              </a:rPr>
              <a:t>03/11</a:t>
            </a:r>
            <a:endParaRPr lang="en-US" sz="1200" spc="-16">
              <a:solidFill>
                <a:prstClr val="white"/>
              </a:solidFill>
            </a:endParaRPr>
          </a:p>
        </p:txBody>
      </p:sp>
      <p:cxnSp>
        <p:nvCxnSpPr>
          <p:cNvPr id="4535" name="OTLSHAPE_TB_00000000000000000000000000000000_Separator2"/>
          <p:cNvCxnSpPr/>
          <p:nvPr>
            <p:custDataLst>
              <p:tags r:id="rId27"/>
            </p:custDataLst>
          </p:nvPr>
        </p:nvCxnSpPr>
        <p:spPr>
          <a:xfrm>
            <a:off x="2594975" y="5232400"/>
            <a:ext cx="0" cy="203200"/>
          </a:xfrm>
          <a:prstGeom prst="line">
            <a:avLst/>
          </a:prstGeom>
          <a:ln w="635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536" name="OTLSHAPE_TB_00000000000000000000000000000000_TimescaleInterval3"/>
          <p:cNvSpPr txBox="1"/>
          <p:nvPr>
            <p:custDataLst>
              <p:tags r:id="rId28"/>
            </p:custDataLst>
          </p:nvPr>
        </p:nvSpPr>
        <p:spPr>
          <a:xfrm>
            <a:off x="2658477" y="5240972"/>
            <a:ext cx="373500" cy="186055"/>
          </a:xfrm>
          <a:prstGeom prst="rect">
            <a:avLst/>
          </a:prstGeom>
          <a:noFill/>
        </p:spPr>
        <p:txBody>
          <a:bodyPr vert="horz" wrap="none" lIns="0" tIns="0" rIns="0" bIns="0" rtlCol="0" anchor="ctr" anchorCtr="0">
            <a:noAutofit/>
          </a:bodyPr>
          <a:lstStyle/>
          <a:p>
            <a:r>
              <a:rPr lang="en-US" sz="1200" spc="-16" smtClean="0">
                <a:solidFill>
                  <a:prstClr val="white"/>
                </a:solidFill>
              </a:rPr>
              <a:t>03/15</a:t>
            </a:r>
            <a:endParaRPr lang="en-US" sz="1200" spc="-16">
              <a:solidFill>
                <a:prstClr val="white"/>
              </a:solidFill>
            </a:endParaRPr>
          </a:p>
        </p:txBody>
      </p:sp>
      <p:cxnSp>
        <p:nvCxnSpPr>
          <p:cNvPr id="4537" name="OTLSHAPE_TB_00000000000000000000000000000000_Separator3"/>
          <p:cNvCxnSpPr/>
          <p:nvPr>
            <p:custDataLst>
              <p:tags r:id="rId29"/>
            </p:custDataLst>
          </p:nvPr>
        </p:nvCxnSpPr>
        <p:spPr>
          <a:xfrm>
            <a:off x="3470231" y="5232400"/>
            <a:ext cx="0" cy="203200"/>
          </a:xfrm>
          <a:prstGeom prst="line">
            <a:avLst/>
          </a:prstGeom>
          <a:ln w="635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538" name="OTLSHAPE_TB_00000000000000000000000000000000_TimescaleInterval4"/>
          <p:cNvSpPr txBox="1"/>
          <p:nvPr>
            <p:custDataLst>
              <p:tags r:id="rId30"/>
            </p:custDataLst>
          </p:nvPr>
        </p:nvSpPr>
        <p:spPr>
          <a:xfrm>
            <a:off x="3533733" y="5240972"/>
            <a:ext cx="373500" cy="186055"/>
          </a:xfrm>
          <a:prstGeom prst="rect">
            <a:avLst/>
          </a:prstGeom>
          <a:noFill/>
        </p:spPr>
        <p:txBody>
          <a:bodyPr vert="horz" wrap="none" lIns="0" tIns="0" rIns="0" bIns="0" rtlCol="0" anchor="ctr" anchorCtr="0">
            <a:noAutofit/>
          </a:bodyPr>
          <a:lstStyle/>
          <a:p>
            <a:r>
              <a:rPr lang="en-US" sz="1200" spc="-16" smtClean="0">
                <a:solidFill>
                  <a:prstClr val="white"/>
                </a:solidFill>
              </a:rPr>
              <a:t>03/19</a:t>
            </a:r>
            <a:endParaRPr lang="en-US" sz="1200" spc="-16">
              <a:solidFill>
                <a:prstClr val="white"/>
              </a:solidFill>
            </a:endParaRPr>
          </a:p>
        </p:txBody>
      </p:sp>
      <p:cxnSp>
        <p:nvCxnSpPr>
          <p:cNvPr id="4539" name="OTLSHAPE_TB_00000000000000000000000000000000_Separator4"/>
          <p:cNvCxnSpPr/>
          <p:nvPr>
            <p:custDataLst>
              <p:tags r:id="rId31"/>
            </p:custDataLst>
          </p:nvPr>
        </p:nvCxnSpPr>
        <p:spPr>
          <a:xfrm>
            <a:off x="4345487" y="5232400"/>
            <a:ext cx="0" cy="203200"/>
          </a:xfrm>
          <a:prstGeom prst="line">
            <a:avLst/>
          </a:prstGeom>
          <a:ln w="635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540" name="OTLSHAPE_TB_00000000000000000000000000000000_TimescaleInterval5"/>
          <p:cNvSpPr txBox="1"/>
          <p:nvPr>
            <p:custDataLst>
              <p:tags r:id="rId32"/>
            </p:custDataLst>
          </p:nvPr>
        </p:nvSpPr>
        <p:spPr>
          <a:xfrm>
            <a:off x="4408989" y="5240972"/>
            <a:ext cx="373500" cy="186055"/>
          </a:xfrm>
          <a:prstGeom prst="rect">
            <a:avLst/>
          </a:prstGeom>
          <a:noFill/>
        </p:spPr>
        <p:txBody>
          <a:bodyPr vert="horz" wrap="none" lIns="0" tIns="0" rIns="0" bIns="0" rtlCol="0" anchor="ctr" anchorCtr="0">
            <a:noAutofit/>
          </a:bodyPr>
          <a:lstStyle/>
          <a:p>
            <a:r>
              <a:rPr lang="en-US" sz="1200" spc="-16" smtClean="0">
                <a:solidFill>
                  <a:prstClr val="white"/>
                </a:solidFill>
              </a:rPr>
              <a:t>03/23</a:t>
            </a:r>
            <a:endParaRPr lang="en-US" sz="1200" spc="-16">
              <a:solidFill>
                <a:prstClr val="white"/>
              </a:solidFill>
            </a:endParaRPr>
          </a:p>
        </p:txBody>
      </p:sp>
      <p:cxnSp>
        <p:nvCxnSpPr>
          <p:cNvPr id="4541" name="OTLSHAPE_TB_00000000000000000000000000000000_Separator5"/>
          <p:cNvCxnSpPr/>
          <p:nvPr>
            <p:custDataLst>
              <p:tags r:id="rId33"/>
            </p:custDataLst>
          </p:nvPr>
        </p:nvCxnSpPr>
        <p:spPr>
          <a:xfrm>
            <a:off x="5220743" y="5232400"/>
            <a:ext cx="0" cy="203200"/>
          </a:xfrm>
          <a:prstGeom prst="line">
            <a:avLst/>
          </a:prstGeom>
          <a:ln w="635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542" name="OTLSHAPE_TB_00000000000000000000000000000000_TimescaleInterval6"/>
          <p:cNvSpPr txBox="1"/>
          <p:nvPr>
            <p:custDataLst>
              <p:tags r:id="rId34"/>
            </p:custDataLst>
          </p:nvPr>
        </p:nvSpPr>
        <p:spPr>
          <a:xfrm>
            <a:off x="5284245" y="5240972"/>
            <a:ext cx="373500" cy="186055"/>
          </a:xfrm>
          <a:prstGeom prst="rect">
            <a:avLst/>
          </a:prstGeom>
          <a:noFill/>
        </p:spPr>
        <p:txBody>
          <a:bodyPr vert="horz" wrap="none" lIns="0" tIns="0" rIns="0" bIns="0" rtlCol="0" anchor="ctr" anchorCtr="0">
            <a:noAutofit/>
          </a:bodyPr>
          <a:lstStyle/>
          <a:p>
            <a:r>
              <a:rPr lang="en-US" sz="1200" spc="-16" smtClean="0">
                <a:solidFill>
                  <a:prstClr val="white"/>
                </a:solidFill>
              </a:rPr>
              <a:t>03/27</a:t>
            </a:r>
            <a:endParaRPr lang="en-US" sz="1200" spc="-16">
              <a:solidFill>
                <a:prstClr val="white"/>
              </a:solidFill>
            </a:endParaRPr>
          </a:p>
        </p:txBody>
      </p:sp>
      <p:cxnSp>
        <p:nvCxnSpPr>
          <p:cNvPr id="4543" name="OTLSHAPE_TB_00000000000000000000000000000000_Separator6"/>
          <p:cNvCxnSpPr/>
          <p:nvPr>
            <p:custDataLst>
              <p:tags r:id="rId35"/>
            </p:custDataLst>
          </p:nvPr>
        </p:nvCxnSpPr>
        <p:spPr>
          <a:xfrm>
            <a:off x="6095999" y="5232400"/>
            <a:ext cx="0" cy="203200"/>
          </a:xfrm>
          <a:prstGeom prst="line">
            <a:avLst/>
          </a:prstGeom>
          <a:ln w="635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544" name="OTLSHAPE_TB_00000000000000000000000000000000_TimescaleInterval7"/>
          <p:cNvSpPr txBox="1"/>
          <p:nvPr>
            <p:custDataLst>
              <p:tags r:id="rId36"/>
            </p:custDataLst>
          </p:nvPr>
        </p:nvSpPr>
        <p:spPr>
          <a:xfrm>
            <a:off x="6159501" y="5240972"/>
            <a:ext cx="373500" cy="186055"/>
          </a:xfrm>
          <a:prstGeom prst="rect">
            <a:avLst/>
          </a:prstGeom>
          <a:noFill/>
        </p:spPr>
        <p:txBody>
          <a:bodyPr vert="horz" wrap="none" lIns="0" tIns="0" rIns="0" bIns="0" rtlCol="0" anchor="ctr" anchorCtr="0">
            <a:noAutofit/>
          </a:bodyPr>
          <a:lstStyle/>
          <a:p>
            <a:r>
              <a:rPr lang="en-US" sz="1200" spc="-16" smtClean="0">
                <a:solidFill>
                  <a:prstClr val="white"/>
                </a:solidFill>
              </a:rPr>
              <a:t>03/31</a:t>
            </a:r>
            <a:endParaRPr lang="en-US" sz="1200" spc="-16">
              <a:solidFill>
                <a:prstClr val="white"/>
              </a:solidFill>
            </a:endParaRPr>
          </a:p>
        </p:txBody>
      </p:sp>
      <p:cxnSp>
        <p:nvCxnSpPr>
          <p:cNvPr id="4545" name="OTLSHAPE_TB_00000000000000000000000000000000_Separator7"/>
          <p:cNvCxnSpPr/>
          <p:nvPr>
            <p:custDataLst>
              <p:tags r:id="rId37"/>
            </p:custDataLst>
          </p:nvPr>
        </p:nvCxnSpPr>
        <p:spPr>
          <a:xfrm>
            <a:off x="6971255" y="5232400"/>
            <a:ext cx="0" cy="203200"/>
          </a:xfrm>
          <a:prstGeom prst="line">
            <a:avLst/>
          </a:prstGeom>
          <a:ln w="635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546" name="OTLSHAPE_TB_00000000000000000000000000000000_TimescaleInterval8"/>
          <p:cNvSpPr txBox="1"/>
          <p:nvPr>
            <p:custDataLst>
              <p:tags r:id="rId38"/>
            </p:custDataLst>
          </p:nvPr>
        </p:nvSpPr>
        <p:spPr>
          <a:xfrm>
            <a:off x="7034757" y="5240972"/>
            <a:ext cx="373500" cy="186055"/>
          </a:xfrm>
          <a:prstGeom prst="rect">
            <a:avLst/>
          </a:prstGeom>
          <a:noFill/>
        </p:spPr>
        <p:txBody>
          <a:bodyPr vert="horz" wrap="none" lIns="0" tIns="0" rIns="0" bIns="0" rtlCol="0" anchor="ctr" anchorCtr="0">
            <a:noAutofit/>
          </a:bodyPr>
          <a:lstStyle/>
          <a:p>
            <a:r>
              <a:rPr lang="en-US" sz="1200" spc="-16" smtClean="0">
                <a:solidFill>
                  <a:prstClr val="white"/>
                </a:solidFill>
              </a:rPr>
              <a:t>04/04</a:t>
            </a:r>
            <a:endParaRPr lang="en-US" sz="1200" spc="-16">
              <a:solidFill>
                <a:prstClr val="white"/>
              </a:solidFill>
            </a:endParaRPr>
          </a:p>
        </p:txBody>
      </p:sp>
      <p:cxnSp>
        <p:nvCxnSpPr>
          <p:cNvPr id="4547" name="OTLSHAPE_TB_00000000000000000000000000000000_Separator8"/>
          <p:cNvCxnSpPr/>
          <p:nvPr>
            <p:custDataLst>
              <p:tags r:id="rId39"/>
            </p:custDataLst>
          </p:nvPr>
        </p:nvCxnSpPr>
        <p:spPr>
          <a:xfrm>
            <a:off x="7846511" y="5232400"/>
            <a:ext cx="0" cy="203200"/>
          </a:xfrm>
          <a:prstGeom prst="line">
            <a:avLst/>
          </a:prstGeom>
          <a:ln w="635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548" name="OTLSHAPE_TB_00000000000000000000000000000000_TimescaleInterval9"/>
          <p:cNvSpPr txBox="1"/>
          <p:nvPr>
            <p:custDataLst>
              <p:tags r:id="rId40"/>
            </p:custDataLst>
          </p:nvPr>
        </p:nvSpPr>
        <p:spPr>
          <a:xfrm>
            <a:off x="7910013" y="5240972"/>
            <a:ext cx="373500" cy="186055"/>
          </a:xfrm>
          <a:prstGeom prst="rect">
            <a:avLst/>
          </a:prstGeom>
          <a:noFill/>
        </p:spPr>
        <p:txBody>
          <a:bodyPr vert="horz" wrap="none" lIns="0" tIns="0" rIns="0" bIns="0" rtlCol="0" anchor="ctr" anchorCtr="0">
            <a:noAutofit/>
          </a:bodyPr>
          <a:lstStyle/>
          <a:p>
            <a:r>
              <a:rPr lang="en-US" sz="1200" spc="-16" smtClean="0">
                <a:solidFill>
                  <a:prstClr val="white"/>
                </a:solidFill>
              </a:rPr>
              <a:t>04/08</a:t>
            </a:r>
            <a:endParaRPr lang="en-US" sz="1200" spc="-16">
              <a:solidFill>
                <a:prstClr val="white"/>
              </a:solidFill>
            </a:endParaRPr>
          </a:p>
        </p:txBody>
      </p:sp>
      <p:cxnSp>
        <p:nvCxnSpPr>
          <p:cNvPr id="4549" name="OTLSHAPE_TB_00000000000000000000000000000000_Separator9"/>
          <p:cNvCxnSpPr/>
          <p:nvPr>
            <p:custDataLst>
              <p:tags r:id="rId41"/>
            </p:custDataLst>
          </p:nvPr>
        </p:nvCxnSpPr>
        <p:spPr>
          <a:xfrm>
            <a:off x="8721767" y="5232400"/>
            <a:ext cx="0" cy="203200"/>
          </a:xfrm>
          <a:prstGeom prst="line">
            <a:avLst/>
          </a:prstGeom>
          <a:ln w="635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550" name="OTLSHAPE_TB_00000000000000000000000000000000_TimescaleInterval10"/>
          <p:cNvSpPr txBox="1"/>
          <p:nvPr>
            <p:custDataLst>
              <p:tags r:id="rId42"/>
            </p:custDataLst>
          </p:nvPr>
        </p:nvSpPr>
        <p:spPr>
          <a:xfrm>
            <a:off x="8785269" y="5240972"/>
            <a:ext cx="373500" cy="186055"/>
          </a:xfrm>
          <a:prstGeom prst="rect">
            <a:avLst/>
          </a:prstGeom>
          <a:noFill/>
        </p:spPr>
        <p:txBody>
          <a:bodyPr vert="horz" wrap="none" lIns="0" tIns="0" rIns="0" bIns="0" rtlCol="0" anchor="ctr" anchorCtr="0">
            <a:noAutofit/>
          </a:bodyPr>
          <a:lstStyle/>
          <a:p>
            <a:r>
              <a:rPr lang="en-US" sz="1200" spc="-16" smtClean="0">
                <a:solidFill>
                  <a:prstClr val="white"/>
                </a:solidFill>
              </a:rPr>
              <a:t>04/12</a:t>
            </a:r>
            <a:endParaRPr lang="en-US" sz="1200" spc="-16">
              <a:solidFill>
                <a:prstClr val="white"/>
              </a:solidFill>
            </a:endParaRPr>
          </a:p>
        </p:txBody>
      </p:sp>
      <p:cxnSp>
        <p:nvCxnSpPr>
          <p:cNvPr id="4551" name="OTLSHAPE_TB_00000000000000000000000000000000_Separator10"/>
          <p:cNvCxnSpPr/>
          <p:nvPr>
            <p:custDataLst>
              <p:tags r:id="rId43"/>
            </p:custDataLst>
          </p:nvPr>
        </p:nvCxnSpPr>
        <p:spPr>
          <a:xfrm>
            <a:off x="9597023" y="5232400"/>
            <a:ext cx="0" cy="203200"/>
          </a:xfrm>
          <a:prstGeom prst="line">
            <a:avLst/>
          </a:prstGeom>
          <a:ln w="635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552" name="OTLSHAPE_TB_00000000000000000000000000000000_TimescaleInterval11"/>
          <p:cNvSpPr txBox="1"/>
          <p:nvPr>
            <p:custDataLst>
              <p:tags r:id="rId44"/>
            </p:custDataLst>
          </p:nvPr>
        </p:nvSpPr>
        <p:spPr>
          <a:xfrm>
            <a:off x="9660525" y="5240972"/>
            <a:ext cx="373500" cy="186055"/>
          </a:xfrm>
          <a:prstGeom prst="rect">
            <a:avLst/>
          </a:prstGeom>
          <a:noFill/>
        </p:spPr>
        <p:txBody>
          <a:bodyPr vert="horz" wrap="none" lIns="0" tIns="0" rIns="0" bIns="0" rtlCol="0" anchor="ctr" anchorCtr="0">
            <a:noAutofit/>
          </a:bodyPr>
          <a:lstStyle/>
          <a:p>
            <a:r>
              <a:rPr lang="en-US" sz="1200" spc="-16" smtClean="0">
                <a:solidFill>
                  <a:prstClr val="white"/>
                </a:solidFill>
              </a:rPr>
              <a:t>04/16</a:t>
            </a:r>
            <a:endParaRPr lang="en-US" sz="1200" spc="-16">
              <a:solidFill>
                <a:prstClr val="white"/>
              </a:solidFill>
            </a:endParaRPr>
          </a:p>
        </p:txBody>
      </p:sp>
      <p:cxnSp>
        <p:nvCxnSpPr>
          <p:cNvPr id="4553" name="OTLSHAPE_TB_00000000000000000000000000000000_Separator11"/>
          <p:cNvCxnSpPr/>
          <p:nvPr>
            <p:custDataLst>
              <p:tags r:id="rId45"/>
            </p:custDataLst>
          </p:nvPr>
        </p:nvCxnSpPr>
        <p:spPr>
          <a:xfrm>
            <a:off x="10472279" y="5232400"/>
            <a:ext cx="0" cy="203200"/>
          </a:xfrm>
          <a:prstGeom prst="line">
            <a:avLst/>
          </a:prstGeom>
          <a:ln w="635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554" name="OTLSHAPE_TB_00000000000000000000000000000000_TimescaleInterval12"/>
          <p:cNvSpPr txBox="1"/>
          <p:nvPr>
            <p:custDataLst>
              <p:tags r:id="rId46"/>
            </p:custDataLst>
          </p:nvPr>
        </p:nvSpPr>
        <p:spPr>
          <a:xfrm>
            <a:off x="10535781" y="5240972"/>
            <a:ext cx="373500" cy="186055"/>
          </a:xfrm>
          <a:prstGeom prst="rect">
            <a:avLst/>
          </a:prstGeom>
          <a:noFill/>
        </p:spPr>
        <p:txBody>
          <a:bodyPr vert="horz" wrap="none" lIns="0" tIns="0" rIns="0" bIns="0" rtlCol="0" anchor="ctr" anchorCtr="0">
            <a:noAutofit/>
          </a:bodyPr>
          <a:lstStyle/>
          <a:p>
            <a:r>
              <a:rPr lang="en-US" sz="1200" spc="-16" smtClean="0">
                <a:solidFill>
                  <a:prstClr val="white"/>
                </a:solidFill>
              </a:rPr>
              <a:t>04/20</a:t>
            </a:r>
            <a:endParaRPr lang="en-US" sz="1200" spc="-16">
              <a:solidFill>
                <a:prstClr val="white"/>
              </a:solidFill>
            </a:endParaRPr>
          </a:p>
        </p:txBody>
      </p:sp>
      <p:sp>
        <p:nvSpPr>
          <p:cNvPr id="4571" name="OTLSHAPE_M_8cc1ba62bc92479399f399f1daac8d07_Title"/>
          <p:cNvSpPr txBox="1"/>
          <p:nvPr>
            <p:custDataLst>
              <p:tags r:id="rId47"/>
            </p:custDataLst>
          </p:nvPr>
        </p:nvSpPr>
        <p:spPr>
          <a:xfrm>
            <a:off x="5230531" y="4136813"/>
            <a:ext cx="1511300" cy="170519"/>
          </a:xfrm>
          <a:prstGeom prst="rect">
            <a:avLst/>
          </a:prstGeom>
          <a:noFill/>
        </p:spPr>
        <p:txBody>
          <a:bodyPr vert="horz" wrap="square" lIns="0" tIns="0" rIns="0" bIns="0" rtlCol="0" anchor="ctr" anchorCtr="0">
            <a:spAutoFit/>
          </a:bodyPr>
          <a:lstStyle/>
          <a:p>
            <a:r>
              <a:rPr lang="en-US" sz="1100" b="1" spc="-4" smtClean="0">
                <a:solidFill>
                  <a:prstClr val="black"/>
                </a:solidFill>
              </a:rPr>
              <a:t>Presentation II (Date TBA)</a:t>
            </a:r>
            <a:endParaRPr lang="en-US" sz="1100" b="1" spc="-4">
              <a:solidFill>
                <a:prstClr val="black"/>
              </a:solidFill>
            </a:endParaRPr>
          </a:p>
        </p:txBody>
      </p:sp>
      <p:sp>
        <p:nvSpPr>
          <p:cNvPr id="4572" name="OTLSHAPE_M_8cc1ba62bc92479399f399f1daac8d07_Date"/>
          <p:cNvSpPr txBox="1"/>
          <p:nvPr>
            <p:custDataLst>
              <p:tags r:id="rId48"/>
            </p:custDataLst>
          </p:nvPr>
        </p:nvSpPr>
        <p:spPr>
          <a:xfrm>
            <a:off x="5230531" y="4320032"/>
            <a:ext cx="558800" cy="155025"/>
          </a:xfrm>
          <a:prstGeom prst="rect">
            <a:avLst/>
          </a:prstGeom>
          <a:noFill/>
        </p:spPr>
        <p:txBody>
          <a:bodyPr vert="horz" wrap="square" lIns="0" tIns="0" rIns="0" bIns="0" rtlCol="0" anchor="ctr" anchorCtr="0">
            <a:spAutoFit/>
          </a:bodyPr>
          <a:lstStyle/>
          <a:p>
            <a:r>
              <a:rPr lang="en-US" sz="1000" spc="-8" smtClean="0">
                <a:solidFill>
                  <a:srgbClr val="1F497E"/>
                </a:solidFill>
              </a:rPr>
              <a:t>3/25/2016</a:t>
            </a:r>
            <a:endParaRPr lang="en-US" sz="1000" spc="-8">
              <a:solidFill>
                <a:srgbClr val="1F497E"/>
              </a:solidFill>
            </a:endParaRPr>
          </a:p>
        </p:txBody>
      </p:sp>
      <p:sp>
        <p:nvSpPr>
          <p:cNvPr id="4573" name="OTLSHAPE_M_8cc1ba62bc92479399f399f1daac8d07_Shape"/>
          <p:cNvSpPr/>
          <p:nvPr>
            <p:custDataLst>
              <p:tags r:id="rId49"/>
            </p:custDataLst>
          </p:nvPr>
        </p:nvSpPr>
        <p:spPr>
          <a:xfrm rot="16200000">
            <a:off x="5033681" y="4248785"/>
            <a:ext cx="165100" cy="165100"/>
          </a:xfrm>
          <a:prstGeom prst="flowChartMerge">
            <a:avLst/>
          </a:prstGeom>
          <a:solidFill>
            <a:srgbClr val="FEBA0A"/>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74" name="OTLSHAPE_M_4d49df0e3061449a9b4ad79fde11f67a_Title"/>
          <p:cNvSpPr txBox="1"/>
          <p:nvPr>
            <p:custDataLst>
              <p:tags r:id="rId50"/>
            </p:custDataLst>
          </p:nvPr>
        </p:nvSpPr>
        <p:spPr>
          <a:xfrm>
            <a:off x="6762229" y="4589357"/>
            <a:ext cx="2044700" cy="170519"/>
          </a:xfrm>
          <a:prstGeom prst="rect">
            <a:avLst/>
          </a:prstGeom>
          <a:noFill/>
        </p:spPr>
        <p:txBody>
          <a:bodyPr vert="horz" wrap="square" lIns="0" tIns="0" rIns="0" bIns="0" rtlCol="0" anchor="ctr" anchorCtr="0">
            <a:spAutoFit/>
          </a:bodyPr>
          <a:lstStyle/>
          <a:p>
            <a:r>
              <a:rPr lang="en-US" sz="1100" b="1" spc="-4" smtClean="0">
                <a:solidFill>
                  <a:prstClr val="black"/>
                </a:solidFill>
              </a:rPr>
              <a:t>Operation Manual &amp; Design Report</a:t>
            </a:r>
            <a:endParaRPr lang="en-US" sz="1100" b="1" spc="-4">
              <a:solidFill>
                <a:prstClr val="black"/>
              </a:solidFill>
            </a:endParaRPr>
          </a:p>
        </p:txBody>
      </p:sp>
      <p:sp>
        <p:nvSpPr>
          <p:cNvPr id="4575" name="OTLSHAPE_M_4d49df0e3061449a9b4ad79fde11f67a_Date"/>
          <p:cNvSpPr txBox="1"/>
          <p:nvPr>
            <p:custDataLst>
              <p:tags r:id="rId51"/>
            </p:custDataLst>
          </p:nvPr>
        </p:nvSpPr>
        <p:spPr>
          <a:xfrm>
            <a:off x="6762229" y="4772575"/>
            <a:ext cx="495300" cy="155025"/>
          </a:xfrm>
          <a:prstGeom prst="rect">
            <a:avLst/>
          </a:prstGeom>
          <a:noFill/>
        </p:spPr>
        <p:txBody>
          <a:bodyPr vert="horz" wrap="square" lIns="0" tIns="0" rIns="0" bIns="0" rtlCol="0" anchor="ctr" anchorCtr="0">
            <a:spAutoFit/>
          </a:bodyPr>
          <a:lstStyle/>
          <a:p>
            <a:r>
              <a:rPr lang="en-US" sz="1000" spc="-8" smtClean="0">
                <a:solidFill>
                  <a:srgbClr val="1F497E"/>
                </a:solidFill>
              </a:rPr>
              <a:t>4/1/2016</a:t>
            </a:r>
            <a:endParaRPr lang="en-US" sz="1000" spc="-8">
              <a:solidFill>
                <a:srgbClr val="1F497E"/>
              </a:solidFill>
            </a:endParaRPr>
          </a:p>
        </p:txBody>
      </p:sp>
      <p:sp>
        <p:nvSpPr>
          <p:cNvPr id="4576" name="OTLSHAPE_M_4d49df0e3061449a9b4ad79fde11f67a_Shape"/>
          <p:cNvSpPr/>
          <p:nvPr>
            <p:custDataLst>
              <p:tags r:id="rId52"/>
            </p:custDataLst>
          </p:nvPr>
        </p:nvSpPr>
        <p:spPr>
          <a:xfrm rot="16200000">
            <a:off x="6565379" y="4701328"/>
            <a:ext cx="165100" cy="165100"/>
          </a:xfrm>
          <a:prstGeom prst="flowChartMerge">
            <a:avLst/>
          </a:prstGeom>
          <a:solidFill>
            <a:schemeClr val="accent1"/>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77" name="OTLSHAPE_M_051a32e4ff0e47229380669de64fe5ab_Title"/>
          <p:cNvSpPr txBox="1"/>
          <p:nvPr>
            <p:custDataLst>
              <p:tags r:id="rId53"/>
            </p:custDataLst>
          </p:nvPr>
        </p:nvSpPr>
        <p:spPr>
          <a:xfrm>
            <a:off x="8293927" y="3795776"/>
            <a:ext cx="2324100" cy="170519"/>
          </a:xfrm>
          <a:prstGeom prst="rect">
            <a:avLst/>
          </a:prstGeom>
          <a:noFill/>
        </p:spPr>
        <p:txBody>
          <a:bodyPr vert="horz" wrap="square" lIns="0" tIns="0" rIns="0" bIns="0" rtlCol="0" anchor="ctr" anchorCtr="0">
            <a:spAutoFit/>
          </a:bodyPr>
          <a:lstStyle/>
          <a:p>
            <a:r>
              <a:rPr lang="en-US" sz="1100" b="1" spc="-4" smtClean="0">
                <a:solidFill>
                  <a:prstClr val="black"/>
                </a:solidFill>
              </a:rPr>
              <a:t>Final Report, Final Webpage, Notebooks</a:t>
            </a:r>
            <a:endParaRPr lang="en-US" sz="1100" b="1" spc="-4">
              <a:solidFill>
                <a:prstClr val="black"/>
              </a:solidFill>
            </a:endParaRPr>
          </a:p>
        </p:txBody>
      </p:sp>
      <p:sp>
        <p:nvSpPr>
          <p:cNvPr id="4578" name="OTLSHAPE_M_051a32e4ff0e47229380669de64fe5ab_Date"/>
          <p:cNvSpPr txBox="1"/>
          <p:nvPr>
            <p:custDataLst>
              <p:tags r:id="rId54"/>
            </p:custDataLst>
          </p:nvPr>
        </p:nvSpPr>
        <p:spPr>
          <a:xfrm>
            <a:off x="8293927" y="3978995"/>
            <a:ext cx="495300" cy="155025"/>
          </a:xfrm>
          <a:prstGeom prst="rect">
            <a:avLst/>
          </a:prstGeom>
          <a:noFill/>
        </p:spPr>
        <p:txBody>
          <a:bodyPr vert="horz" wrap="square" lIns="0" tIns="0" rIns="0" bIns="0" rtlCol="0" anchor="ctr" anchorCtr="0">
            <a:spAutoFit/>
          </a:bodyPr>
          <a:lstStyle/>
          <a:p>
            <a:r>
              <a:rPr lang="en-US" sz="1000" spc="-8" smtClean="0">
                <a:solidFill>
                  <a:srgbClr val="1F497E"/>
                </a:solidFill>
              </a:rPr>
              <a:t>4/8/2016</a:t>
            </a:r>
            <a:endParaRPr lang="en-US" sz="1000" spc="-8">
              <a:solidFill>
                <a:srgbClr val="1F497E"/>
              </a:solidFill>
            </a:endParaRPr>
          </a:p>
        </p:txBody>
      </p:sp>
      <p:sp>
        <p:nvSpPr>
          <p:cNvPr id="4579" name="OTLSHAPE_M_051a32e4ff0e47229380669de64fe5ab_Shape"/>
          <p:cNvSpPr/>
          <p:nvPr>
            <p:custDataLst>
              <p:tags r:id="rId55"/>
            </p:custDataLst>
          </p:nvPr>
        </p:nvSpPr>
        <p:spPr>
          <a:xfrm rot="16200000">
            <a:off x="8097077" y="3907748"/>
            <a:ext cx="165100" cy="165100"/>
          </a:xfrm>
          <a:prstGeom prst="flowChartMerge">
            <a:avLst/>
          </a:prstGeom>
          <a:solidFill>
            <a:schemeClr val="accent6"/>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80" name="OTLSHAPE_M_9f860f8d65ee4aac85039f30c2ffcf33_Title"/>
          <p:cNvSpPr txBox="1"/>
          <p:nvPr>
            <p:custDataLst>
              <p:tags r:id="rId56"/>
            </p:custDataLst>
          </p:nvPr>
        </p:nvSpPr>
        <p:spPr>
          <a:xfrm>
            <a:off x="9606811" y="4248319"/>
            <a:ext cx="876300" cy="511556"/>
          </a:xfrm>
          <a:prstGeom prst="rect">
            <a:avLst/>
          </a:prstGeom>
          <a:noFill/>
        </p:spPr>
        <p:txBody>
          <a:bodyPr vert="horz" wrap="square" lIns="0" tIns="0" rIns="0" bIns="0" rtlCol="0" anchor="ctr" anchorCtr="0">
            <a:noAutofit/>
          </a:bodyPr>
          <a:lstStyle/>
          <a:p>
            <a:r>
              <a:rPr lang="en-US" sz="1100" b="1" spc="-4" smtClean="0">
                <a:solidFill>
                  <a:prstClr val="black"/>
                </a:solidFill>
              </a:rPr>
              <a:t>Final Presentation &amp; Open House</a:t>
            </a:r>
            <a:endParaRPr lang="en-US" sz="1100" b="1" spc="-4">
              <a:solidFill>
                <a:prstClr val="black"/>
              </a:solidFill>
            </a:endParaRPr>
          </a:p>
        </p:txBody>
      </p:sp>
      <p:sp>
        <p:nvSpPr>
          <p:cNvPr id="4581" name="OTLSHAPE_M_9f860f8d65ee4aac85039f30c2ffcf33_Date"/>
          <p:cNvSpPr txBox="1"/>
          <p:nvPr>
            <p:custDataLst>
              <p:tags r:id="rId57"/>
            </p:custDataLst>
          </p:nvPr>
        </p:nvSpPr>
        <p:spPr>
          <a:xfrm>
            <a:off x="9606811" y="4772575"/>
            <a:ext cx="558800" cy="155025"/>
          </a:xfrm>
          <a:prstGeom prst="rect">
            <a:avLst/>
          </a:prstGeom>
          <a:noFill/>
        </p:spPr>
        <p:txBody>
          <a:bodyPr vert="horz" wrap="square" lIns="0" tIns="0" rIns="0" bIns="0" rtlCol="0" anchor="ctr" anchorCtr="0">
            <a:spAutoFit/>
          </a:bodyPr>
          <a:lstStyle/>
          <a:p>
            <a:r>
              <a:rPr lang="en-US" sz="1000" spc="-8" smtClean="0">
                <a:solidFill>
                  <a:srgbClr val="1F497E"/>
                </a:solidFill>
              </a:rPr>
              <a:t>4/14/2016</a:t>
            </a:r>
            <a:endParaRPr lang="en-US" sz="1000" spc="-8">
              <a:solidFill>
                <a:srgbClr val="1F497E"/>
              </a:solidFill>
            </a:endParaRPr>
          </a:p>
        </p:txBody>
      </p:sp>
      <p:sp>
        <p:nvSpPr>
          <p:cNvPr id="4582" name="OTLSHAPE_M_9f860f8d65ee4aac85039f30c2ffcf33_Shape"/>
          <p:cNvSpPr/>
          <p:nvPr>
            <p:custDataLst>
              <p:tags r:id="rId58"/>
            </p:custDataLst>
          </p:nvPr>
        </p:nvSpPr>
        <p:spPr>
          <a:xfrm rot="16200000">
            <a:off x="9409961" y="4530809"/>
            <a:ext cx="165100" cy="165100"/>
          </a:xfrm>
          <a:prstGeom prst="flowChartMerge">
            <a:avLst/>
          </a:prstGeom>
          <a:solidFill>
            <a:schemeClr val="accent4"/>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83" name="OTLSHAPE_M_d1d714ebadc440fe8221ceb3aba44c09_Title"/>
          <p:cNvSpPr txBox="1"/>
          <p:nvPr>
            <p:custDataLst>
              <p:tags r:id="rId59"/>
            </p:custDataLst>
          </p:nvPr>
        </p:nvSpPr>
        <p:spPr>
          <a:xfrm>
            <a:off x="2604763" y="5908125"/>
            <a:ext cx="1104900" cy="170519"/>
          </a:xfrm>
          <a:prstGeom prst="rect">
            <a:avLst/>
          </a:prstGeom>
          <a:noFill/>
        </p:spPr>
        <p:txBody>
          <a:bodyPr vert="horz" wrap="square" lIns="0" tIns="0" rIns="0" bIns="0" rtlCol="0" anchor="ctr" anchorCtr="0">
            <a:spAutoFit/>
          </a:bodyPr>
          <a:lstStyle/>
          <a:p>
            <a:r>
              <a:rPr lang="en-US" sz="1100" b="1" spc="-4" smtClean="0">
                <a:solidFill>
                  <a:prstClr val="black"/>
                </a:solidFill>
              </a:rPr>
              <a:t>Spring "Break" End</a:t>
            </a:r>
            <a:endParaRPr lang="en-US" sz="1100" b="1" spc="-4">
              <a:solidFill>
                <a:prstClr val="black"/>
              </a:solidFill>
            </a:endParaRPr>
          </a:p>
        </p:txBody>
      </p:sp>
      <p:sp>
        <p:nvSpPr>
          <p:cNvPr id="4584" name="OTLSHAPE_M_d1d714ebadc440fe8221ceb3aba44c09_Date"/>
          <p:cNvSpPr txBox="1"/>
          <p:nvPr>
            <p:custDataLst>
              <p:tags r:id="rId60"/>
            </p:custDataLst>
          </p:nvPr>
        </p:nvSpPr>
        <p:spPr>
          <a:xfrm>
            <a:off x="2604763" y="5740400"/>
            <a:ext cx="558800" cy="155025"/>
          </a:xfrm>
          <a:prstGeom prst="rect">
            <a:avLst/>
          </a:prstGeom>
          <a:noFill/>
        </p:spPr>
        <p:txBody>
          <a:bodyPr vert="horz" wrap="square" lIns="0" tIns="0" rIns="0" bIns="0" rtlCol="0" anchor="ctr" anchorCtr="0">
            <a:spAutoFit/>
          </a:bodyPr>
          <a:lstStyle/>
          <a:p>
            <a:r>
              <a:rPr lang="en-US" sz="1000" spc="-8" smtClean="0">
                <a:solidFill>
                  <a:srgbClr val="1F497E"/>
                </a:solidFill>
              </a:rPr>
              <a:t>3/13/2016</a:t>
            </a:r>
            <a:endParaRPr lang="en-US" sz="1000" spc="-8">
              <a:solidFill>
                <a:srgbClr val="1F497E"/>
              </a:solidFill>
            </a:endParaRPr>
          </a:p>
        </p:txBody>
      </p:sp>
      <p:sp>
        <p:nvSpPr>
          <p:cNvPr id="4585" name="OTLSHAPE_M_d1d714ebadc440fe8221ceb3aba44c09_Shape"/>
          <p:cNvSpPr/>
          <p:nvPr>
            <p:custDataLst>
              <p:tags r:id="rId61"/>
            </p:custDataLst>
          </p:nvPr>
        </p:nvSpPr>
        <p:spPr>
          <a:xfrm rot="16200000">
            <a:off x="2407913" y="5801572"/>
            <a:ext cx="165100" cy="165100"/>
          </a:xfrm>
          <a:prstGeom prst="flowChartMerge">
            <a:avLst/>
          </a:prstGeom>
          <a:solidFill>
            <a:srgbClr val="EA161E"/>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86" name="OTLSHAPE_M_4f218b83aeb54a359b5d6df479d4a14e_Title"/>
          <p:cNvSpPr txBox="1"/>
          <p:nvPr>
            <p:custDataLst>
              <p:tags r:id="rId62"/>
            </p:custDataLst>
          </p:nvPr>
        </p:nvSpPr>
        <p:spPr>
          <a:xfrm>
            <a:off x="6105787" y="6360668"/>
            <a:ext cx="1549400" cy="170519"/>
          </a:xfrm>
          <a:prstGeom prst="rect">
            <a:avLst/>
          </a:prstGeom>
          <a:noFill/>
        </p:spPr>
        <p:txBody>
          <a:bodyPr vert="horz" wrap="square" lIns="0" tIns="0" rIns="0" bIns="0" rtlCol="0" anchor="ctr" anchorCtr="0">
            <a:spAutoFit/>
          </a:bodyPr>
          <a:lstStyle/>
          <a:p>
            <a:r>
              <a:rPr lang="en-US" sz="1100" b="1" spc="-4" smtClean="0">
                <a:solidFill>
                  <a:prstClr val="black"/>
                </a:solidFill>
              </a:rPr>
              <a:t>Gen II Prototype Complete</a:t>
            </a:r>
            <a:endParaRPr lang="en-US" sz="1100" b="1" spc="-4">
              <a:solidFill>
                <a:prstClr val="black"/>
              </a:solidFill>
            </a:endParaRPr>
          </a:p>
        </p:txBody>
      </p:sp>
      <p:sp>
        <p:nvSpPr>
          <p:cNvPr id="4587" name="OTLSHAPE_M_4f218b83aeb54a359b5d6df479d4a14e_Date"/>
          <p:cNvSpPr txBox="1"/>
          <p:nvPr>
            <p:custDataLst>
              <p:tags r:id="rId63"/>
            </p:custDataLst>
          </p:nvPr>
        </p:nvSpPr>
        <p:spPr>
          <a:xfrm>
            <a:off x="6105787" y="6192943"/>
            <a:ext cx="558800" cy="155025"/>
          </a:xfrm>
          <a:prstGeom prst="rect">
            <a:avLst/>
          </a:prstGeom>
          <a:noFill/>
        </p:spPr>
        <p:txBody>
          <a:bodyPr vert="horz" wrap="square" lIns="0" tIns="0" rIns="0" bIns="0" rtlCol="0" anchor="ctr" anchorCtr="0">
            <a:spAutoFit/>
          </a:bodyPr>
          <a:lstStyle/>
          <a:p>
            <a:r>
              <a:rPr lang="en-US" sz="1000" spc="-8" smtClean="0">
                <a:solidFill>
                  <a:srgbClr val="1F497E"/>
                </a:solidFill>
              </a:rPr>
              <a:t>3/29/2016</a:t>
            </a:r>
            <a:endParaRPr lang="en-US" sz="1000" spc="-8">
              <a:solidFill>
                <a:srgbClr val="1F497E"/>
              </a:solidFill>
            </a:endParaRPr>
          </a:p>
        </p:txBody>
      </p:sp>
      <p:sp>
        <p:nvSpPr>
          <p:cNvPr id="4588" name="OTLSHAPE_M_4f218b83aeb54a359b5d6df479d4a14e_Shape"/>
          <p:cNvSpPr/>
          <p:nvPr>
            <p:custDataLst>
              <p:tags r:id="rId64"/>
            </p:custDataLst>
          </p:nvPr>
        </p:nvSpPr>
        <p:spPr>
          <a:xfrm rot="16200000">
            <a:off x="5908937" y="6254115"/>
            <a:ext cx="165100" cy="165100"/>
          </a:xfrm>
          <a:prstGeom prst="flowChartMerge">
            <a:avLst/>
          </a:prstGeom>
          <a:solidFill>
            <a:srgbClr val="EA161E"/>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89" name="OTLSHAPE_M_eefb20ab61df45889d096dc0e90217f7_Title"/>
          <p:cNvSpPr txBox="1"/>
          <p:nvPr>
            <p:custDataLst>
              <p:tags r:id="rId65"/>
            </p:custDataLst>
          </p:nvPr>
        </p:nvSpPr>
        <p:spPr>
          <a:xfrm>
            <a:off x="7418671" y="5908125"/>
            <a:ext cx="1447800" cy="170519"/>
          </a:xfrm>
          <a:prstGeom prst="rect">
            <a:avLst/>
          </a:prstGeom>
          <a:noFill/>
        </p:spPr>
        <p:txBody>
          <a:bodyPr vert="horz" wrap="square" lIns="0" tIns="0" rIns="0" bIns="0" rtlCol="0" anchor="ctr" anchorCtr="0">
            <a:spAutoFit/>
          </a:bodyPr>
          <a:lstStyle/>
          <a:p>
            <a:r>
              <a:rPr lang="en-US" sz="1100" b="1" spc="-6" smtClean="0">
                <a:solidFill>
                  <a:prstClr val="black"/>
                </a:solidFill>
              </a:rPr>
              <a:t>Gen II Prototype Verified</a:t>
            </a:r>
            <a:endParaRPr lang="en-US" sz="1100" b="1" spc="-6">
              <a:solidFill>
                <a:prstClr val="black"/>
              </a:solidFill>
            </a:endParaRPr>
          </a:p>
        </p:txBody>
      </p:sp>
      <p:sp>
        <p:nvSpPr>
          <p:cNvPr id="4590" name="OTLSHAPE_M_eefb20ab61df45889d096dc0e90217f7_Date"/>
          <p:cNvSpPr txBox="1"/>
          <p:nvPr>
            <p:custDataLst>
              <p:tags r:id="rId66"/>
            </p:custDataLst>
          </p:nvPr>
        </p:nvSpPr>
        <p:spPr>
          <a:xfrm>
            <a:off x="7418671" y="5740400"/>
            <a:ext cx="495300" cy="155025"/>
          </a:xfrm>
          <a:prstGeom prst="rect">
            <a:avLst/>
          </a:prstGeom>
          <a:noFill/>
        </p:spPr>
        <p:txBody>
          <a:bodyPr vert="horz" wrap="square" lIns="0" tIns="0" rIns="0" bIns="0" rtlCol="0" anchor="ctr" anchorCtr="0">
            <a:spAutoFit/>
          </a:bodyPr>
          <a:lstStyle/>
          <a:p>
            <a:r>
              <a:rPr lang="en-US" sz="1000" spc="-8" smtClean="0">
                <a:solidFill>
                  <a:srgbClr val="1F497E"/>
                </a:solidFill>
              </a:rPr>
              <a:t>4/4/2016</a:t>
            </a:r>
            <a:endParaRPr lang="en-US" sz="1000" spc="-8">
              <a:solidFill>
                <a:srgbClr val="1F497E"/>
              </a:solidFill>
            </a:endParaRPr>
          </a:p>
        </p:txBody>
      </p:sp>
      <p:sp>
        <p:nvSpPr>
          <p:cNvPr id="4591" name="OTLSHAPE_M_eefb20ab61df45889d096dc0e90217f7_Shape"/>
          <p:cNvSpPr/>
          <p:nvPr>
            <p:custDataLst>
              <p:tags r:id="rId67"/>
            </p:custDataLst>
          </p:nvPr>
        </p:nvSpPr>
        <p:spPr>
          <a:xfrm rot="16200000">
            <a:off x="7221821" y="5801572"/>
            <a:ext cx="165100" cy="165100"/>
          </a:xfrm>
          <a:prstGeom prst="flowChartMerge">
            <a:avLst/>
          </a:prstGeom>
          <a:solidFill>
            <a:srgbClr val="EA161E"/>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92" name="OTLSHAPE_T_5a184d61f5e2438db63ae5802af9b305_Shape"/>
          <p:cNvSpPr/>
          <p:nvPr>
            <p:custDataLst>
              <p:tags r:id="rId68"/>
            </p:custDataLst>
          </p:nvPr>
        </p:nvSpPr>
        <p:spPr>
          <a:xfrm>
            <a:off x="2376163" y="1522476"/>
            <a:ext cx="876300" cy="203200"/>
          </a:xfrm>
          <a:prstGeom prst="rect">
            <a:avLst/>
          </a:prstGeom>
          <a:solidFill>
            <a:srgbClr val="02B2EE"/>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93" name="OTLSHAPE_T_5a184d61f5e2438db63ae5802af9b305_ShapePercentage" hidden="1"/>
          <p:cNvSpPr/>
          <p:nvPr>
            <p:custDataLst>
              <p:tags r:id="rId69"/>
            </p:custDataLst>
          </p:nvPr>
        </p:nvSpPr>
        <p:spPr>
          <a:xfrm>
            <a:off x="2376163" y="1522476"/>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94" name="OTLSHAPE_T_5a184d61f5e2438db63ae5802af9b305_Duration" hidden="1"/>
          <p:cNvSpPr txBox="1"/>
          <p:nvPr>
            <p:custDataLst>
              <p:tags r:id="rId70"/>
            </p:custDataLst>
          </p:nvPr>
        </p:nvSpPr>
        <p:spPr>
          <a:xfrm>
            <a:off x="0" y="1522476"/>
            <a:ext cx="330200" cy="155025"/>
          </a:xfrm>
          <a:prstGeom prst="rect">
            <a:avLst/>
          </a:prstGeom>
          <a:noFill/>
        </p:spPr>
        <p:txBody>
          <a:bodyPr vert="horz" wrap="square" lIns="0" tIns="0" rIns="0" bIns="0" rtlCol="0" anchor="ctr" anchorCtr="0">
            <a:spAutoFit/>
          </a:bodyPr>
          <a:lstStyle/>
          <a:p>
            <a:pPr algn="ctr"/>
            <a:r>
              <a:rPr lang="en-US" sz="1000" smtClean="0">
                <a:solidFill>
                  <a:srgbClr val="C0504D"/>
                </a:solidFill>
              </a:rPr>
              <a:t>4 days</a:t>
            </a:r>
            <a:endParaRPr lang="en-US" sz="1000">
              <a:solidFill>
                <a:srgbClr val="C0504D"/>
              </a:solidFill>
            </a:endParaRPr>
          </a:p>
        </p:txBody>
      </p:sp>
      <p:sp>
        <p:nvSpPr>
          <p:cNvPr id="4595" name="OTLSHAPE_T_5a184d61f5e2438db63ae5802af9b305_TextPercentage" hidden="1"/>
          <p:cNvSpPr txBox="1"/>
          <p:nvPr>
            <p:custDataLst>
              <p:tags r:id="rId71"/>
            </p:custDataLst>
          </p:nvPr>
        </p:nvSpPr>
        <p:spPr>
          <a:xfrm>
            <a:off x="0" y="1677501"/>
            <a:ext cx="0" cy="153888"/>
          </a:xfrm>
          <a:prstGeom prst="rect">
            <a:avLst/>
          </a:prstGeom>
          <a:noFill/>
        </p:spPr>
        <p:txBody>
          <a:bodyPr vert="horz" wrap="square" lIns="0" tIns="0" rIns="0" bIns="0" rtlCol="0" anchor="ctr" anchorCtr="0">
            <a:spAutoFit/>
          </a:bodyPr>
          <a:lstStyle/>
          <a:p>
            <a:pPr algn="ctr"/>
            <a:endParaRPr lang="en-US" sz="1000">
              <a:solidFill>
                <a:srgbClr val="C0504D"/>
              </a:solidFill>
            </a:endParaRPr>
          </a:p>
        </p:txBody>
      </p:sp>
      <p:sp>
        <p:nvSpPr>
          <p:cNvPr id="4596" name="OTLSHAPE_T_5a184d61f5e2438db63ae5802af9b305_StartDate" hidden="1"/>
          <p:cNvSpPr txBox="1"/>
          <p:nvPr>
            <p:custDataLst>
              <p:tags r:id="rId72"/>
            </p:custDataLst>
          </p:nvPr>
        </p:nvSpPr>
        <p:spPr>
          <a:xfrm>
            <a:off x="0" y="1677501"/>
            <a:ext cx="0" cy="153888"/>
          </a:xfrm>
          <a:prstGeom prst="rect">
            <a:avLst/>
          </a:prstGeom>
          <a:noFill/>
        </p:spPr>
        <p:txBody>
          <a:bodyPr vert="horz" wrap="square" lIns="0" tIns="0" rIns="0" bIns="0" rtlCol="0" anchor="ctr" anchorCtr="0">
            <a:spAutoFit/>
          </a:bodyPr>
          <a:lstStyle/>
          <a:p>
            <a:pPr algn="ctr"/>
            <a:endParaRPr lang="en-US" sz="1000">
              <a:solidFill>
                <a:srgbClr val="1F497E"/>
              </a:solidFill>
            </a:endParaRPr>
          </a:p>
        </p:txBody>
      </p:sp>
      <p:sp>
        <p:nvSpPr>
          <p:cNvPr id="4597" name="OTLSHAPE_T_5a184d61f5e2438db63ae5802af9b305_EndDate" hidden="1"/>
          <p:cNvSpPr txBox="1"/>
          <p:nvPr>
            <p:custDataLst>
              <p:tags r:id="rId73"/>
            </p:custDataLst>
          </p:nvPr>
        </p:nvSpPr>
        <p:spPr>
          <a:xfrm>
            <a:off x="0" y="1677501"/>
            <a:ext cx="0" cy="153888"/>
          </a:xfrm>
          <a:prstGeom prst="rect">
            <a:avLst/>
          </a:prstGeom>
          <a:noFill/>
        </p:spPr>
        <p:txBody>
          <a:bodyPr vert="horz" wrap="square" lIns="0" tIns="0" rIns="0" bIns="0" rtlCol="0" anchor="ctr" anchorCtr="0">
            <a:spAutoFit/>
          </a:bodyPr>
          <a:lstStyle/>
          <a:p>
            <a:pPr algn="ctr"/>
            <a:endParaRPr lang="en-US" sz="1000">
              <a:solidFill>
                <a:srgbClr val="1F497E"/>
              </a:solidFill>
            </a:endParaRPr>
          </a:p>
        </p:txBody>
      </p:sp>
      <p:sp>
        <p:nvSpPr>
          <p:cNvPr id="4598" name="OTLSHAPE_T_5a184d61f5e2438db63ae5802af9b305_JoinedDate"/>
          <p:cNvSpPr txBox="1"/>
          <p:nvPr>
            <p:custDataLst>
              <p:tags r:id="rId74"/>
            </p:custDataLst>
          </p:nvPr>
        </p:nvSpPr>
        <p:spPr>
          <a:xfrm>
            <a:off x="3302219" y="1546564"/>
            <a:ext cx="1206500" cy="155025"/>
          </a:xfrm>
          <a:prstGeom prst="rect">
            <a:avLst/>
          </a:prstGeom>
          <a:noFill/>
        </p:spPr>
        <p:txBody>
          <a:bodyPr vert="horz" wrap="square" lIns="0" tIns="0" rIns="0" bIns="0" rtlCol="0" anchor="ctr" anchorCtr="0">
            <a:spAutoFit/>
          </a:bodyPr>
          <a:lstStyle/>
          <a:p>
            <a:r>
              <a:rPr lang="en-US" sz="1000" spc="-6" smtClean="0">
                <a:solidFill>
                  <a:srgbClr val="1F497E"/>
                </a:solidFill>
              </a:rPr>
              <a:t>3/14/2016 - 3/17/2016</a:t>
            </a:r>
            <a:endParaRPr lang="en-US" sz="1000" spc="-6">
              <a:solidFill>
                <a:srgbClr val="1F497E"/>
              </a:solidFill>
            </a:endParaRPr>
          </a:p>
        </p:txBody>
      </p:sp>
      <p:sp>
        <p:nvSpPr>
          <p:cNvPr id="4599" name="OTLSHAPE_T_5a184d61f5e2438db63ae5802af9b305_Title"/>
          <p:cNvSpPr txBox="1"/>
          <p:nvPr>
            <p:custDataLst>
              <p:tags r:id="rId75"/>
            </p:custDataLst>
          </p:nvPr>
        </p:nvSpPr>
        <p:spPr>
          <a:xfrm>
            <a:off x="127000" y="1538817"/>
            <a:ext cx="2146300" cy="170519"/>
          </a:xfrm>
          <a:prstGeom prst="rect">
            <a:avLst/>
          </a:prstGeom>
          <a:noFill/>
        </p:spPr>
        <p:txBody>
          <a:bodyPr vert="horz" wrap="square" lIns="0" tIns="0" rIns="0" bIns="0" rtlCol="0" anchor="ctr" anchorCtr="0">
            <a:spAutoFit/>
          </a:bodyPr>
          <a:lstStyle/>
          <a:p>
            <a:r>
              <a:rPr lang="en-US" sz="1100" b="1" spc="-4" smtClean="0">
                <a:solidFill>
                  <a:prstClr val="black"/>
                </a:solidFill>
              </a:rPr>
              <a:t>Component Housing Fab &amp; Assembly</a:t>
            </a:r>
            <a:endParaRPr lang="en-US" sz="1100" b="1" spc="-4">
              <a:solidFill>
                <a:prstClr val="black"/>
              </a:solidFill>
            </a:endParaRPr>
          </a:p>
        </p:txBody>
      </p:sp>
      <p:sp>
        <p:nvSpPr>
          <p:cNvPr id="4600" name="OTLSHAPE_T_0c43ef4a38ab46e5bbc576f52f3f63fc_Shape"/>
          <p:cNvSpPr/>
          <p:nvPr>
            <p:custDataLst>
              <p:tags r:id="rId76"/>
            </p:custDataLst>
          </p:nvPr>
        </p:nvSpPr>
        <p:spPr>
          <a:xfrm>
            <a:off x="3251419" y="1789176"/>
            <a:ext cx="1752600" cy="203200"/>
          </a:xfrm>
          <a:prstGeom prst="rect">
            <a:avLst/>
          </a:prstGeom>
          <a:solidFill>
            <a:schemeClr val="accent4"/>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01" name="OTLSHAPE_T_0c43ef4a38ab46e5bbc576f52f3f63fc_ShapePercentage" hidden="1"/>
          <p:cNvSpPr/>
          <p:nvPr>
            <p:custDataLst>
              <p:tags r:id="rId77"/>
            </p:custDataLst>
          </p:nvPr>
        </p:nvSpPr>
        <p:spPr>
          <a:xfrm>
            <a:off x="3251419" y="1789176"/>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02" name="OTLSHAPE_T_0c43ef4a38ab46e5bbc576f52f3f63fc_Duration" hidden="1"/>
          <p:cNvSpPr txBox="1"/>
          <p:nvPr>
            <p:custDataLst>
              <p:tags r:id="rId78"/>
            </p:custDataLst>
          </p:nvPr>
        </p:nvSpPr>
        <p:spPr>
          <a:xfrm>
            <a:off x="0" y="1789176"/>
            <a:ext cx="330200" cy="155025"/>
          </a:xfrm>
          <a:prstGeom prst="rect">
            <a:avLst/>
          </a:prstGeom>
          <a:noFill/>
        </p:spPr>
        <p:txBody>
          <a:bodyPr vert="horz" wrap="square" lIns="0" tIns="0" rIns="0" bIns="0" rtlCol="0" anchor="ctr" anchorCtr="0">
            <a:spAutoFit/>
          </a:bodyPr>
          <a:lstStyle/>
          <a:p>
            <a:pPr algn="ctr"/>
            <a:r>
              <a:rPr lang="en-US" sz="1000" smtClean="0">
                <a:solidFill>
                  <a:srgbClr val="C0504D"/>
                </a:solidFill>
              </a:rPr>
              <a:t>8 days</a:t>
            </a:r>
            <a:endParaRPr lang="en-US" sz="1000">
              <a:solidFill>
                <a:srgbClr val="C0504D"/>
              </a:solidFill>
            </a:endParaRPr>
          </a:p>
        </p:txBody>
      </p:sp>
      <p:sp>
        <p:nvSpPr>
          <p:cNvPr id="4603" name="OTLSHAPE_T_0c43ef4a38ab46e5bbc576f52f3f63fc_TextPercentage" hidden="1"/>
          <p:cNvSpPr txBox="1"/>
          <p:nvPr>
            <p:custDataLst>
              <p:tags r:id="rId79"/>
            </p:custDataLst>
          </p:nvPr>
        </p:nvSpPr>
        <p:spPr>
          <a:xfrm>
            <a:off x="0" y="1944201"/>
            <a:ext cx="0" cy="153888"/>
          </a:xfrm>
          <a:prstGeom prst="rect">
            <a:avLst/>
          </a:prstGeom>
          <a:noFill/>
        </p:spPr>
        <p:txBody>
          <a:bodyPr vert="horz" wrap="square" lIns="0" tIns="0" rIns="0" bIns="0" rtlCol="0" anchor="ctr" anchorCtr="0">
            <a:spAutoFit/>
          </a:bodyPr>
          <a:lstStyle/>
          <a:p>
            <a:pPr algn="ctr"/>
            <a:endParaRPr lang="en-US" sz="1000">
              <a:solidFill>
                <a:srgbClr val="C0504D"/>
              </a:solidFill>
            </a:endParaRPr>
          </a:p>
        </p:txBody>
      </p:sp>
      <p:sp>
        <p:nvSpPr>
          <p:cNvPr id="4604" name="OTLSHAPE_T_0c43ef4a38ab46e5bbc576f52f3f63fc_StartDate" hidden="1"/>
          <p:cNvSpPr txBox="1"/>
          <p:nvPr>
            <p:custDataLst>
              <p:tags r:id="rId80"/>
            </p:custDataLst>
          </p:nvPr>
        </p:nvSpPr>
        <p:spPr>
          <a:xfrm>
            <a:off x="0" y="1944201"/>
            <a:ext cx="0" cy="153888"/>
          </a:xfrm>
          <a:prstGeom prst="rect">
            <a:avLst/>
          </a:prstGeom>
          <a:noFill/>
        </p:spPr>
        <p:txBody>
          <a:bodyPr vert="horz" wrap="square" lIns="0" tIns="0" rIns="0" bIns="0" rtlCol="0" anchor="ctr" anchorCtr="0">
            <a:spAutoFit/>
          </a:bodyPr>
          <a:lstStyle/>
          <a:p>
            <a:pPr algn="ctr"/>
            <a:endParaRPr lang="en-US" sz="1000">
              <a:solidFill>
                <a:srgbClr val="1F497E"/>
              </a:solidFill>
            </a:endParaRPr>
          </a:p>
        </p:txBody>
      </p:sp>
      <p:sp>
        <p:nvSpPr>
          <p:cNvPr id="4605" name="OTLSHAPE_T_0c43ef4a38ab46e5bbc576f52f3f63fc_EndDate" hidden="1"/>
          <p:cNvSpPr txBox="1"/>
          <p:nvPr>
            <p:custDataLst>
              <p:tags r:id="rId81"/>
            </p:custDataLst>
          </p:nvPr>
        </p:nvSpPr>
        <p:spPr>
          <a:xfrm>
            <a:off x="0" y="1944201"/>
            <a:ext cx="0" cy="153888"/>
          </a:xfrm>
          <a:prstGeom prst="rect">
            <a:avLst/>
          </a:prstGeom>
          <a:noFill/>
        </p:spPr>
        <p:txBody>
          <a:bodyPr vert="horz" wrap="square" lIns="0" tIns="0" rIns="0" bIns="0" rtlCol="0" anchor="ctr" anchorCtr="0">
            <a:spAutoFit/>
          </a:bodyPr>
          <a:lstStyle/>
          <a:p>
            <a:pPr algn="ctr"/>
            <a:endParaRPr lang="en-US" sz="1000">
              <a:solidFill>
                <a:srgbClr val="1F497E"/>
              </a:solidFill>
            </a:endParaRPr>
          </a:p>
        </p:txBody>
      </p:sp>
      <p:sp>
        <p:nvSpPr>
          <p:cNvPr id="4606" name="OTLSHAPE_T_0c43ef4a38ab46e5bbc576f52f3f63fc_JoinedDate"/>
          <p:cNvSpPr txBox="1"/>
          <p:nvPr>
            <p:custDataLst>
              <p:tags r:id="rId82"/>
            </p:custDataLst>
          </p:nvPr>
        </p:nvSpPr>
        <p:spPr>
          <a:xfrm>
            <a:off x="5052731" y="1813264"/>
            <a:ext cx="1206500" cy="155025"/>
          </a:xfrm>
          <a:prstGeom prst="rect">
            <a:avLst/>
          </a:prstGeom>
          <a:noFill/>
        </p:spPr>
        <p:txBody>
          <a:bodyPr vert="horz" wrap="square" lIns="0" tIns="0" rIns="0" bIns="0" rtlCol="0" anchor="ctr" anchorCtr="0">
            <a:spAutoFit/>
          </a:bodyPr>
          <a:lstStyle/>
          <a:p>
            <a:r>
              <a:rPr lang="en-US" sz="1000" spc="-6" smtClean="0">
                <a:solidFill>
                  <a:srgbClr val="1F497E"/>
                </a:solidFill>
              </a:rPr>
              <a:t>3/18/2016 - 3/25/2016</a:t>
            </a:r>
            <a:endParaRPr lang="en-US" sz="1000" spc="-6">
              <a:solidFill>
                <a:srgbClr val="1F497E"/>
              </a:solidFill>
            </a:endParaRPr>
          </a:p>
        </p:txBody>
      </p:sp>
      <p:sp>
        <p:nvSpPr>
          <p:cNvPr id="4607" name="OTLSHAPE_T_0c43ef4a38ab46e5bbc576f52f3f63fc_Title"/>
          <p:cNvSpPr txBox="1"/>
          <p:nvPr>
            <p:custDataLst>
              <p:tags r:id="rId83"/>
            </p:custDataLst>
          </p:nvPr>
        </p:nvSpPr>
        <p:spPr>
          <a:xfrm>
            <a:off x="127000" y="1805517"/>
            <a:ext cx="952500" cy="170519"/>
          </a:xfrm>
          <a:prstGeom prst="rect">
            <a:avLst/>
          </a:prstGeom>
          <a:noFill/>
        </p:spPr>
        <p:txBody>
          <a:bodyPr vert="horz" wrap="square" lIns="0" tIns="0" rIns="0" bIns="0" rtlCol="0" anchor="ctr" anchorCtr="0">
            <a:spAutoFit/>
          </a:bodyPr>
          <a:lstStyle/>
          <a:p>
            <a:r>
              <a:rPr lang="en-US" sz="1100" b="1" spc="-6" smtClean="0">
                <a:solidFill>
                  <a:prstClr val="black"/>
                </a:solidFill>
              </a:rPr>
              <a:t>Gen II Migration</a:t>
            </a:r>
            <a:endParaRPr lang="en-US" sz="1100" b="1" spc="-6">
              <a:solidFill>
                <a:prstClr val="black"/>
              </a:solidFill>
            </a:endParaRPr>
          </a:p>
        </p:txBody>
      </p:sp>
      <p:sp>
        <p:nvSpPr>
          <p:cNvPr id="4608" name="OTLSHAPE_T_7f025863b5434f9ca6f083d56cac4820_Shape"/>
          <p:cNvSpPr/>
          <p:nvPr>
            <p:custDataLst>
              <p:tags r:id="rId84"/>
            </p:custDataLst>
          </p:nvPr>
        </p:nvSpPr>
        <p:spPr>
          <a:xfrm>
            <a:off x="3907861" y="2055876"/>
            <a:ext cx="1104900" cy="203200"/>
          </a:xfrm>
          <a:prstGeom prst="rect">
            <a:avLst/>
          </a:prstGeom>
          <a:solidFill>
            <a:srgbClr val="6F3198"/>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09" name="OTLSHAPE_T_7f025863b5434f9ca6f083d56cac4820_ShapePercentage" hidden="1"/>
          <p:cNvSpPr/>
          <p:nvPr>
            <p:custDataLst>
              <p:tags r:id="rId85"/>
            </p:custDataLst>
          </p:nvPr>
        </p:nvSpPr>
        <p:spPr>
          <a:xfrm>
            <a:off x="3907861" y="2055876"/>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10" name="OTLSHAPE_T_7f025863b5434f9ca6f083d56cac4820_Duration" hidden="1"/>
          <p:cNvSpPr txBox="1"/>
          <p:nvPr>
            <p:custDataLst>
              <p:tags r:id="rId86"/>
            </p:custDataLst>
          </p:nvPr>
        </p:nvSpPr>
        <p:spPr>
          <a:xfrm>
            <a:off x="0" y="2055876"/>
            <a:ext cx="330200" cy="155025"/>
          </a:xfrm>
          <a:prstGeom prst="rect">
            <a:avLst/>
          </a:prstGeom>
          <a:noFill/>
        </p:spPr>
        <p:txBody>
          <a:bodyPr vert="horz" wrap="square" lIns="0" tIns="0" rIns="0" bIns="0" rtlCol="0" anchor="ctr" anchorCtr="0">
            <a:spAutoFit/>
          </a:bodyPr>
          <a:lstStyle/>
          <a:p>
            <a:pPr algn="ctr"/>
            <a:r>
              <a:rPr lang="en-US" sz="1000" smtClean="0">
                <a:solidFill>
                  <a:srgbClr val="C0504D"/>
                </a:solidFill>
              </a:rPr>
              <a:t>5 days</a:t>
            </a:r>
            <a:endParaRPr lang="en-US" sz="1000">
              <a:solidFill>
                <a:srgbClr val="C0504D"/>
              </a:solidFill>
            </a:endParaRPr>
          </a:p>
        </p:txBody>
      </p:sp>
      <p:sp>
        <p:nvSpPr>
          <p:cNvPr id="4611" name="OTLSHAPE_T_7f025863b5434f9ca6f083d56cac4820_TextPercentage" hidden="1"/>
          <p:cNvSpPr txBox="1"/>
          <p:nvPr>
            <p:custDataLst>
              <p:tags r:id="rId87"/>
            </p:custDataLst>
          </p:nvPr>
        </p:nvSpPr>
        <p:spPr>
          <a:xfrm>
            <a:off x="0" y="2210901"/>
            <a:ext cx="0" cy="153888"/>
          </a:xfrm>
          <a:prstGeom prst="rect">
            <a:avLst/>
          </a:prstGeom>
          <a:noFill/>
        </p:spPr>
        <p:txBody>
          <a:bodyPr vert="horz" wrap="square" lIns="0" tIns="0" rIns="0" bIns="0" rtlCol="0" anchor="ctr" anchorCtr="0">
            <a:spAutoFit/>
          </a:bodyPr>
          <a:lstStyle/>
          <a:p>
            <a:pPr algn="ctr"/>
            <a:endParaRPr lang="en-US" sz="1000">
              <a:solidFill>
                <a:srgbClr val="C0504D"/>
              </a:solidFill>
            </a:endParaRPr>
          </a:p>
        </p:txBody>
      </p:sp>
      <p:sp>
        <p:nvSpPr>
          <p:cNvPr id="4612" name="OTLSHAPE_T_7f025863b5434f9ca6f083d56cac4820_StartDate" hidden="1"/>
          <p:cNvSpPr txBox="1"/>
          <p:nvPr>
            <p:custDataLst>
              <p:tags r:id="rId88"/>
            </p:custDataLst>
          </p:nvPr>
        </p:nvSpPr>
        <p:spPr>
          <a:xfrm>
            <a:off x="0" y="2210901"/>
            <a:ext cx="0" cy="153888"/>
          </a:xfrm>
          <a:prstGeom prst="rect">
            <a:avLst/>
          </a:prstGeom>
          <a:noFill/>
        </p:spPr>
        <p:txBody>
          <a:bodyPr vert="horz" wrap="square" lIns="0" tIns="0" rIns="0" bIns="0" rtlCol="0" anchor="ctr" anchorCtr="0">
            <a:spAutoFit/>
          </a:bodyPr>
          <a:lstStyle/>
          <a:p>
            <a:pPr algn="ctr"/>
            <a:endParaRPr lang="en-US" sz="1000">
              <a:solidFill>
                <a:srgbClr val="1F497E"/>
              </a:solidFill>
            </a:endParaRPr>
          </a:p>
        </p:txBody>
      </p:sp>
      <p:sp>
        <p:nvSpPr>
          <p:cNvPr id="4613" name="OTLSHAPE_T_7f025863b5434f9ca6f083d56cac4820_EndDate" hidden="1"/>
          <p:cNvSpPr txBox="1"/>
          <p:nvPr>
            <p:custDataLst>
              <p:tags r:id="rId89"/>
            </p:custDataLst>
          </p:nvPr>
        </p:nvSpPr>
        <p:spPr>
          <a:xfrm>
            <a:off x="0" y="2210901"/>
            <a:ext cx="0" cy="153888"/>
          </a:xfrm>
          <a:prstGeom prst="rect">
            <a:avLst/>
          </a:prstGeom>
          <a:noFill/>
        </p:spPr>
        <p:txBody>
          <a:bodyPr vert="horz" wrap="square" lIns="0" tIns="0" rIns="0" bIns="0" rtlCol="0" anchor="ctr" anchorCtr="0">
            <a:spAutoFit/>
          </a:bodyPr>
          <a:lstStyle/>
          <a:p>
            <a:pPr algn="ctr"/>
            <a:endParaRPr lang="en-US" sz="1000">
              <a:solidFill>
                <a:srgbClr val="1F497E"/>
              </a:solidFill>
            </a:endParaRPr>
          </a:p>
        </p:txBody>
      </p:sp>
      <p:sp>
        <p:nvSpPr>
          <p:cNvPr id="4614" name="OTLSHAPE_T_7f025863b5434f9ca6f083d56cac4820_JoinedDate"/>
          <p:cNvSpPr txBox="1"/>
          <p:nvPr>
            <p:custDataLst>
              <p:tags r:id="rId90"/>
            </p:custDataLst>
          </p:nvPr>
        </p:nvSpPr>
        <p:spPr>
          <a:xfrm>
            <a:off x="5052731" y="2079964"/>
            <a:ext cx="1206500" cy="155025"/>
          </a:xfrm>
          <a:prstGeom prst="rect">
            <a:avLst/>
          </a:prstGeom>
          <a:noFill/>
        </p:spPr>
        <p:txBody>
          <a:bodyPr vert="horz" wrap="square" lIns="0" tIns="0" rIns="0" bIns="0" rtlCol="0" anchor="ctr" anchorCtr="0">
            <a:spAutoFit/>
          </a:bodyPr>
          <a:lstStyle/>
          <a:p>
            <a:r>
              <a:rPr lang="en-US" sz="1000" spc="-6" smtClean="0">
                <a:solidFill>
                  <a:srgbClr val="1F497E"/>
                </a:solidFill>
              </a:rPr>
              <a:t>3/21/2016 - 3/25/2016</a:t>
            </a:r>
            <a:endParaRPr lang="en-US" sz="1000" spc="-6">
              <a:solidFill>
                <a:srgbClr val="1F497E"/>
              </a:solidFill>
            </a:endParaRPr>
          </a:p>
        </p:txBody>
      </p:sp>
      <p:sp>
        <p:nvSpPr>
          <p:cNvPr id="4615" name="OTLSHAPE_T_7f025863b5434f9ca6f083d56cac4820_Title"/>
          <p:cNvSpPr txBox="1"/>
          <p:nvPr>
            <p:custDataLst>
              <p:tags r:id="rId91"/>
            </p:custDataLst>
          </p:nvPr>
        </p:nvSpPr>
        <p:spPr>
          <a:xfrm>
            <a:off x="127000" y="2072217"/>
            <a:ext cx="1930400" cy="170519"/>
          </a:xfrm>
          <a:prstGeom prst="rect">
            <a:avLst/>
          </a:prstGeom>
          <a:noFill/>
        </p:spPr>
        <p:txBody>
          <a:bodyPr vert="horz" wrap="square" lIns="0" tIns="0" rIns="0" bIns="0" rtlCol="0" anchor="ctr" anchorCtr="0">
            <a:spAutoFit/>
          </a:bodyPr>
          <a:lstStyle/>
          <a:p>
            <a:r>
              <a:rPr lang="en-US" sz="1100" b="1" spc="-8" smtClean="0">
                <a:solidFill>
                  <a:prstClr val="black"/>
                </a:solidFill>
              </a:rPr>
              <a:t>RF Test Range Setup &amp; Alignment</a:t>
            </a:r>
            <a:endParaRPr lang="en-US" sz="1100" b="1" spc="-8">
              <a:solidFill>
                <a:prstClr val="black"/>
              </a:solidFill>
            </a:endParaRPr>
          </a:p>
        </p:txBody>
      </p:sp>
      <p:sp>
        <p:nvSpPr>
          <p:cNvPr id="4616" name="OTLSHAPE_T_87ee498b9b024e72a9fd4bf0b93a907e_Shape"/>
          <p:cNvSpPr/>
          <p:nvPr>
            <p:custDataLst>
              <p:tags r:id="rId92"/>
            </p:custDataLst>
          </p:nvPr>
        </p:nvSpPr>
        <p:spPr>
          <a:xfrm>
            <a:off x="4345489" y="2322576"/>
            <a:ext cx="1536700" cy="203200"/>
          </a:xfrm>
          <a:prstGeom prst="rect">
            <a:avLst/>
          </a:prstGeom>
          <a:solidFill>
            <a:schemeClr val="accent2"/>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17" name="OTLSHAPE_T_87ee498b9b024e72a9fd4bf0b93a907e_ShapePercentage" hidden="1"/>
          <p:cNvSpPr/>
          <p:nvPr>
            <p:custDataLst>
              <p:tags r:id="rId93"/>
            </p:custDataLst>
          </p:nvPr>
        </p:nvSpPr>
        <p:spPr>
          <a:xfrm>
            <a:off x="4345489" y="2322576"/>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18" name="OTLSHAPE_T_87ee498b9b024e72a9fd4bf0b93a907e_Duration" hidden="1"/>
          <p:cNvSpPr txBox="1"/>
          <p:nvPr>
            <p:custDataLst>
              <p:tags r:id="rId94"/>
            </p:custDataLst>
          </p:nvPr>
        </p:nvSpPr>
        <p:spPr>
          <a:xfrm>
            <a:off x="0" y="2322576"/>
            <a:ext cx="330200" cy="155025"/>
          </a:xfrm>
          <a:prstGeom prst="rect">
            <a:avLst/>
          </a:prstGeom>
          <a:noFill/>
        </p:spPr>
        <p:txBody>
          <a:bodyPr vert="horz" wrap="square" lIns="0" tIns="0" rIns="0" bIns="0" rtlCol="0" anchor="ctr" anchorCtr="0">
            <a:spAutoFit/>
          </a:bodyPr>
          <a:lstStyle/>
          <a:p>
            <a:pPr algn="ctr"/>
            <a:r>
              <a:rPr lang="en-US" sz="1000" smtClean="0">
                <a:solidFill>
                  <a:srgbClr val="C0504D"/>
                </a:solidFill>
              </a:rPr>
              <a:t>7 days</a:t>
            </a:r>
            <a:endParaRPr lang="en-US" sz="1000">
              <a:solidFill>
                <a:srgbClr val="C0504D"/>
              </a:solidFill>
            </a:endParaRPr>
          </a:p>
        </p:txBody>
      </p:sp>
      <p:sp>
        <p:nvSpPr>
          <p:cNvPr id="4619" name="OTLSHAPE_T_87ee498b9b024e72a9fd4bf0b93a907e_TextPercentage" hidden="1"/>
          <p:cNvSpPr txBox="1"/>
          <p:nvPr>
            <p:custDataLst>
              <p:tags r:id="rId95"/>
            </p:custDataLst>
          </p:nvPr>
        </p:nvSpPr>
        <p:spPr>
          <a:xfrm>
            <a:off x="0" y="2477601"/>
            <a:ext cx="0" cy="153888"/>
          </a:xfrm>
          <a:prstGeom prst="rect">
            <a:avLst/>
          </a:prstGeom>
          <a:noFill/>
        </p:spPr>
        <p:txBody>
          <a:bodyPr vert="horz" wrap="square" lIns="0" tIns="0" rIns="0" bIns="0" rtlCol="0" anchor="ctr" anchorCtr="0">
            <a:spAutoFit/>
          </a:bodyPr>
          <a:lstStyle/>
          <a:p>
            <a:pPr algn="ctr"/>
            <a:endParaRPr lang="en-US" sz="1000">
              <a:solidFill>
                <a:srgbClr val="C0504D"/>
              </a:solidFill>
            </a:endParaRPr>
          </a:p>
        </p:txBody>
      </p:sp>
      <p:sp>
        <p:nvSpPr>
          <p:cNvPr id="4620" name="OTLSHAPE_T_87ee498b9b024e72a9fd4bf0b93a907e_StartDate" hidden="1"/>
          <p:cNvSpPr txBox="1"/>
          <p:nvPr>
            <p:custDataLst>
              <p:tags r:id="rId96"/>
            </p:custDataLst>
          </p:nvPr>
        </p:nvSpPr>
        <p:spPr>
          <a:xfrm>
            <a:off x="0" y="2477601"/>
            <a:ext cx="0" cy="153888"/>
          </a:xfrm>
          <a:prstGeom prst="rect">
            <a:avLst/>
          </a:prstGeom>
          <a:noFill/>
        </p:spPr>
        <p:txBody>
          <a:bodyPr vert="horz" wrap="square" lIns="0" tIns="0" rIns="0" bIns="0" rtlCol="0" anchor="ctr" anchorCtr="0">
            <a:spAutoFit/>
          </a:bodyPr>
          <a:lstStyle/>
          <a:p>
            <a:pPr algn="ctr"/>
            <a:endParaRPr lang="en-US" sz="1000">
              <a:solidFill>
                <a:srgbClr val="1F497E"/>
              </a:solidFill>
            </a:endParaRPr>
          </a:p>
        </p:txBody>
      </p:sp>
      <p:sp>
        <p:nvSpPr>
          <p:cNvPr id="4621" name="OTLSHAPE_T_87ee498b9b024e72a9fd4bf0b93a907e_EndDate" hidden="1"/>
          <p:cNvSpPr txBox="1"/>
          <p:nvPr>
            <p:custDataLst>
              <p:tags r:id="rId97"/>
            </p:custDataLst>
          </p:nvPr>
        </p:nvSpPr>
        <p:spPr>
          <a:xfrm>
            <a:off x="0" y="2477601"/>
            <a:ext cx="0" cy="153888"/>
          </a:xfrm>
          <a:prstGeom prst="rect">
            <a:avLst/>
          </a:prstGeom>
          <a:noFill/>
        </p:spPr>
        <p:txBody>
          <a:bodyPr vert="horz" wrap="square" lIns="0" tIns="0" rIns="0" bIns="0" rtlCol="0" anchor="ctr" anchorCtr="0">
            <a:spAutoFit/>
          </a:bodyPr>
          <a:lstStyle/>
          <a:p>
            <a:pPr algn="ctr"/>
            <a:endParaRPr lang="en-US" sz="1000">
              <a:solidFill>
                <a:srgbClr val="1F497E"/>
              </a:solidFill>
            </a:endParaRPr>
          </a:p>
        </p:txBody>
      </p:sp>
      <p:sp>
        <p:nvSpPr>
          <p:cNvPr id="4622" name="OTLSHAPE_T_87ee498b9b024e72a9fd4bf0b93a907e_JoinedDate"/>
          <p:cNvSpPr txBox="1"/>
          <p:nvPr>
            <p:custDataLst>
              <p:tags r:id="rId98"/>
            </p:custDataLst>
          </p:nvPr>
        </p:nvSpPr>
        <p:spPr>
          <a:xfrm>
            <a:off x="5927987" y="2346664"/>
            <a:ext cx="1206500" cy="155025"/>
          </a:xfrm>
          <a:prstGeom prst="rect">
            <a:avLst/>
          </a:prstGeom>
          <a:noFill/>
        </p:spPr>
        <p:txBody>
          <a:bodyPr vert="horz" wrap="square" lIns="0" tIns="0" rIns="0" bIns="0" rtlCol="0" anchor="ctr" anchorCtr="0">
            <a:spAutoFit/>
          </a:bodyPr>
          <a:lstStyle/>
          <a:p>
            <a:r>
              <a:rPr lang="en-US" sz="1000" spc="-6" smtClean="0">
                <a:solidFill>
                  <a:srgbClr val="1F497E"/>
                </a:solidFill>
              </a:rPr>
              <a:t>3/23/2016 - 3/29/2016</a:t>
            </a:r>
            <a:endParaRPr lang="en-US" sz="1000" spc="-6">
              <a:solidFill>
                <a:srgbClr val="1F497E"/>
              </a:solidFill>
            </a:endParaRPr>
          </a:p>
        </p:txBody>
      </p:sp>
      <p:sp>
        <p:nvSpPr>
          <p:cNvPr id="4623" name="OTLSHAPE_T_87ee498b9b024e72a9fd4bf0b93a907e_Title"/>
          <p:cNvSpPr txBox="1"/>
          <p:nvPr>
            <p:custDataLst>
              <p:tags r:id="rId99"/>
            </p:custDataLst>
          </p:nvPr>
        </p:nvSpPr>
        <p:spPr>
          <a:xfrm>
            <a:off x="127000" y="2338917"/>
            <a:ext cx="1422400" cy="170519"/>
          </a:xfrm>
          <a:prstGeom prst="rect">
            <a:avLst/>
          </a:prstGeom>
          <a:noFill/>
        </p:spPr>
        <p:txBody>
          <a:bodyPr vert="horz" wrap="square" lIns="0" tIns="0" rIns="0" bIns="0" rtlCol="0" anchor="ctr" anchorCtr="0">
            <a:spAutoFit/>
          </a:bodyPr>
          <a:lstStyle/>
          <a:p>
            <a:r>
              <a:rPr lang="en-US" sz="1100" b="1" spc="-8" smtClean="0">
                <a:solidFill>
                  <a:prstClr val="black"/>
                </a:solidFill>
              </a:rPr>
              <a:t>Delay Line Bench Testing</a:t>
            </a:r>
            <a:endParaRPr lang="en-US" sz="1100" b="1" spc="-8">
              <a:solidFill>
                <a:prstClr val="black"/>
              </a:solidFill>
            </a:endParaRPr>
          </a:p>
        </p:txBody>
      </p:sp>
      <p:sp>
        <p:nvSpPr>
          <p:cNvPr id="4624" name="OTLSHAPE_T_3d5524b220ea4232b2aca4dceb1fd24f_Shape"/>
          <p:cNvSpPr/>
          <p:nvPr>
            <p:custDataLst>
              <p:tags r:id="rId100"/>
            </p:custDataLst>
          </p:nvPr>
        </p:nvSpPr>
        <p:spPr>
          <a:xfrm>
            <a:off x="5877187" y="2589276"/>
            <a:ext cx="1320800" cy="203200"/>
          </a:xfrm>
          <a:prstGeom prst="rect">
            <a:avLst/>
          </a:prstGeom>
          <a:solidFill>
            <a:srgbClr val="02B2EE"/>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25" name="OTLSHAPE_T_3d5524b220ea4232b2aca4dceb1fd24f_ShapePercentage" hidden="1"/>
          <p:cNvSpPr/>
          <p:nvPr>
            <p:custDataLst>
              <p:tags r:id="rId101"/>
            </p:custDataLst>
          </p:nvPr>
        </p:nvSpPr>
        <p:spPr>
          <a:xfrm>
            <a:off x="5877187" y="2589276"/>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26" name="OTLSHAPE_T_3d5524b220ea4232b2aca4dceb1fd24f_Duration" hidden="1"/>
          <p:cNvSpPr txBox="1"/>
          <p:nvPr>
            <p:custDataLst>
              <p:tags r:id="rId102"/>
            </p:custDataLst>
          </p:nvPr>
        </p:nvSpPr>
        <p:spPr>
          <a:xfrm>
            <a:off x="0" y="2589276"/>
            <a:ext cx="330200" cy="155025"/>
          </a:xfrm>
          <a:prstGeom prst="rect">
            <a:avLst/>
          </a:prstGeom>
          <a:noFill/>
        </p:spPr>
        <p:txBody>
          <a:bodyPr vert="horz" wrap="square" lIns="0" tIns="0" rIns="0" bIns="0" rtlCol="0" anchor="ctr" anchorCtr="0">
            <a:spAutoFit/>
          </a:bodyPr>
          <a:lstStyle/>
          <a:p>
            <a:pPr algn="ctr"/>
            <a:r>
              <a:rPr lang="en-US" sz="1000" smtClean="0">
                <a:solidFill>
                  <a:srgbClr val="C0504D"/>
                </a:solidFill>
              </a:rPr>
              <a:t>6 days</a:t>
            </a:r>
            <a:endParaRPr lang="en-US" sz="1000">
              <a:solidFill>
                <a:srgbClr val="C0504D"/>
              </a:solidFill>
            </a:endParaRPr>
          </a:p>
        </p:txBody>
      </p:sp>
      <p:sp>
        <p:nvSpPr>
          <p:cNvPr id="4627" name="OTLSHAPE_T_3d5524b220ea4232b2aca4dceb1fd24f_TextPercentage" hidden="1"/>
          <p:cNvSpPr txBox="1"/>
          <p:nvPr>
            <p:custDataLst>
              <p:tags r:id="rId103"/>
            </p:custDataLst>
          </p:nvPr>
        </p:nvSpPr>
        <p:spPr>
          <a:xfrm>
            <a:off x="0" y="2744301"/>
            <a:ext cx="0" cy="153888"/>
          </a:xfrm>
          <a:prstGeom prst="rect">
            <a:avLst/>
          </a:prstGeom>
          <a:noFill/>
        </p:spPr>
        <p:txBody>
          <a:bodyPr vert="horz" wrap="square" lIns="0" tIns="0" rIns="0" bIns="0" rtlCol="0" anchor="ctr" anchorCtr="0">
            <a:spAutoFit/>
          </a:bodyPr>
          <a:lstStyle/>
          <a:p>
            <a:pPr algn="ctr"/>
            <a:endParaRPr lang="en-US" sz="1000">
              <a:solidFill>
                <a:srgbClr val="C0504D"/>
              </a:solidFill>
            </a:endParaRPr>
          </a:p>
        </p:txBody>
      </p:sp>
      <p:sp>
        <p:nvSpPr>
          <p:cNvPr id="4628" name="OTLSHAPE_T_3d5524b220ea4232b2aca4dceb1fd24f_StartDate" hidden="1"/>
          <p:cNvSpPr txBox="1"/>
          <p:nvPr>
            <p:custDataLst>
              <p:tags r:id="rId104"/>
            </p:custDataLst>
          </p:nvPr>
        </p:nvSpPr>
        <p:spPr>
          <a:xfrm>
            <a:off x="0" y="2744301"/>
            <a:ext cx="0" cy="153888"/>
          </a:xfrm>
          <a:prstGeom prst="rect">
            <a:avLst/>
          </a:prstGeom>
          <a:noFill/>
        </p:spPr>
        <p:txBody>
          <a:bodyPr vert="horz" wrap="square" lIns="0" tIns="0" rIns="0" bIns="0" rtlCol="0" anchor="ctr" anchorCtr="0">
            <a:spAutoFit/>
          </a:bodyPr>
          <a:lstStyle/>
          <a:p>
            <a:pPr algn="ctr"/>
            <a:endParaRPr lang="en-US" sz="1000">
              <a:solidFill>
                <a:srgbClr val="1F497E"/>
              </a:solidFill>
            </a:endParaRPr>
          </a:p>
        </p:txBody>
      </p:sp>
      <p:sp>
        <p:nvSpPr>
          <p:cNvPr id="4629" name="OTLSHAPE_T_3d5524b220ea4232b2aca4dceb1fd24f_EndDate" hidden="1"/>
          <p:cNvSpPr txBox="1"/>
          <p:nvPr>
            <p:custDataLst>
              <p:tags r:id="rId105"/>
            </p:custDataLst>
          </p:nvPr>
        </p:nvSpPr>
        <p:spPr>
          <a:xfrm>
            <a:off x="0" y="2744301"/>
            <a:ext cx="0" cy="153888"/>
          </a:xfrm>
          <a:prstGeom prst="rect">
            <a:avLst/>
          </a:prstGeom>
          <a:noFill/>
        </p:spPr>
        <p:txBody>
          <a:bodyPr vert="horz" wrap="square" lIns="0" tIns="0" rIns="0" bIns="0" rtlCol="0" anchor="ctr" anchorCtr="0">
            <a:spAutoFit/>
          </a:bodyPr>
          <a:lstStyle/>
          <a:p>
            <a:pPr algn="ctr"/>
            <a:endParaRPr lang="en-US" sz="1000">
              <a:solidFill>
                <a:srgbClr val="1F497E"/>
              </a:solidFill>
            </a:endParaRPr>
          </a:p>
        </p:txBody>
      </p:sp>
      <p:sp>
        <p:nvSpPr>
          <p:cNvPr id="4630" name="OTLSHAPE_T_3d5524b220ea4232b2aca4dceb1fd24f_JoinedDate"/>
          <p:cNvSpPr txBox="1"/>
          <p:nvPr>
            <p:custDataLst>
              <p:tags r:id="rId106"/>
            </p:custDataLst>
          </p:nvPr>
        </p:nvSpPr>
        <p:spPr>
          <a:xfrm>
            <a:off x="7240871" y="2613364"/>
            <a:ext cx="1130300" cy="155025"/>
          </a:xfrm>
          <a:prstGeom prst="rect">
            <a:avLst/>
          </a:prstGeom>
          <a:noFill/>
        </p:spPr>
        <p:txBody>
          <a:bodyPr vert="horz" wrap="square" lIns="0" tIns="0" rIns="0" bIns="0" rtlCol="0" anchor="ctr" anchorCtr="0">
            <a:spAutoFit/>
          </a:bodyPr>
          <a:lstStyle/>
          <a:p>
            <a:r>
              <a:rPr lang="en-US" sz="1000" spc="-6" smtClean="0">
                <a:solidFill>
                  <a:srgbClr val="1F497E"/>
                </a:solidFill>
              </a:rPr>
              <a:t>3/30/2016 - 4/4/2016</a:t>
            </a:r>
            <a:endParaRPr lang="en-US" sz="1000" spc="-6">
              <a:solidFill>
                <a:srgbClr val="1F497E"/>
              </a:solidFill>
            </a:endParaRPr>
          </a:p>
        </p:txBody>
      </p:sp>
      <p:sp>
        <p:nvSpPr>
          <p:cNvPr id="4631" name="OTLSHAPE_T_3d5524b220ea4232b2aca4dceb1fd24f_Title"/>
          <p:cNvSpPr txBox="1"/>
          <p:nvPr>
            <p:custDataLst>
              <p:tags r:id="rId107"/>
            </p:custDataLst>
          </p:nvPr>
        </p:nvSpPr>
        <p:spPr>
          <a:xfrm>
            <a:off x="127000" y="2605617"/>
            <a:ext cx="977900" cy="170519"/>
          </a:xfrm>
          <a:prstGeom prst="rect">
            <a:avLst/>
          </a:prstGeom>
          <a:noFill/>
        </p:spPr>
        <p:txBody>
          <a:bodyPr vert="horz" wrap="square" lIns="0" tIns="0" rIns="0" bIns="0" rtlCol="0" anchor="ctr" anchorCtr="0">
            <a:spAutoFit/>
          </a:bodyPr>
          <a:lstStyle/>
          <a:p>
            <a:r>
              <a:rPr lang="en-US" sz="1100" b="1" spc="-12" smtClean="0">
                <a:solidFill>
                  <a:prstClr val="black"/>
                </a:solidFill>
              </a:rPr>
              <a:t>RF Range Testing</a:t>
            </a:r>
            <a:endParaRPr lang="en-US" sz="1100" b="1" spc="-12">
              <a:solidFill>
                <a:prstClr val="black"/>
              </a:solidFill>
            </a:endParaRPr>
          </a:p>
        </p:txBody>
      </p:sp>
      <p:sp>
        <p:nvSpPr>
          <p:cNvPr id="4632" name="OTLSHAPE_T_73a753fc3eb04cce8a74f5f2ee475fdf_Shape"/>
          <p:cNvSpPr/>
          <p:nvPr>
            <p:custDataLst>
              <p:tags r:id="rId108"/>
            </p:custDataLst>
          </p:nvPr>
        </p:nvSpPr>
        <p:spPr>
          <a:xfrm>
            <a:off x="5877187" y="2855976"/>
            <a:ext cx="1320800" cy="203200"/>
          </a:xfrm>
          <a:prstGeom prst="rect">
            <a:avLst/>
          </a:prstGeom>
          <a:solidFill>
            <a:schemeClr val="accent4"/>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33" name="OTLSHAPE_T_73a753fc3eb04cce8a74f5f2ee475fdf_ShapePercentage" hidden="1"/>
          <p:cNvSpPr/>
          <p:nvPr>
            <p:custDataLst>
              <p:tags r:id="rId109"/>
            </p:custDataLst>
          </p:nvPr>
        </p:nvSpPr>
        <p:spPr>
          <a:xfrm>
            <a:off x="5877187" y="2855976"/>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34" name="OTLSHAPE_T_73a753fc3eb04cce8a74f5f2ee475fdf_Duration" hidden="1"/>
          <p:cNvSpPr txBox="1"/>
          <p:nvPr>
            <p:custDataLst>
              <p:tags r:id="rId110"/>
            </p:custDataLst>
          </p:nvPr>
        </p:nvSpPr>
        <p:spPr>
          <a:xfrm>
            <a:off x="0" y="2855976"/>
            <a:ext cx="330200" cy="155025"/>
          </a:xfrm>
          <a:prstGeom prst="rect">
            <a:avLst/>
          </a:prstGeom>
          <a:noFill/>
        </p:spPr>
        <p:txBody>
          <a:bodyPr vert="horz" wrap="square" lIns="0" tIns="0" rIns="0" bIns="0" rtlCol="0" anchor="ctr" anchorCtr="0">
            <a:spAutoFit/>
          </a:bodyPr>
          <a:lstStyle/>
          <a:p>
            <a:pPr algn="ctr"/>
            <a:r>
              <a:rPr lang="en-US" sz="1000" smtClean="0">
                <a:solidFill>
                  <a:srgbClr val="C0504D"/>
                </a:solidFill>
              </a:rPr>
              <a:t>6 days</a:t>
            </a:r>
            <a:endParaRPr lang="en-US" sz="1000">
              <a:solidFill>
                <a:srgbClr val="C0504D"/>
              </a:solidFill>
            </a:endParaRPr>
          </a:p>
        </p:txBody>
      </p:sp>
      <p:sp>
        <p:nvSpPr>
          <p:cNvPr id="4635" name="OTLSHAPE_T_73a753fc3eb04cce8a74f5f2ee475fdf_TextPercentage" hidden="1"/>
          <p:cNvSpPr txBox="1"/>
          <p:nvPr>
            <p:custDataLst>
              <p:tags r:id="rId111"/>
            </p:custDataLst>
          </p:nvPr>
        </p:nvSpPr>
        <p:spPr>
          <a:xfrm>
            <a:off x="0" y="3011001"/>
            <a:ext cx="0" cy="153888"/>
          </a:xfrm>
          <a:prstGeom prst="rect">
            <a:avLst/>
          </a:prstGeom>
          <a:noFill/>
        </p:spPr>
        <p:txBody>
          <a:bodyPr vert="horz" wrap="square" lIns="0" tIns="0" rIns="0" bIns="0" rtlCol="0" anchor="ctr" anchorCtr="0">
            <a:spAutoFit/>
          </a:bodyPr>
          <a:lstStyle/>
          <a:p>
            <a:pPr algn="ctr"/>
            <a:endParaRPr lang="en-US" sz="1000">
              <a:solidFill>
                <a:srgbClr val="C0504D"/>
              </a:solidFill>
            </a:endParaRPr>
          </a:p>
        </p:txBody>
      </p:sp>
      <p:sp>
        <p:nvSpPr>
          <p:cNvPr id="4636" name="OTLSHAPE_T_73a753fc3eb04cce8a74f5f2ee475fdf_StartDate" hidden="1"/>
          <p:cNvSpPr txBox="1"/>
          <p:nvPr>
            <p:custDataLst>
              <p:tags r:id="rId112"/>
            </p:custDataLst>
          </p:nvPr>
        </p:nvSpPr>
        <p:spPr>
          <a:xfrm>
            <a:off x="0" y="3011001"/>
            <a:ext cx="0" cy="153888"/>
          </a:xfrm>
          <a:prstGeom prst="rect">
            <a:avLst/>
          </a:prstGeom>
          <a:noFill/>
        </p:spPr>
        <p:txBody>
          <a:bodyPr vert="horz" wrap="square" lIns="0" tIns="0" rIns="0" bIns="0" rtlCol="0" anchor="ctr" anchorCtr="0">
            <a:spAutoFit/>
          </a:bodyPr>
          <a:lstStyle/>
          <a:p>
            <a:pPr algn="ctr"/>
            <a:endParaRPr lang="en-US" sz="1000">
              <a:solidFill>
                <a:srgbClr val="1F497E"/>
              </a:solidFill>
            </a:endParaRPr>
          </a:p>
        </p:txBody>
      </p:sp>
      <p:sp>
        <p:nvSpPr>
          <p:cNvPr id="4637" name="OTLSHAPE_T_73a753fc3eb04cce8a74f5f2ee475fdf_EndDate" hidden="1"/>
          <p:cNvSpPr txBox="1"/>
          <p:nvPr>
            <p:custDataLst>
              <p:tags r:id="rId113"/>
            </p:custDataLst>
          </p:nvPr>
        </p:nvSpPr>
        <p:spPr>
          <a:xfrm>
            <a:off x="0" y="3011001"/>
            <a:ext cx="0" cy="153888"/>
          </a:xfrm>
          <a:prstGeom prst="rect">
            <a:avLst/>
          </a:prstGeom>
          <a:noFill/>
        </p:spPr>
        <p:txBody>
          <a:bodyPr vert="horz" wrap="square" lIns="0" tIns="0" rIns="0" bIns="0" rtlCol="0" anchor="ctr" anchorCtr="0">
            <a:spAutoFit/>
          </a:bodyPr>
          <a:lstStyle/>
          <a:p>
            <a:pPr algn="ctr"/>
            <a:endParaRPr lang="en-US" sz="1000">
              <a:solidFill>
                <a:srgbClr val="1F497E"/>
              </a:solidFill>
            </a:endParaRPr>
          </a:p>
        </p:txBody>
      </p:sp>
      <p:sp>
        <p:nvSpPr>
          <p:cNvPr id="4638" name="OTLSHAPE_T_73a753fc3eb04cce8a74f5f2ee475fdf_JoinedDate"/>
          <p:cNvSpPr txBox="1"/>
          <p:nvPr>
            <p:custDataLst>
              <p:tags r:id="rId114"/>
            </p:custDataLst>
          </p:nvPr>
        </p:nvSpPr>
        <p:spPr>
          <a:xfrm>
            <a:off x="7240871" y="2880064"/>
            <a:ext cx="1130300" cy="155025"/>
          </a:xfrm>
          <a:prstGeom prst="rect">
            <a:avLst/>
          </a:prstGeom>
          <a:noFill/>
        </p:spPr>
        <p:txBody>
          <a:bodyPr vert="horz" wrap="square" lIns="0" tIns="0" rIns="0" bIns="0" rtlCol="0" anchor="ctr" anchorCtr="0">
            <a:spAutoFit/>
          </a:bodyPr>
          <a:lstStyle/>
          <a:p>
            <a:r>
              <a:rPr lang="en-US" sz="1000" spc="-6" smtClean="0">
                <a:solidFill>
                  <a:srgbClr val="1F497E"/>
                </a:solidFill>
              </a:rPr>
              <a:t>3/30/2016 - 4/4/2016</a:t>
            </a:r>
            <a:endParaRPr lang="en-US" sz="1000" spc="-6">
              <a:solidFill>
                <a:srgbClr val="1F497E"/>
              </a:solidFill>
            </a:endParaRPr>
          </a:p>
        </p:txBody>
      </p:sp>
      <p:sp>
        <p:nvSpPr>
          <p:cNvPr id="4639" name="OTLSHAPE_T_73a753fc3eb04cce8a74f5f2ee475fdf_Title"/>
          <p:cNvSpPr txBox="1"/>
          <p:nvPr>
            <p:custDataLst>
              <p:tags r:id="rId115"/>
            </p:custDataLst>
          </p:nvPr>
        </p:nvSpPr>
        <p:spPr>
          <a:xfrm>
            <a:off x="127000" y="2872317"/>
            <a:ext cx="3098800" cy="170519"/>
          </a:xfrm>
          <a:prstGeom prst="rect">
            <a:avLst/>
          </a:prstGeom>
          <a:noFill/>
        </p:spPr>
        <p:txBody>
          <a:bodyPr vert="horz" wrap="square" lIns="0" tIns="0" rIns="0" bIns="0" rtlCol="0" anchor="ctr" anchorCtr="0">
            <a:spAutoFit/>
          </a:bodyPr>
          <a:lstStyle/>
          <a:p>
            <a:r>
              <a:rPr lang="en-US" sz="1100" b="1" spc="-6" smtClean="0">
                <a:solidFill>
                  <a:prstClr val="black"/>
                </a:solidFill>
              </a:rPr>
              <a:t>Neural Network Development &amp; Testing (Strech Goal)</a:t>
            </a:r>
            <a:endParaRPr lang="en-US" sz="1100" b="1" spc="-6">
              <a:solidFill>
                <a:prstClr val="black"/>
              </a:solidFill>
            </a:endParaRPr>
          </a:p>
        </p:txBody>
      </p:sp>
      <p:sp>
        <p:nvSpPr>
          <p:cNvPr id="4640" name="OTLSHAPE_T_84fc15cab39b46c38121e4467fd8f4f6_Shape"/>
          <p:cNvSpPr/>
          <p:nvPr>
            <p:custDataLst>
              <p:tags r:id="rId116"/>
            </p:custDataLst>
          </p:nvPr>
        </p:nvSpPr>
        <p:spPr>
          <a:xfrm>
            <a:off x="7190071" y="3122676"/>
            <a:ext cx="876300" cy="203200"/>
          </a:xfrm>
          <a:prstGeom prst="rect">
            <a:avLst/>
          </a:prstGeom>
          <a:solidFill>
            <a:srgbClr val="6F3198"/>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41" name="OTLSHAPE_T_84fc15cab39b46c38121e4467fd8f4f6_ShapePercentage" hidden="1"/>
          <p:cNvSpPr/>
          <p:nvPr>
            <p:custDataLst>
              <p:tags r:id="rId117"/>
            </p:custDataLst>
          </p:nvPr>
        </p:nvSpPr>
        <p:spPr>
          <a:xfrm>
            <a:off x="7190071" y="3122676"/>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42" name="OTLSHAPE_T_84fc15cab39b46c38121e4467fd8f4f6_Duration" hidden="1"/>
          <p:cNvSpPr txBox="1"/>
          <p:nvPr>
            <p:custDataLst>
              <p:tags r:id="rId118"/>
            </p:custDataLst>
          </p:nvPr>
        </p:nvSpPr>
        <p:spPr>
          <a:xfrm>
            <a:off x="0" y="3122676"/>
            <a:ext cx="330200" cy="155025"/>
          </a:xfrm>
          <a:prstGeom prst="rect">
            <a:avLst/>
          </a:prstGeom>
          <a:noFill/>
        </p:spPr>
        <p:txBody>
          <a:bodyPr vert="horz" wrap="square" lIns="0" tIns="0" rIns="0" bIns="0" rtlCol="0" anchor="ctr" anchorCtr="0">
            <a:spAutoFit/>
          </a:bodyPr>
          <a:lstStyle/>
          <a:p>
            <a:pPr algn="ctr"/>
            <a:r>
              <a:rPr lang="en-US" sz="1000" smtClean="0">
                <a:solidFill>
                  <a:srgbClr val="C0504D"/>
                </a:solidFill>
              </a:rPr>
              <a:t>4 days</a:t>
            </a:r>
            <a:endParaRPr lang="en-US" sz="1000">
              <a:solidFill>
                <a:srgbClr val="C0504D"/>
              </a:solidFill>
            </a:endParaRPr>
          </a:p>
        </p:txBody>
      </p:sp>
      <p:sp>
        <p:nvSpPr>
          <p:cNvPr id="4643" name="OTLSHAPE_T_84fc15cab39b46c38121e4467fd8f4f6_TextPercentage" hidden="1"/>
          <p:cNvSpPr txBox="1"/>
          <p:nvPr>
            <p:custDataLst>
              <p:tags r:id="rId119"/>
            </p:custDataLst>
          </p:nvPr>
        </p:nvSpPr>
        <p:spPr>
          <a:xfrm>
            <a:off x="0" y="3277701"/>
            <a:ext cx="0" cy="153888"/>
          </a:xfrm>
          <a:prstGeom prst="rect">
            <a:avLst/>
          </a:prstGeom>
          <a:noFill/>
        </p:spPr>
        <p:txBody>
          <a:bodyPr vert="horz" wrap="square" lIns="0" tIns="0" rIns="0" bIns="0" rtlCol="0" anchor="ctr" anchorCtr="0">
            <a:spAutoFit/>
          </a:bodyPr>
          <a:lstStyle/>
          <a:p>
            <a:pPr algn="ctr"/>
            <a:endParaRPr lang="en-US" sz="1000">
              <a:solidFill>
                <a:srgbClr val="C0504D"/>
              </a:solidFill>
            </a:endParaRPr>
          </a:p>
        </p:txBody>
      </p:sp>
      <p:sp>
        <p:nvSpPr>
          <p:cNvPr id="4644" name="OTLSHAPE_T_84fc15cab39b46c38121e4467fd8f4f6_StartDate" hidden="1"/>
          <p:cNvSpPr txBox="1"/>
          <p:nvPr>
            <p:custDataLst>
              <p:tags r:id="rId120"/>
            </p:custDataLst>
          </p:nvPr>
        </p:nvSpPr>
        <p:spPr>
          <a:xfrm>
            <a:off x="0" y="3277701"/>
            <a:ext cx="0" cy="153888"/>
          </a:xfrm>
          <a:prstGeom prst="rect">
            <a:avLst/>
          </a:prstGeom>
          <a:noFill/>
        </p:spPr>
        <p:txBody>
          <a:bodyPr vert="horz" wrap="square" lIns="0" tIns="0" rIns="0" bIns="0" rtlCol="0" anchor="ctr" anchorCtr="0">
            <a:spAutoFit/>
          </a:bodyPr>
          <a:lstStyle/>
          <a:p>
            <a:pPr algn="ctr"/>
            <a:endParaRPr lang="en-US" sz="1000">
              <a:solidFill>
                <a:srgbClr val="1F497E"/>
              </a:solidFill>
            </a:endParaRPr>
          </a:p>
        </p:txBody>
      </p:sp>
      <p:sp>
        <p:nvSpPr>
          <p:cNvPr id="4645" name="OTLSHAPE_T_84fc15cab39b46c38121e4467fd8f4f6_EndDate" hidden="1"/>
          <p:cNvSpPr txBox="1"/>
          <p:nvPr>
            <p:custDataLst>
              <p:tags r:id="rId121"/>
            </p:custDataLst>
          </p:nvPr>
        </p:nvSpPr>
        <p:spPr>
          <a:xfrm>
            <a:off x="0" y="3277701"/>
            <a:ext cx="0" cy="153888"/>
          </a:xfrm>
          <a:prstGeom prst="rect">
            <a:avLst/>
          </a:prstGeom>
          <a:noFill/>
        </p:spPr>
        <p:txBody>
          <a:bodyPr vert="horz" wrap="square" lIns="0" tIns="0" rIns="0" bIns="0" rtlCol="0" anchor="ctr" anchorCtr="0">
            <a:spAutoFit/>
          </a:bodyPr>
          <a:lstStyle/>
          <a:p>
            <a:pPr algn="ctr"/>
            <a:endParaRPr lang="en-US" sz="1000">
              <a:solidFill>
                <a:srgbClr val="1F497E"/>
              </a:solidFill>
            </a:endParaRPr>
          </a:p>
        </p:txBody>
      </p:sp>
      <p:sp>
        <p:nvSpPr>
          <p:cNvPr id="4646" name="OTLSHAPE_T_84fc15cab39b46c38121e4467fd8f4f6_JoinedDate"/>
          <p:cNvSpPr txBox="1"/>
          <p:nvPr>
            <p:custDataLst>
              <p:tags r:id="rId122"/>
            </p:custDataLst>
          </p:nvPr>
        </p:nvSpPr>
        <p:spPr>
          <a:xfrm>
            <a:off x="8116127" y="3146764"/>
            <a:ext cx="1066800" cy="155025"/>
          </a:xfrm>
          <a:prstGeom prst="rect">
            <a:avLst/>
          </a:prstGeom>
          <a:noFill/>
        </p:spPr>
        <p:txBody>
          <a:bodyPr vert="horz" wrap="square" lIns="0" tIns="0" rIns="0" bIns="0" rtlCol="0" anchor="ctr" anchorCtr="0">
            <a:spAutoFit/>
          </a:bodyPr>
          <a:lstStyle/>
          <a:p>
            <a:r>
              <a:rPr lang="en-US" sz="1000" spc="-6" smtClean="0">
                <a:solidFill>
                  <a:srgbClr val="1F497E"/>
                </a:solidFill>
              </a:rPr>
              <a:t>4/5/2016 - 4/8/2016</a:t>
            </a:r>
            <a:endParaRPr lang="en-US" sz="1000" spc="-6">
              <a:solidFill>
                <a:srgbClr val="1F497E"/>
              </a:solidFill>
            </a:endParaRPr>
          </a:p>
        </p:txBody>
      </p:sp>
      <p:sp>
        <p:nvSpPr>
          <p:cNvPr id="4647" name="OTLSHAPE_T_84fc15cab39b46c38121e4467fd8f4f6_Title"/>
          <p:cNvSpPr txBox="1"/>
          <p:nvPr>
            <p:custDataLst>
              <p:tags r:id="rId123"/>
            </p:custDataLst>
          </p:nvPr>
        </p:nvSpPr>
        <p:spPr>
          <a:xfrm>
            <a:off x="127000" y="3139017"/>
            <a:ext cx="1841500" cy="170519"/>
          </a:xfrm>
          <a:prstGeom prst="rect">
            <a:avLst/>
          </a:prstGeom>
          <a:noFill/>
        </p:spPr>
        <p:txBody>
          <a:bodyPr vert="horz" wrap="square" lIns="0" tIns="0" rIns="0" bIns="0" rtlCol="0" anchor="ctr" anchorCtr="0">
            <a:spAutoFit/>
          </a:bodyPr>
          <a:lstStyle/>
          <a:p>
            <a:r>
              <a:rPr lang="en-US" sz="1100" b="1" spc="-4" smtClean="0">
                <a:solidFill>
                  <a:prstClr val="black"/>
                </a:solidFill>
              </a:rPr>
              <a:t>Data Documentation &amp; Analysis</a:t>
            </a:r>
            <a:endParaRPr lang="en-US" sz="1100" b="1" spc="-4">
              <a:solidFill>
                <a:prstClr val="black"/>
              </a:solidFill>
            </a:endParaRPr>
          </a:p>
        </p:txBody>
      </p:sp>
      <p:sp>
        <p:nvSpPr>
          <p:cNvPr id="4648" name="OTLSHAPE_T_3b7ef35bcf9f4146aee2d0df24fa28e7_Shape"/>
          <p:cNvSpPr/>
          <p:nvPr>
            <p:custDataLst>
              <p:tags r:id="rId124"/>
            </p:custDataLst>
          </p:nvPr>
        </p:nvSpPr>
        <p:spPr>
          <a:xfrm>
            <a:off x="8502955" y="3389376"/>
            <a:ext cx="1104900" cy="203200"/>
          </a:xfrm>
          <a:prstGeom prst="rect">
            <a:avLst/>
          </a:prstGeom>
          <a:solidFill>
            <a:schemeClr val="accent2"/>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49" name="OTLSHAPE_T_3b7ef35bcf9f4146aee2d0df24fa28e7_ShapePercentage" hidden="1"/>
          <p:cNvSpPr/>
          <p:nvPr>
            <p:custDataLst>
              <p:tags r:id="rId125"/>
            </p:custDataLst>
          </p:nvPr>
        </p:nvSpPr>
        <p:spPr>
          <a:xfrm>
            <a:off x="8502955" y="3389376"/>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50" name="OTLSHAPE_T_3b7ef35bcf9f4146aee2d0df24fa28e7_Duration" hidden="1"/>
          <p:cNvSpPr txBox="1"/>
          <p:nvPr>
            <p:custDataLst>
              <p:tags r:id="rId126"/>
            </p:custDataLst>
          </p:nvPr>
        </p:nvSpPr>
        <p:spPr>
          <a:xfrm>
            <a:off x="0" y="3389376"/>
            <a:ext cx="330200" cy="155025"/>
          </a:xfrm>
          <a:prstGeom prst="rect">
            <a:avLst/>
          </a:prstGeom>
          <a:noFill/>
        </p:spPr>
        <p:txBody>
          <a:bodyPr vert="horz" wrap="square" lIns="0" tIns="0" rIns="0" bIns="0" rtlCol="0" anchor="ctr" anchorCtr="0">
            <a:spAutoFit/>
          </a:bodyPr>
          <a:lstStyle/>
          <a:p>
            <a:pPr algn="ctr"/>
            <a:r>
              <a:rPr lang="en-US" sz="1000" smtClean="0">
                <a:solidFill>
                  <a:srgbClr val="C0504D"/>
                </a:solidFill>
              </a:rPr>
              <a:t>5 days</a:t>
            </a:r>
            <a:endParaRPr lang="en-US" sz="1000">
              <a:solidFill>
                <a:srgbClr val="C0504D"/>
              </a:solidFill>
            </a:endParaRPr>
          </a:p>
        </p:txBody>
      </p:sp>
      <p:sp>
        <p:nvSpPr>
          <p:cNvPr id="4651" name="OTLSHAPE_T_3b7ef35bcf9f4146aee2d0df24fa28e7_TextPercentage" hidden="1"/>
          <p:cNvSpPr txBox="1"/>
          <p:nvPr>
            <p:custDataLst>
              <p:tags r:id="rId127"/>
            </p:custDataLst>
          </p:nvPr>
        </p:nvSpPr>
        <p:spPr>
          <a:xfrm>
            <a:off x="0" y="3544401"/>
            <a:ext cx="0" cy="153888"/>
          </a:xfrm>
          <a:prstGeom prst="rect">
            <a:avLst/>
          </a:prstGeom>
          <a:noFill/>
        </p:spPr>
        <p:txBody>
          <a:bodyPr vert="horz" wrap="square" lIns="0" tIns="0" rIns="0" bIns="0" rtlCol="0" anchor="ctr" anchorCtr="0">
            <a:spAutoFit/>
          </a:bodyPr>
          <a:lstStyle/>
          <a:p>
            <a:pPr algn="ctr"/>
            <a:endParaRPr lang="en-US" sz="1000">
              <a:solidFill>
                <a:srgbClr val="C0504D"/>
              </a:solidFill>
            </a:endParaRPr>
          </a:p>
        </p:txBody>
      </p:sp>
      <p:sp>
        <p:nvSpPr>
          <p:cNvPr id="4652" name="OTLSHAPE_T_3b7ef35bcf9f4146aee2d0df24fa28e7_StartDate" hidden="1"/>
          <p:cNvSpPr txBox="1"/>
          <p:nvPr>
            <p:custDataLst>
              <p:tags r:id="rId128"/>
            </p:custDataLst>
          </p:nvPr>
        </p:nvSpPr>
        <p:spPr>
          <a:xfrm>
            <a:off x="0" y="3544401"/>
            <a:ext cx="0" cy="153888"/>
          </a:xfrm>
          <a:prstGeom prst="rect">
            <a:avLst/>
          </a:prstGeom>
          <a:noFill/>
        </p:spPr>
        <p:txBody>
          <a:bodyPr vert="horz" wrap="square" lIns="0" tIns="0" rIns="0" bIns="0" rtlCol="0" anchor="ctr" anchorCtr="0">
            <a:spAutoFit/>
          </a:bodyPr>
          <a:lstStyle/>
          <a:p>
            <a:pPr algn="ctr"/>
            <a:endParaRPr lang="en-US" sz="1000">
              <a:solidFill>
                <a:srgbClr val="1F497E"/>
              </a:solidFill>
            </a:endParaRPr>
          </a:p>
        </p:txBody>
      </p:sp>
      <p:sp>
        <p:nvSpPr>
          <p:cNvPr id="4653" name="OTLSHAPE_T_3b7ef35bcf9f4146aee2d0df24fa28e7_EndDate" hidden="1"/>
          <p:cNvSpPr txBox="1"/>
          <p:nvPr>
            <p:custDataLst>
              <p:tags r:id="rId129"/>
            </p:custDataLst>
          </p:nvPr>
        </p:nvSpPr>
        <p:spPr>
          <a:xfrm>
            <a:off x="0" y="3544401"/>
            <a:ext cx="0" cy="153888"/>
          </a:xfrm>
          <a:prstGeom prst="rect">
            <a:avLst/>
          </a:prstGeom>
          <a:noFill/>
        </p:spPr>
        <p:txBody>
          <a:bodyPr vert="horz" wrap="square" lIns="0" tIns="0" rIns="0" bIns="0" rtlCol="0" anchor="ctr" anchorCtr="0">
            <a:spAutoFit/>
          </a:bodyPr>
          <a:lstStyle/>
          <a:p>
            <a:pPr algn="ctr"/>
            <a:endParaRPr lang="en-US" sz="1000">
              <a:solidFill>
                <a:srgbClr val="1F497E"/>
              </a:solidFill>
            </a:endParaRPr>
          </a:p>
        </p:txBody>
      </p:sp>
      <p:sp>
        <p:nvSpPr>
          <p:cNvPr id="4654" name="OTLSHAPE_T_3b7ef35bcf9f4146aee2d0df24fa28e7_JoinedDate"/>
          <p:cNvSpPr txBox="1"/>
          <p:nvPr>
            <p:custDataLst>
              <p:tags r:id="rId130"/>
            </p:custDataLst>
          </p:nvPr>
        </p:nvSpPr>
        <p:spPr>
          <a:xfrm>
            <a:off x="9647825" y="3413464"/>
            <a:ext cx="1206500" cy="155025"/>
          </a:xfrm>
          <a:prstGeom prst="rect">
            <a:avLst/>
          </a:prstGeom>
          <a:noFill/>
        </p:spPr>
        <p:txBody>
          <a:bodyPr vert="horz" wrap="square" lIns="0" tIns="0" rIns="0" bIns="0" rtlCol="0" anchor="ctr" anchorCtr="0">
            <a:spAutoFit/>
          </a:bodyPr>
          <a:lstStyle/>
          <a:p>
            <a:r>
              <a:rPr lang="en-US" sz="1000" spc="-6" smtClean="0">
                <a:solidFill>
                  <a:srgbClr val="1F497E"/>
                </a:solidFill>
              </a:rPr>
              <a:t>4/11/2016 - 4/15/2016</a:t>
            </a:r>
            <a:endParaRPr lang="en-US" sz="1000" spc="-6">
              <a:solidFill>
                <a:srgbClr val="1F497E"/>
              </a:solidFill>
            </a:endParaRPr>
          </a:p>
        </p:txBody>
      </p:sp>
      <p:sp>
        <p:nvSpPr>
          <p:cNvPr id="4655" name="OTLSHAPE_T_3b7ef35bcf9f4146aee2d0df24fa28e7_Title"/>
          <p:cNvSpPr txBox="1"/>
          <p:nvPr>
            <p:custDataLst>
              <p:tags r:id="rId131"/>
            </p:custDataLst>
          </p:nvPr>
        </p:nvSpPr>
        <p:spPr>
          <a:xfrm>
            <a:off x="127000" y="3405717"/>
            <a:ext cx="1816100" cy="170519"/>
          </a:xfrm>
          <a:prstGeom prst="rect">
            <a:avLst/>
          </a:prstGeom>
          <a:noFill/>
        </p:spPr>
        <p:txBody>
          <a:bodyPr vert="horz" wrap="square" lIns="0" tIns="0" rIns="0" bIns="0" rtlCol="0" anchor="ctr" anchorCtr="0">
            <a:spAutoFit/>
          </a:bodyPr>
          <a:lstStyle/>
          <a:p>
            <a:r>
              <a:rPr lang="en-US" sz="1100" b="1" spc="-4" smtClean="0">
                <a:solidFill>
                  <a:prstClr val="black"/>
                </a:solidFill>
              </a:rPr>
              <a:t>Closure &amp; Gen III Hand-Off Plan</a:t>
            </a:r>
            <a:endParaRPr lang="en-US" sz="1100" b="1" spc="-4">
              <a:solidFill>
                <a:prstClr val="black"/>
              </a:solidFill>
            </a:endParaRPr>
          </a:p>
        </p:txBody>
      </p:sp>
      <p:sp>
        <p:nvSpPr>
          <p:cNvPr id="182" name="Title 1"/>
          <p:cNvSpPr>
            <a:spLocks noGrp="1"/>
          </p:cNvSpPr>
          <p:nvPr/>
        </p:nvSpPr>
        <p:spPr>
          <a:xfrm>
            <a:off x="2366987" y="224500"/>
            <a:ext cx="7386615" cy="760751"/>
          </a:xfrm>
          <a:prstGeom prst="rect">
            <a:avLst/>
          </a:prstGeom>
          <a:effectLst>
            <a:innerShdw blurRad="63500" dist="50800" dir="5400000">
              <a:prstClr val="black">
                <a:alpha val="50000"/>
              </a:prstClr>
            </a:innerShdw>
          </a:effectLst>
        </p:spPr>
        <p:txBody>
          <a:bodyPr vert="horz" lIns="91440" tIns="45720" rIns="91440" bIns="45720" rtlCol="0" anchor="b">
            <a:normAutofit fontScale="92500" lnSpcReduction="10000"/>
          </a:bodyPr>
          <a:lstStyle>
            <a:lvl1pPr algn="l" defTabSz="914400" rtl="0" eaLnBrk="1" latinLnBrk="0" hangingPunct="1">
              <a:spcBef>
                <a:spcPct val="0"/>
              </a:spcBef>
              <a:buNone/>
              <a:defRPr sz="3600" kern="1200">
                <a:solidFill>
                  <a:schemeClr val="bg1"/>
                </a:solidFill>
                <a:latin typeface="+mj-lt"/>
                <a:ea typeface="+mj-ea"/>
                <a:cs typeface="+mj-cs"/>
              </a:defRPr>
            </a:lvl1pPr>
          </a:lstStyle>
          <a:p>
            <a:pPr algn="ctr"/>
            <a:r>
              <a:rPr lang="en-US" sz="2400" b="1" dirty="0" smtClean="0">
                <a:solidFill>
                  <a:srgbClr val="0D3DA5"/>
                </a:solidFill>
                <a:effectLst>
                  <a:innerShdw blurRad="63500" dist="50800" dir="2700000">
                    <a:prstClr val="black">
                      <a:alpha val="50000"/>
                    </a:prstClr>
                  </a:innerShdw>
                </a:effectLst>
                <a:latin typeface="Calibri"/>
              </a:rPr>
              <a:t>FAMU/FSU COE Synthetic Aperture Radar </a:t>
            </a:r>
          </a:p>
          <a:p>
            <a:pPr algn="ctr"/>
            <a:r>
              <a:rPr lang="en-US" sz="2400" b="1" dirty="0" smtClean="0">
                <a:solidFill>
                  <a:srgbClr val="0D3DA5"/>
                </a:solidFill>
                <a:effectLst>
                  <a:innerShdw blurRad="63500" dist="50800" dir="2700000">
                    <a:prstClr val="black">
                      <a:alpha val="50000"/>
                    </a:prstClr>
                  </a:innerShdw>
                </a:effectLst>
                <a:latin typeface="Calibri"/>
              </a:rPr>
              <a:t>Spring 2016 Timeline</a:t>
            </a:r>
            <a:endParaRPr lang="en-US" sz="2400" b="1" dirty="0">
              <a:solidFill>
                <a:srgbClr val="0D3DA5"/>
              </a:solidFill>
              <a:effectLst>
                <a:innerShdw blurRad="63500" dist="50800" dir="2700000">
                  <a:prstClr val="black">
                    <a:alpha val="50000"/>
                  </a:prstClr>
                </a:innerShdw>
              </a:effectLst>
              <a:latin typeface="Calibri"/>
            </a:endParaRPr>
          </a:p>
        </p:txBody>
      </p:sp>
      <p:pic>
        <p:nvPicPr>
          <p:cNvPr id="133" name="Picture 5"/>
          <p:cNvPicPr>
            <a:picLocks noChangeAspect="1" noChangeArrowheads="1"/>
          </p:cNvPicPr>
          <p:nvPr/>
        </p:nvPicPr>
        <p:blipFill>
          <a:blip r:embed="rId133" cstate="print">
            <a:extLst>
              <a:ext uri="{28A0092B-C50C-407E-A947-70E740481C1C}">
                <a14:useLocalDpi xmlns:a14="http://schemas.microsoft.com/office/drawing/2010/main" val="0"/>
              </a:ext>
            </a:extLst>
          </a:blip>
          <a:srcRect/>
          <a:stretch>
            <a:fillRect/>
          </a:stretch>
        </p:blipFill>
        <p:spPr bwMode="auto">
          <a:xfrm>
            <a:off x="11156785" y="187083"/>
            <a:ext cx="779106" cy="760751"/>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6"/>
          <p:cNvPicPr>
            <a:picLocks noChangeAspect="1" noChangeArrowheads="1"/>
          </p:cNvPicPr>
          <p:nvPr/>
        </p:nvPicPr>
        <p:blipFill>
          <a:blip r:embed="rId134" cstate="print">
            <a:extLst>
              <a:ext uri="{28A0092B-C50C-407E-A947-70E740481C1C}">
                <a14:useLocalDpi xmlns:a14="http://schemas.microsoft.com/office/drawing/2010/main" val="0"/>
              </a:ext>
            </a:extLst>
          </a:blip>
          <a:srcRect/>
          <a:stretch>
            <a:fillRect/>
          </a:stretch>
        </p:blipFill>
        <p:spPr bwMode="auto">
          <a:xfrm>
            <a:off x="126475" y="181604"/>
            <a:ext cx="837330" cy="797652"/>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2" descr="http://omed.gatech.edu/redux/wp-content/uploads/2013/12/NorthropGrumman-blue.jpg"/>
          <p:cNvPicPr>
            <a:picLocks noChangeAspect="1" noChangeArrowheads="1"/>
          </p:cNvPicPr>
          <p:nvPr/>
        </p:nvPicPr>
        <p:blipFill>
          <a:blip r:embed="rId135" cstate="print">
            <a:extLst>
              <a:ext uri="{28A0092B-C50C-407E-A947-70E740481C1C}">
                <a14:useLocalDpi xmlns:a14="http://schemas.microsoft.com/office/drawing/2010/main" val="0"/>
              </a:ext>
            </a:extLst>
          </a:blip>
          <a:srcRect/>
          <a:stretch>
            <a:fillRect/>
          </a:stretch>
        </p:blipFill>
        <p:spPr bwMode="auto">
          <a:xfrm>
            <a:off x="10165611" y="6379579"/>
            <a:ext cx="1770280" cy="35885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1411834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Budget Overview, 2015-2016</a:t>
            </a:r>
            <a:endParaRPr lang="en-US" dirty="0"/>
          </a:p>
        </p:txBody>
      </p:sp>
      <p:sp>
        <p:nvSpPr>
          <p:cNvPr id="6" name="Slide Number Placeholder 5"/>
          <p:cNvSpPr>
            <a:spLocks noGrp="1"/>
          </p:cNvSpPr>
          <p:nvPr>
            <p:ph type="sldNum" sz="quarter" idx="12"/>
          </p:nvPr>
        </p:nvSpPr>
        <p:spPr/>
        <p:txBody>
          <a:bodyPr/>
          <a:lstStyle/>
          <a:p>
            <a:fld id="{703D5B72-A720-44FC-8017-B2C9BDBBADC0}" type="slidenum">
              <a:rPr lang="en-US" smtClean="0"/>
              <a:pPr/>
              <a:t>58</a:t>
            </a:fld>
            <a:endParaRPr lang="en-US"/>
          </a:p>
        </p:txBody>
      </p:sp>
      <p:graphicFrame>
        <p:nvGraphicFramePr>
          <p:cNvPr id="9" name="Content Placeholder 8"/>
          <p:cNvGraphicFramePr>
            <a:graphicFrameLocks noGrp="1"/>
          </p:cNvGraphicFramePr>
          <p:nvPr>
            <p:ph sz="half" idx="1"/>
            <p:extLst>
              <p:ext uri="{D42A27DB-BD31-4B8C-83A1-F6EECF244321}">
                <p14:modId xmlns:p14="http://schemas.microsoft.com/office/powerpoint/2010/main" val="3334838970"/>
              </p:ext>
            </p:extLst>
          </p:nvPr>
        </p:nvGraphicFramePr>
        <p:xfrm>
          <a:off x="601884" y="1846263"/>
          <a:ext cx="5433791" cy="435776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ontent Placeholder 9"/>
          <p:cNvGraphicFramePr>
            <a:graphicFrameLocks noGrp="1"/>
          </p:cNvGraphicFramePr>
          <p:nvPr>
            <p:ph sz="half" idx="2"/>
            <p:extLst>
              <p:ext uri="{D42A27DB-BD31-4B8C-83A1-F6EECF244321}">
                <p14:modId xmlns:p14="http://schemas.microsoft.com/office/powerpoint/2010/main" val="605265166"/>
              </p:ext>
            </p:extLst>
          </p:nvPr>
        </p:nvGraphicFramePr>
        <p:xfrm>
          <a:off x="6218238" y="1846263"/>
          <a:ext cx="5449043" cy="4357767"/>
        </p:xfrm>
        <a:graphic>
          <a:graphicData uri="http://schemas.openxmlformats.org/drawingml/2006/chart">
            <c:chart xmlns:c="http://schemas.openxmlformats.org/drawingml/2006/chart" xmlns:r="http://schemas.openxmlformats.org/officeDocument/2006/relationships" r:id="rId3"/>
          </a:graphicData>
        </a:graphic>
      </p:graphicFrame>
      <p:sp>
        <p:nvSpPr>
          <p:cNvPr id="11" name="Footer Placeholder 4"/>
          <p:cNvSpPr>
            <a:spLocks noGrp="1"/>
          </p:cNvSpPr>
          <p:nvPr>
            <p:ph type="ftr" idx="11"/>
          </p:nvPr>
        </p:nvSpPr>
        <p:spPr>
          <a:xfrm>
            <a:off x="3686185" y="6459785"/>
            <a:ext cx="4822803" cy="365125"/>
          </a:xfrm>
        </p:spPr>
        <p:txBody>
          <a:bodyPr/>
          <a:lstStyle/>
          <a:p>
            <a:r>
              <a:rPr lang="en-US" dirty="0"/>
              <a:t>SAR Imager</a:t>
            </a:r>
          </a:p>
        </p:txBody>
      </p:sp>
    </p:spTree>
    <p:extLst>
      <p:ext uri="{BB962C8B-B14F-4D97-AF65-F5344CB8AC3E}">
        <p14:creationId xmlns:p14="http://schemas.microsoft.com/office/powerpoint/2010/main" val="111660610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Expenditures Overview, 2014-2016</a:t>
            </a:r>
            <a:endParaRPr lang="en-US" dirty="0"/>
          </a:p>
        </p:txBody>
      </p:sp>
      <p:sp>
        <p:nvSpPr>
          <p:cNvPr id="5" name="Slide Number Placeholder 4"/>
          <p:cNvSpPr>
            <a:spLocks noGrp="1"/>
          </p:cNvSpPr>
          <p:nvPr>
            <p:ph type="sldNum" sz="quarter" idx="12"/>
          </p:nvPr>
        </p:nvSpPr>
        <p:spPr/>
        <p:txBody>
          <a:bodyPr/>
          <a:lstStyle/>
          <a:p>
            <a:fld id="{703D5B72-A720-44FC-8017-B2C9BDBBADC0}" type="slidenum">
              <a:rPr lang="en-US" smtClean="0"/>
              <a:pPr/>
              <a:t>59</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92967262"/>
              </p:ext>
            </p:extLst>
          </p:nvPr>
        </p:nvGraphicFramePr>
        <p:xfrm>
          <a:off x="1096963" y="1846263"/>
          <a:ext cx="10058400" cy="4022725"/>
        </p:xfrm>
        <a:graphic>
          <a:graphicData uri="http://schemas.openxmlformats.org/drawingml/2006/chart">
            <c:chart xmlns:c="http://schemas.openxmlformats.org/drawingml/2006/chart" xmlns:r="http://schemas.openxmlformats.org/officeDocument/2006/relationships" r:id="rId2"/>
          </a:graphicData>
        </a:graphic>
      </p:graphicFrame>
      <p:sp>
        <p:nvSpPr>
          <p:cNvPr id="7" name="Footer Placeholder 4"/>
          <p:cNvSpPr>
            <a:spLocks noGrp="1"/>
          </p:cNvSpPr>
          <p:nvPr>
            <p:ph type="ftr" idx="11"/>
          </p:nvPr>
        </p:nvSpPr>
        <p:spPr>
          <a:xfrm>
            <a:off x="3686185" y="6459785"/>
            <a:ext cx="4822803" cy="365125"/>
          </a:xfrm>
        </p:spPr>
        <p:txBody>
          <a:bodyPr/>
          <a:lstStyle/>
          <a:p>
            <a:r>
              <a:rPr lang="en-US" dirty="0"/>
              <a:t>SAR Imager</a:t>
            </a:r>
          </a:p>
        </p:txBody>
      </p:sp>
    </p:spTree>
    <p:extLst>
      <p:ext uri="{BB962C8B-B14F-4D97-AF65-F5344CB8AC3E}">
        <p14:creationId xmlns:p14="http://schemas.microsoft.com/office/powerpoint/2010/main" val="10306487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Shape 133"/>
          <p:cNvSpPr txBox="1">
            <a:spLocks noGrp="1"/>
          </p:cNvSpPr>
          <p:nvPr>
            <p:ph type="sldNum" idx="12"/>
          </p:nvPr>
        </p:nvSpPr>
        <p:spPr>
          <a:xfrm>
            <a:off x="9900457" y="6459785"/>
            <a:ext cx="1312023"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050" b="0" i="0" u="none" strike="noStrike" cap="none" baseline="0">
                <a:solidFill>
                  <a:srgbClr val="FFFFFF"/>
                </a:solidFill>
                <a:latin typeface="Calibri"/>
                <a:ea typeface="Calibri"/>
                <a:cs typeface="Calibri"/>
                <a:sym typeface="Calibri"/>
                <a:rtl val="0"/>
              </a:rPr>
              <a:t>6</a:t>
            </a:fld>
            <a:endParaRPr lang="en-US" sz="1050" b="0" i="0" u="none" strike="noStrike" cap="none" baseline="0" dirty="0">
              <a:solidFill>
                <a:srgbClr val="FFFFFF"/>
              </a:solidFill>
              <a:latin typeface="Calibri"/>
              <a:ea typeface="Calibri"/>
              <a:cs typeface="Calibri"/>
              <a:sym typeface="Calibri"/>
              <a:rtl val="0"/>
            </a:endParaRPr>
          </a:p>
        </p:txBody>
      </p:sp>
      <p:pic>
        <p:nvPicPr>
          <p:cNvPr id="134" name="Shape 134"/>
          <p:cNvPicPr preferRelativeResize="0"/>
          <p:nvPr/>
        </p:nvPicPr>
        <p:blipFill rotWithShape="1">
          <a:blip r:embed="rId3">
            <a:alphaModFix/>
          </a:blip>
          <a:srcRect/>
          <a:stretch/>
        </p:blipFill>
        <p:spPr>
          <a:xfrm>
            <a:off x="394002" y="1059737"/>
            <a:ext cx="11030860" cy="1409700"/>
          </a:xfrm>
          <a:prstGeom prst="rect">
            <a:avLst/>
          </a:prstGeom>
          <a:noFill/>
          <a:ln>
            <a:noFill/>
          </a:ln>
        </p:spPr>
      </p:pic>
      <p:sp>
        <p:nvSpPr>
          <p:cNvPr id="267" name="Title 1"/>
          <p:cNvSpPr>
            <a:spLocks noGrp="1"/>
          </p:cNvSpPr>
          <p:nvPr/>
        </p:nvSpPr>
        <p:spPr>
          <a:xfrm>
            <a:off x="328796" y="182076"/>
            <a:ext cx="3943331" cy="612775"/>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4400" b="0" i="0" u="sng" strike="noStrike" kern="1200" cap="none" spc="-50" normalizeH="0" baseline="0" noProof="0" dirty="0" smtClean="0">
                <a:ln>
                  <a:noFill/>
                </a:ln>
                <a:solidFill>
                  <a:srgbClr val="000000"/>
                </a:solidFill>
                <a:effectLst/>
                <a:uLnTx/>
                <a:uFillTx/>
                <a:latin typeface="Calibri Light" panose="020F0302020204030204"/>
                <a:ea typeface="+mj-ea"/>
                <a:cs typeface="+mj-cs"/>
              </a:rPr>
              <a:t>Image Formation</a:t>
            </a:r>
            <a:endParaRPr kumimoji="0" lang="en-US" sz="4400" b="0" i="0" u="none" strike="noStrike" kern="1200" cap="none" spc="-50" normalizeH="0" baseline="0" noProof="0" dirty="0">
              <a:ln>
                <a:noFill/>
              </a:ln>
              <a:solidFill>
                <a:srgbClr val="000000"/>
              </a:solidFill>
              <a:effectLst/>
              <a:uLnTx/>
              <a:uFillTx/>
              <a:latin typeface="Calibri Light" panose="020F0302020204030204"/>
              <a:ea typeface="+mj-ea"/>
              <a:cs typeface="+mj-cs"/>
            </a:endParaRPr>
          </a:p>
        </p:txBody>
      </p:sp>
      <p:sp>
        <p:nvSpPr>
          <p:cNvPr id="268" name="TextBox 197"/>
          <p:cNvSpPr txBox="1"/>
          <p:nvPr/>
        </p:nvSpPr>
        <p:spPr>
          <a:xfrm>
            <a:off x="5176657" y="744500"/>
            <a:ext cx="1951175"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40 x 40  inch scene</a:t>
            </a:r>
          </a:p>
        </p:txBody>
      </p:sp>
      <p:sp>
        <p:nvSpPr>
          <p:cNvPr id="269" name="TextBox 202"/>
          <p:cNvSpPr txBox="1"/>
          <p:nvPr/>
        </p:nvSpPr>
        <p:spPr>
          <a:xfrm>
            <a:off x="3272863" y="2912945"/>
            <a:ext cx="1727917"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20 [</a:t>
            </a:r>
            <a:r>
              <a:rPr kumimoji="0" lang="en-US"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ft</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range to scene center</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70" name="Group 269"/>
          <p:cNvGrpSpPr/>
          <p:nvPr/>
        </p:nvGrpSpPr>
        <p:grpSpPr>
          <a:xfrm>
            <a:off x="3257126" y="1057229"/>
            <a:ext cx="4141132" cy="3630617"/>
            <a:chOff x="1954868" y="1154186"/>
            <a:chExt cx="4141132" cy="3630617"/>
          </a:xfrm>
        </p:grpSpPr>
        <p:grpSp>
          <p:nvGrpSpPr>
            <p:cNvPr id="488" name="Group 487"/>
            <p:cNvGrpSpPr/>
            <p:nvPr/>
          </p:nvGrpSpPr>
          <p:grpSpPr>
            <a:xfrm>
              <a:off x="3480159" y="1154186"/>
              <a:ext cx="2615841" cy="2821370"/>
              <a:chOff x="4104201" y="1873965"/>
              <a:chExt cx="3655412" cy="3655412"/>
            </a:xfrm>
          </p:grpSpPr>
          <p:grpSp>
            <p:nvGrpSpPr>
              <p:cNvPr id="490" name="Group 489"/>
              <p:cNvGrpSpPr/>
              <p:nvPr/>
            </p:nvGrpSpPr>
            <p:grpSpPr>
              <a:xfrm>
                <a:off x="4104201" y="2125360"/>
                <a:ext cx="3655412" cy="3030532"/>
                <a:chOff x="4104202" y="2125360"/>
                <a:chExt cx="2700306" cy="3030532"/>
              </a:xfrm>
            </p:grpSpPr>
            <p:sp>
              <p:nvSpPr>
                <p:cNvPr id="508" name="Oval 507"/>
                <p:cNvSpPr/>
                <p:nvPr/>
              </p:nvSpPr>
              <p:spPr>
                <a:xfrm rot="5400000">
                  <a:off x="5334464" y="1114212"/>
                  <a:ext cx="192025" cy="2598371"/>
                </a:xfrm>
                <a:prstGeom prst="ellipse">
                  <a:avLst/>
                </a:prstGeom>
                <a:solidFill>
                  <a:srgbClr val="FF0000">
                    <a:alpha val="42000"/>
                  </a:srgbClr>
                </a:solidFill>
                <a:ln w="158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9" name="Oval 508"/>
                <p:cNvSpPr/>
                <p:nvPr/>
              </p:nvSpPr>
              <p:spPr>
                <a:xfrm rot="5400000">
                  <a:off x="5307376" y="1312804"/>
                  <a:ext cx="192025" cy="2598371"/>
                </a:xfrm>
                <a:prstGeom prst="ellipse">
                  <a:avLst/>
                </a:prstGeom>
                <a:solidFill>
                  <a:srgbClr val="FF0000">
                    <a:alpha val="42000"/>
                  </a:srgbClr>
                </a:solidFill>
                <a:ln w="158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0" name="Oval 509"/>
                <p:cNvSpPr/>
                <p:nvPr/>
              </p:nvSpPr>
              <p:spPr>
                <a:xfrm rot="5400000">
                  <a:off x="5318448" y="1884303"/>
                  <a:ext cx="192025" cy="2598371"/>
                </a:xfrm>
                <a:prstGeom prst="ellipse">
                  <a:avLst/>
                </a:prstGeom>
                <a:solidFill>
                  <a:srgbClr val="FF0000">
                    <a:alpha val="42000"/>
                  </a:srgbClr>
                </a:solidFill>
                <a:ln w="158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511" name="Oval 510"/>
                <p:cNvSpPr/>
                <p:nvPr/>
              </p:nvSpPr>
              <p:spPr>
                <a:xfrm rot="5400000">
                  <a:off x="5307375" y="922187"/>
                  <a:ext cx="192025" cy="2598371"/>
                </a:xfrm>
                <a:prstGeom prst="ellipse">
                  <a:avLst/>
                </a:prstGeom>
                <a:solidFill>
                  <a:srgbClr val="FF0000">
                    <a:alpha val="42000"/>
                  </a:srgbClr>
                </a:solidFill>
                <a:ln w="158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512" name="Oval 511"/>
                <p:cNvSpPr/>
                <p:nvPr/>
              </p:nvSpPr>
              <p:spPr>
                <a:xfrm rot="5400000">
                  <a:off x="5361552" y="1501924"/>
                  <a:ext cx="192025" cy="2598371"/>
                </a:xfrm>
                <a:prstGeom prst="ellipse">
                  <a:avLst/>
                </a:prstGeom>
                <a:solidFill>
                  <a:srgbClr val="FF0000">
                    <a:alpha val="42000"/>
                  </a:srgbClr>
                </a:solidFill>
                <a:ln w="158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3" name="Oval 512"/>
                <p:cNvSpPr/>
                <p:nvPr/>
              </p:nvSpPr>
              <p:spPr>
                <a:xfrm rot="5400000">
                  <a:off x="5334464" y="1686868"/>
                  <a:ext cx="192025" cy="2598371"/>
                </a:xfrm>
                <a:prstGeom prst="ellipse">
                  <a:avLst/>
                </a:prstGeom>
                <a:solidFill>
                  <a:srgbClr val="FF0000">
                    <a:alpha val="42000"/>
                  </a:srgbClr>
                </a:solidFill>
                <a:ln w="158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4" name="Oval 513"/>
                <p:cNvSpPr/>
                <p:nvPr/>
              </p:nvSpPr>
              <p:spPr>
                <a:xfrm rot="5400000">
                  <a:off x="5314313" y="2072207"/>
                  <a:ext cx="192025" cy="2598371"/>
                </a:xfrm>
                <a:prstGeom prst="ellipse">
                  <a:avLst/>
                </a:prstGeom>
                <a:solidFill>
                  <a:srgbClr val="FF0000">
                    <a:alpha val="42000"/>
                  </a:srgbClr>
                </a:solidFill>
                <a:ln w="158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515" name="Oval 514"/>
                <p:cNvSpPr/>
                <p:nvPr/>
              </p:nvSpPr>
              <p:spPr>
                <a:xfrm rot="5400000">
                  <a:off x="5330233" y="2250584"/>
                  <a:ext cx="192025" cy="2598371"/>
                </a:xfrm>
                <a:prstGeom prst="ellipse">
                  <a:avLst/>
                </a:prstGeom>
                <a:solidFill>
                  <a:srgbClr val="FF0000">
                    <a:alpha val="42000"/>
                  </a:srgbClr>
                </a:solidFill>
                <a:ln w="158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516" name="Oval 515"/>
                <p:cNvSpPr/>
                <p:nvPr/>
              </p:nvSpPr>
              <p:spPr>
                <a:xfrm rot="5400000">
                  <a:off x="5382222" y="2624322"/>
                  <a:ext cx="192025" cy="2598371"/>
                </a:xfrm>
                <a:prstGeom prst="ellipse">
                  <a:avLst/>
                </a:prstGeom>
                <a:solidFill>
                  <a:srgbClr val="FF0000">
                    <a:alpha val="42000"/>
                  </a:srgbClr>
                </a:solidFill>
                <a:ln w="158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7" name="Oval 516"/>
                <p:cNvSpPr/>
                <p:nvPr/>
              </p:nvSpPr>
              <p:spPr>
                <a:xfrm rot="5400000">
                  <a:off x="5355134" y="2822914"/>
                  <a:ext cx="192025" cy="2598371"/>
                </a:xfrm>
                <a:prstGeom prst="ellipse">
                  <a:avLst/>
                </a:prstGeom>
                <a:solidFill>
                  <a:srgbClr val="FF0000">
                    <a:alpha val="42000"/>
                  </a:srgbClr>
                </a:solidFill>
                <a:ln w="158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8" name="Oval 517"/>
                <p:cNvSpPr/>
                <p:nvPr/>
              </p:nvSpPr>
              <p:spPr>
                <a:xfrm rot="5400000">
                  <a:off x="5366206" y="3380765"/>
                  <a:ext cx="192025" cy="2598371"/>
                </a:xfrm>
                <a:prstGeom prst="ellipse">
                  <a:avLst/>
                </a:prstGeom>
                <a:solidFill>
                  <a:srgbClr val="FF0000">
                    <a:alpha val="42000"/>
                  </a:srgbClr>
                </a:solidFill>
                <a:ln w="158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519" name="Oval 518"/>
                <p:cNvSpPr/>
                <p:nvPr/>
              </p:nvSpPr>
              <p:spPr>
                <a:xfrm rot="5400000">
                  <a:off x="5355133" y="2432297"/>
                  <a:ext cx="192025" cy="2598371"/>
                </a:xfrm>
                <a:prstGeom prst="ellipse">
                  <a:avLst/>
                </a:prstGeom>
                <a:solidFill>
                  <a:srgbClr val="FF0000">
                    <a:alpha val="42000"/>
                  </a:srgbClr>
                </a:solidFill>
                <a:ln w="158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520" name="Oval 519"/>
                <p:cNvSpPr/>
                <p:nvPr/>
              </p:nvSpPr>
              <p:spPr>
                <a:xfrm rot="5400000">
                  <a:off x="5409310" y="3012034"/>
                  <a:ext cx="192025" cy="2598371"/>
                </a:xfrm>
                <a:prstGeom prst="ellipse">
                  <a:avLst/>
                </a:prstGeom>
                <a:solidFill>
                  <a:srgbClr val="FF0000">
                    <a:alpha val="42000"/>
                  </a:srgbClr>
                </a:solidFill>
                <a:ln w="158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1" name="Oval 520"/>
                <p:cNvSpPr/>
                <p:nvPr/>
              </p:nvSpPr>
              <p:spPr>
                <a:xfrm rot="5400000">
                  <a:off x="5382222" y="3196978"/>
                  <a:ext cx="192025" cy="2598371"/>
                </a:xfrm>
                <a:prstGeom prst="ellipse">
                  <a:avLst/>
                </a:prstGeom>
                <a:solidFill>
                  <a:srgbClr val="FF0000">
                    <a:alpha val="42000"/>
                  </a:srgbClr>
                </a:solidFill>
                <a:ln w="158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2" name="Oval 521"/>
                <p:cNvSpPr/>
                <p:nvPr/>
              </p:nvSpPr>
              <p:spPr>
                <a:xfrm rot="5400000">
                  <a:off x="5362071" y="3568669"/>
                  <a:ext cx="192025" cy="2598371"/>
                </a:xfrm>
                <a:prstGeom prst="ellipse">
                  <a:avLst/>
                </a:prstGeom>
                <a:solidFill>
                  <a:srgbClr val="FF0000">
                    <a:alpha val="42000"/>
                  </a:srgbClr>
                </a:solidFill>
                <a:ln w="158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523" name="Oval 522"/>
                <p:cNvSpPr/>
                <p:nvPr/>
              </p:nvSpPr>
              <p:spPr>
                <a:xfrm rot="5400000">
                  <a:off x="5377991" y="3760694"/>
                  <a:ext cx="192025" cy="2598371"/>
                </a:xfrm>
                <a:prstGeom prst="ellipse">
                  <a:avLst/>
                </a:prstGeom>
                <a:solidFill>
                  <a:srgbClr val="FF0000">
                    <a:alpha val="42000"/>
                  </a:srgbClr>
                </a:solidFill>
                <a:ln w="158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grpSp>
          <p:grpSp>
            <p:nvGrpSpPr>
              <p:cNvPr id="491" name="Group 490"/>
              <p:cNvGrpSpPr/>
              <p:nvPr/>
            </p:nvGrpSpPr>
            <p:grpSpPr>
              <a:xfrm rot="16200000">
                <a:off x="4099860" y="2186405"/>
                <a:ext cx="3655412" cy="3030532"/>
                <a:chOff x="4104202" y="2125360"/>
                <a:chExt cx="2700306" cy="3030532"/>
              </a:xfrm>
              <a:solidFill>
                <a:srgbClr val="FFFF00">
                  <a:alpha val="61000"/>
                </a:srgbClr>
              </a:solidFill>
            </p:grpSpPr>
            <p:sp>
              <p:nvSpPr>
                <p:cNvPr id="492" name="Oval 491"/>
                <p:cNvSpPr/>
                <p:nvPr/>
              </p:nvSpPr>
              <p:spPr>
                <a:xfrm rot="5400000">
                  <a:off x="5334464" y="1114212"/>
                  <a:ext cx="192025" cy="2598371"/>
                </a:xfrm>
                <a:prstGeom prst="ellipse">
                  <a:avLst/>
                </a:prstGeom>
                <a:grpFill/>
                <a:ln w="158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3" name="Oval 492"/>
                <p:cNvSpPr/>
                <p:nvPr/>
              </p:nvSpPr>
              <p:spPr>
                <a:xfrm rot="5400000">
                  <a:off x="5307376" y="1312804"/>
                  <a:ext cx="192025" cy="2598371"/>
                </a:xfrm>
                <a:prstGeom prst="ellipse">
                  <a:avLst/>
                </a:prstGeom>
                <a:grpFill/>
                <a:ln w="158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4" name="Oval 493"/>
                <p:cNvSpPr/>
                <p:nvPr/>
              </p:nvSpPr>
              <p:spPr>
                <a:xfrm rot="5400000">
                  <a:off x="5318448" y="1884303"/>
                  <a:ext cx="192025" cy="2598371"/>
                </a:xfrm>
                <a:prstGeom prst="ellipse">
                  <a:avLst/>
                </a:prstGeom>
                <a:grpFill/>
                <a:ln w="158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495" name="Oval 494"/>
                <p:cNvSpPr/>
                <p:nvPr/>
              </p:nvSpPr>
              <p:spPr>
                <a:xfrm rot="5400000">
                  <a:off x="5307375" y="922187"/>
                  <a:ext cx="192025" cy="2598371"/>
                </a:xfrm>
                <a:prstGeom prst="ellipse">
                  <a:avLst/>
                </a:prstGeom>
                <a:grpFill/>
                <a:ln w="158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496" name="Oval 495"/>
                <p:cNvSpPr/>
                <p:nvPr/>
              </p:nvSpPr>
              <p:spPr>
                <a:xfrm rot="5400000">
                  <a:off x="5361552" y="1501924"/>
                  <a:ext cx="192025" cy="2598371"/>
                </a:xfrm>
                <a:prstGeom prst="ellipse">
                  <a:avLst/>
                </a:prstGeom>
                <a:grpFill/>
                <a:ln w="158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7" name="Oval 496"/>
                <p:cNvSpPr/>
                <p:nvPr/>
              </p:nvSpPr>
              <p:spPr>
                <a:xfrm rot="5400000">
                  <a:off x="5334464" y="1686868"/>
                  <a:ext cx="192025" cy="2598371"/>
                </a:xfrm>
                <a:prstGeom prst="ellipse">
                  <a:avLst/>
                </a:prstGeom>
                <a:grpFill/>
                <a:ln w="158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8" name="Oval 497"/>
                <p:cNvSpPr/>
                <p:nvPr/>
              </p:nvSpPr>
              <p:spPr>
                <a:xfrm rot="5400000">
                  <a:off x="5314313" y="2072207"/>
                  <a:ext cx="192025" cy="2598371"/>
                </a:xfrm>
                <a:prstGeom prst="ellipse">
                  <a:avLst/>
                </a:prstGeom>
                <a:grpFill/>
                <a:ln w="158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499" name="Oval 498"/>
                <p:cNvSpPr/>
                <p:nvPr/>
              </p:nvSpPr>
              <p:spPr>
                <a:xfrm rot="5400000">
                  <a:off x="5330233" y="2250584"/>
                  <a:ext cx="192025" cy="2598371"/>
                </a:xfrm>
                <a:prstGeom prst="ellipse">
                  <a:avLst/>
                </a:prstGeom>
                <a:grpFill/>
                <a:ln w="158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500" name="Oval 499"/>
                <p:cNvSpPr/>
                <p:nvPr/>
              </p:nvSpPr>
              <p:spPr>
                <a:xfrm rot="5400000">
                  <a:off x="5382222" y="2624322"/>
                  <a:ext cx="192025" cy="2598371"/>
                </a:xfrm>
                <a:prstGeom prst="ellipse">
                  <a:avLst/>
                </a:prstGeom>
                <a:grpFill/>
                <a:ln w="158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1" name="Oval 500"/>
                <p:cNvSpPr/>
                <p:nvPr/>
              </p:nvSpPr>
              <p:spPr>
                <a:xfrm rot="5400000">
                  <a:off x="5355134" y="2822914"/>
                  <a:ext cx="192025" cy="2598371"/>
                </a:xfrm>
                <a:prstGeom prst="ellipse">
                  <a:avLst/>
                </a:prstGeom>
                <a:grpFill/>
                <a:ln w="158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2" name="Oval 501"/>
                <p:cNvSpPr/>
                <p:nvPr/>
              </p:nvSpPr>
              <p:spPr>
                <a:xfrm rot="5400000">
                  <a:off x="5366206" y="3380765"/>
                  <a:ext cx="192025" cy="2598371"/>
                </a:xfrm>
                <a:prstGeom prst="ellipse">
                  <a:avLst/>
                </a:prstGeom>
                <a:grpFill/>
                <a:ln w="158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503" name="Oval 502"/>
                <p:cNvSpPr/>
                <p:nvPr/>
              </p:nvSpPr>
              <p:spPr>
                <a:xfrm rot="5400000">
                  <a:off x="5355133" y="2432297"/>
                  <a:ext cx="192025" cy="2598371"/>
                </a:xfrm>
                <a:prstGeom prst="ellipse">
                  <a:avLst/>
                </a:prstGeom>
                <a:grpFill/>
                <a:ln w="158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504" name="Oval 503"/>
                <p:cNvSpPr/>
                <p:nvPr/>
              </p:nvSpPr>
              <p:spPr>
                <a:xfrm rot="5400000">
                  <a:off x="5409310" y="3012034"/>
                  <a:ext cx="192025" cy="2598371"/>
                </a:xfrm>
                <a:prstGeom prst="ellipse">
                  <a:avLst/>
                </a:prstGeom>
                <a:grpFill/>
                <a:ln w="158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5" name="Oval 504"/>
                <p:cNvSpPr/>
                <p:nvPr/>
              </p:nvSpPr>
              <p:spPr>
                <a:xfrm rot="5400000">
                  <a:off x="5382222" y="3196978"/>
                  <a:ext cx="192025" cy="2598371"/>
                </a:xfrm>
                <a:prstGeom prst="ellipse">
                  <a:avLst/>
                </a:prstGeom>
                <a:grpFill/>
                <a:ln w="158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6" name="Oval 505"/>
                <p:cNvSpPr/>
                <p:nvPr/>
              </p:nvSpPr>
              <p:spPr>
                <a:xfrm rot="5400000">
                  <a:off x="5362071" y="3568669"/>
                  <a:ext cx="192025" cy="2598371"/>
                </a:xfrm>
                <a:prstGeom prst="ellipse">
                  <a:avLst/>
                </a:prstGeom>
                <a:grpFill/>
                <a:ln w="158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507" name="Oval 506"/>
                <p:cNvSpPr/>
                <p:nvPr/>
              </p:nvSpPr>
              <p:spPr>
                <a:xfrm rot="5400000">
                  <a:off x="5377991" y="3760694"/>
                  <a:ext cx="192025" cy="2598371"/>
                </a:xfrm>
                <a:prstGeom prst="ellipse">
                  <a:avLst/>
                </a:prstGeom>
                <a:grpFill/>
                <a:ln w="158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grpSp>
        </p:grpSp>
        <p:cxnSp>
          <p:nvCxnSpPr>
            <p:cNvPr id="489" name="Straight Arrow Connector 488"/>
            <p:cNvCxnSpPr>
              <a:endCxn id="499" idx="6"/>
            </p:cNvCxnSpPr>
            <p:nvPr/>
          </p:nvCxnSpPr>
          <p:spPr>
            <a:xfrm flipV="1">
              <a:off x="1954868" y="2594238"/>
              <a:ext cx="2833791" cy="2190565"/>
            </a:xfrm>
            <a:prstGeom prst="straightConnector1">
              <a:avLst/>
            </a:prstGeom>
            <a:noFill/>
            <a:ln w="28575" cap="flat" cmpd="sng" algn="ctr">
              <a:solidFill>
                <a:srgbClr val="000000"/>
              </a:solidFill>
              <a:prstDash val="dash"/>
              <a:headEnd type="triangle"/>
              <a:tailEnd type="triangle"/>
            </a:ln>
            <a:effectLst/>
          </p:spPr>
        </p:cxnSp>
      </p:grpSp>
      <p:grpSp>
        <p:nvGrpSpPr>
          <p:cNvPr id="271" name="Group 270"/>
          <p:cNvGrpSpPr/>
          <p:nvPr/>
        </p:nvGrpSpPr>
        <p:grpSpPr>
          <a:xfrm>
            <a:off x="7310238" y="1057226"/>
            <a:ext cx="1717250" cy="1249686"/>
            <a:chOff x="6007980" y="1154183"/>
            <a:chExt cx="1717250" cy="1249686"/>
          </a:xfrm>
        </p:grpSpPr>
        <p:sp>
          <p:nvSpPr>
            <p:cNvPr id="482" name="TextBox 201"/>
            <p:cNvSpPr txBox="1"/>
            <p:nvPr/>
          </p:nvSpPr>
          <p:spPr>
            <a:xfrm>
              <a:off x="6351136" y="1203540"/>
              <a:ext cx="1374094" cy="1200329"/>
            </a:xfrm>
            <a:prstGeom prst="rect">
              <a:avLst/>
            </a:prstGeom>
            <a:noFill/>
            <a:ln>
              <a:solidFill>
                <a:srgbClr val="0070C0"/>
              </a:solidFill>
            </a:ln>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16 - 2.5 inch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1-D Cells in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Azimuth 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Elevation</a:t>
              </a:r>
            </a:p>
          </p:txBody>
        </p:sp>
        <p:grpSp>
          <p:nvGrpSpPr>
            <p:cNvPr id="483" name="Group 482"/>
            <p:cNvGrpSpPr/>
            <p:nvPr/>
          </p:nvGrpSpPr>
          <p:grpSpPr>
            <a:xfrm>
              <a:off x="6007980" y="1154183"/>
              <a:ext cx="311744" cy="741265"/>
              <a:chOff x="8522313" y="942635"/>
              <a:chExt cx="415658" cy="741265"/>
            </a:xfrm>
          </p:grpSpPr>
          <p:cxnSp>
            <p:nvCxnSpPr>
              <p:cNvPr id="484" name="Straight Connector 483"/>
              <p:cNvCxnSpPr/>
              <p:nvPr/>
            </p:nvCxnSpPr>
            <p:spPr>
              <a:xfrm>
                <a:off x="8548224" y="1236439"/>
                <a:ext cx="389747" cy="0"/>
              </a:xfrm>
              <a:prstGeom prst="line">
                <a:avLst/>
              </a:prstGeom>
              <a:noFill/>
              <a:ln w="12700" cap="flat" cmpd="sng" algn="ctr">
                <a:solidFill>
                  <a:srgbClr val="0070C0"/>
                </a:solidFill>
                <a:prstDash val="solid"/>
              </a:ln>
              <a:effectLst/>
            </p:spPr>
          </p:cxnSp>
          <p:cxnSp>
            <p:nvCxnSpPr>
              <p:cNvPr id="485" name="Straight Connector 484"/>
              <p:cNvCxnSpPr/>
              <p:nvPr/>
            </p:nvCxnSpPr>
            <p:spPr>
              <a:xfrm>
                <a:off x="8522313" y="1367770"/>
                <a:ext cx="389747" cy="0"/>
              </a:xfrm>
              <a:prstGeom prst="line">
                <a:avLst/>
              </a:prstGeom>
              <a:noFill/>
              <a:ln w="12700" cap="flat" cmpd="sng" algn="ctr">
                <a:solidFill>
                  <a:srgbClr val="0070C0"/>
                </a:solidFill>
                <a:prstDash val="solid"/>
              </a:ln>
              <a:effectLst/>
            </p:spPr>
          </p:cxnSp>
          <p:cxnSp>
            <p:nvCxnSpPr>
              <p:cNvPr id="486" name="Straight Arrow Connector 485"/>
              <p:cNvCxnSpPr/>
              <p:nvPr/>
            </p:nvCxnSpPr>
            <p:spPr>
              <a:xfrm>
                <a:off x="8717185" y="942635"/>
                <a:ext cx="0" cy="293804"/>
              </a:xfrm>
              <a:prstGeom prst="straightConnector1">
                <a:avLst/>
              </a:prstGeom>
              <a:noFill/>
              <a:ln w="12700" cap="flat" cmpd="sng" algn="ctr">
                <a:solidFill>
                  <a:srgbClr val="0070C0"/>
                </a:solidFill>
                <a:prstDash val="solid"/>
                <a:tailEnd type="arrow"/>
              </a:ln>
              <a:effectLst/>
            </p:spPr>
          </p:cxnSp>
          <p:cxnSp>
            <p:nvCxnSpPr>
              <p:cNvPr id="487" name="Straight Arrow Connector 486"/>
              <p:cNvCxnSpPr/>
              <p:nvPr/>
            </p:nvCxnSpPr>
            <p:spPr>
              <a:xfrm flipV="1">
                <a:off x="8717185" y="1367770"/>
                <a:ext cx="0" cy="316130"/>
              </a:xfrm>
              <a:prstGeom prst="straightConnector1">
                <a:avLst/>
              </a:prstGeom>
              <a:noFill/>
              <a:ln w="12700" cap="flat" cmpd="sng" algn="ctr">
                <a:solidFill>
                  <a:srgbClr val="0070C0"/>
                </a:solidFill>
                <a:prstDash val="solid"/>
                <a:tailEnd type="arrow"/>
              </a:ln>
              <a:effectLst/>
            </p:spPr>
          </p:cxnSp>
        </p:grpSp>
      </p:grpSp>
      <p:grpSp>
        <p:nvGrpSpPr>
          <p:cNvPr id="272" name="Group 271"/>
          <p:cNvGrpSpPr/>
          <p:nvPr/>
        </p:nvGrpSpPr>
        <p:grpSpPr>
          <a:xfrm>
            <a:off x="1516778" y="3322944"/>
            <a:ext cx="2755349" cy="2953192"/>
            <a:chOff x="214519" y="3419900"/>
            <a:chExt cx="2755349" cy="2953192"/>
          </a:xfrm>
        </p:grpSpPr>
        <p:grpSp>
          <p:nvGrpSpPr>
            <p:cNvPr id="334" name="Group 333"/>
            <p:cNvGrpSpPr/>
            <p:nvPr/>
          </p:nvGrpSpPr>
          <p:grpSpPr>
            <a:xfrm>
              <a:off x="721337" y="3419900"/>
              <a:ext cx="2248531" cy="2899389"/>
              <a:chOff x="1272497" y="2630032"/>
              <a:chExt cx="3725278" cy="3736765"/>
            </a:xfrm>
            <a:scene3d>
              <a:camera prst="orthographicFront">
                <a:rot lat="0" lon="21594000" rev="0"/>
              </a:camera>
              <a:lightRig rig="threePt" dir="t"/>
            </a:scene3d>
          </p:grpSpPr>
          <p:grpSp>
            <p:nvGrpSpPr>
              <p:cNvPr id="341" name="Group 340"/>
              <p:cNvGrpSpPr/>
              <p:nvPr/>
            </p:nvGrpSpPr>
            <p:grpSpPr>
              <a:xfrm>
                <a:off x="1272497" y="4389126"/>
                <a:ext cx="3725278" cy="286647"/>
                <a:chOff x="1230765" y="3697835"/>
                <a:chExt cx="7759565" cy="519573"/>
              </a:xfrm>
            </p:grpSpPr>
            <p:grpSp>
              <p:nvGrpSpPr>
                <p:cNvPr id="412" name="Group 411"/>
                <p:cNvGrpSpPr/>
                <p:nvPr/>
              </p:nvGrpSpPr>
              <p:grpSpPr>
                <a:xfrm>
                  <a:off x="1230765" y="3717190"/>
                  <a:ext cx="599231" cy="499265"/>
                  <a:chOff x="2666999" y="3390596"/>
                  <a:chExt cx="1444141" cy="1190554"/>
                </a:xfrm>
              </p:grpSpPr>
              <p:sp>
                <p:nvSpPr>
                  <p:cNvPr id="476" name="Cube 475"/>
                  <p:cNvSpPr/>
                  <p:nvPr/>
                </p:nvSpPr>
                <p:spPr>
                  <a:xfrm>
                    <a:off x="2666999" y="3886200"/>
                    <a:ext cx="637635" cy="694950"/>
                  </a:xfrm>
                  <a:prstGeom prst="cube">
                    <a:avLst/>
                  </a:prstGeom>
                  <a:noFill/>
                  <a:ln w="15875" cap="flat" cmpd="sng" algn="ctr">
                    <a:solidFill>
                      <a:srgbClr val="0070C0"/>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cxnSp>
                <p:nvCxnSpPr>
                  <p:cNvPr id="477" name="Straight Connector 476"/>
                  <p:cNvCxnSpPr/>
                  <p:nvPr/>
                </p:nvCxnSpPr>
                <p:spPr>
                  <a:xfrm flipV="1">
                    <a:off x="2832398" y="3390596"/>
                    <a:ext cx="88187" cy="495604"/>
                  </a:xfrm>
                  <a:prstGeom prst="line">
                    <a:avLst/>
                  </a:prstGeom>
                  <a:noFill/>
                  <a:ln w="12700" cap="flat" cmpd="sng" algn="ctr">
                    <a:solidFill>
                      <a:srgbClr val="0070C0"/>
                    </a:solidFill>
                    <a:prstDash val="solid"/>
                  </a:ln>
                  <a:effectLst/>
                </p:spPr>
              </p:cxnSp>
              <p:cxnSp>
                <p:nvCxnSpPr>
                  <p:cNvPr id="478" name="Straight Connector 477"/>
                  <p:cNvCxnSpPr/>
                  <p:nvPr/>
                </p:nvCxnSpPr>
                <p:spPr>
                  <a:xfrm>
                    <a:off x="2920585" y="3390596"/>
                    <a:ext cx="1190555" cy="0"/>
                  </a:xfrm>
                  <a:prstGeom prst="line">
                    <a:avLst/>
                  </a:prstGeom>
                  <a:noFill/>
                  <a:ln w="12700" cap="flat" cmpd="sng" algn="ctr">
                    <a:solidFill>
                      <a:srgbClr val="0070C0"/>
                    </a:solidFill>
                    <a:prstDash val="solid"/>
                  </a:ln>
                  <a:effectLst/>
                </p:spPr>
              </p:cxnSp>
              <p:cxnSp>
                <p:nvCxnSpPr>
                  <p:cNvPr id="479" name="Straight Connector 478"/>
                  <p:cNvCxnSpPr/>
                  <p:nvPr/>
                </p:nvCxnSpPr>
                <p:spPr>
                  <a:xfrm flipH="1">
                    <a:off x="3304634" y="3390596"/>
                    <a:ext cx="806506" cy="495604"/>
                  </a:xfrm>
                  <a:prstGeom prst="line">
                    <a:avLst/>
                  </a:prstGeom>
                  <a:noFill/>
                  <a:ln w="12700" cap="flat" cmpd="sng" algn="ctr">
                    <a:solidFill>
                      <a:srgbClr val="0070C0"/>
                    </a:solidFill>
                    <a:prstDash val="solid"/>
                  </a:ln>
                  <a:effectLst/>
                </p:spPr>
              </p:cxnSp>
              <p:cxnSp>
                <p:nvCxnSpPr>
                  <p:cNvPr id="480" name="Straight Connector 479"/>
                  <p:cNvCxnSpPr/>
                  <p:nvPr/>
                </p:nvCxnSpPr>
                <p:spPr>
                  <a:xfrm>
                    <a:off x="4111140" y="3390596"/>
                    <a:ext cx="0" cy="652884"/>
                  </a:xfrm>
                  <a:prstGeom prst="line">
                    <a:avLst/>
                  </a:prstGeom>
                  <a:noFill/>
                  <a:ln w="12700" cap="flat" cmpd="sng" algn="ctr">
                    <a:solidFill>
                      <a:srgbClr val="0070C0"/>
                    </a:solidFill>
                    <a:prstDash val="solid"/>
                  </a:ln>
                  <a:effectLst/>
                </p:spPr>
              </p:cxnSp>
              <p:cxnSp>
                <p:nvCxnSpPr>
                  <p:cNvPr id="481" name="Straight Connector 480"/>
                  <p:cNvCxnSpPr/>
                  <p:nvPr/>
                </p:nvCxnSpPr>
                <p:spPr>
                  <a:xfrm flipH="1">
                    <a:off x="3304634" y="4043480"/>
                    <a:ext cx="806506" cy="384050"/>
                  </a:xfrm>
                  <a:prstGeom prst="line">
                    <a:avLst/>
                  </a:prstGeom>
                  <a:noFill/>
                  <a:ln w="12700" cap="flat" cmpd="sng" algn="ctr">
                    <a:solidFill>
                      <a:srgbClr val="0070C0"/>
                    </a:solidFill>
                    <a:prstDash val="solid"/>
                  </a:ln>
                  <a:effectLst/>
                </p:spPr>
              </p:cxnSp>
            </p:grpSp>
            <p:grpSp>
              <p:nvGrpSpPr>
                <p:cNvPr id="413" name="Group 412"/>
                <p:cNvGrpSpPr/>
                <p:nvPr/>
              </p:nvGrpSpPr>
              <p:grpSpPr>
                <a:xfrm>
                  <a:off x="1794960" y="3710692"/>
                  <a:ext cx="599231" cy="499265"/>
                  <a:chOff x="2666999" y="3390596"/>
                  <a:chExt cx="1444141" cy="1190554"/>
                </a:xfrm>
              </p:grpSpPr>
              <p:sp>
                <p:nvSpPr>
                  <p:cNvPr id="470" name="Cube 469"/>
                  <p:cNvSpPr/>
                  <p:nvPr/>
                </p:nvSpPr>
                <p:spPr>
                  <a:xfrm>
                    <a:off x="2666999" y="3886200"/>
                    <a:ext cx="637635" cy="694950"/>
                  </a:xfrm>
                  <a:prstGeom prst="cube">
                    <a:avLst/>
                  </a:prstGeom>
                  <a:noFill/>
                  <a:ln w="15875" cap="flat" cmpd="sng" algn="ctr">
                    <a:solidFill>
                      <a:srgbClr val="0070C0"/>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cxnSp>
                <p:nvCxnSpPr>
                  <p:cNvPr id="471" name="Straight Connector 470"/>
                  <p:cNvCxnSpPr/>
                  <p:nvPr/>
                </p:nvCxnSpPr>
                <p:spPr>
                  <a:xfrm flipV="1">
                    <a:off x="2832398" y="3390596"/>
                    <a:ext cx="88187" cy="495604"/>
                  </a:xfrm>
                  <a:prstGeom prst="line">
                    <a:avLst/>
                  </a:prstGeom>
                  <a:noFill/>
                  <a:ln w="12700" cap="flat" cmpd="sng" algn="ctr">
                    <a:solidFill>
                      <a:srgbClr val="0070C0"/>
                    </a:solidFill>
                    <a:prstDash val="solid"/>
                  </a:ln>
                  <a:effectLst/>
                </p:spPr>
              </p:cxnSp>
              <p:cxnSp>
                <p:nvCxnSpPr>
                  <p:cNvPr id="472" name="Straight Connector 471"/>
                  <p:cNvCxnSpPr/>
                  <p:nvPr/>
                </p:nvCxnSpPr>
                <p:spPr>
                  <a:xfrm>
                    <a:off x="2920585" y="3390596"/>
                    <a:ext cx="1190555" cy="0"/>
                  </a:xfrm>
                  <a:prstGeom prst="line">
                    <a:avLst/>
                  </a:prstGeom>
                  <a:noFill/>
                  <a:ln w="12700" cap="flat" cmpd="sng" algn="ctr">
                    <a:solidFill>
                      <a:srgbClr val="0070C0"/>
                    </a:solidFill>
                    <a:prstDash val="solid"/>
                  </a:ln>
                  <a:effectLst/>
                </p:spPr>
              </p:cxnSp>
              <p:cxnSp>
                <p:nvCxnSpPr>
                  <p:cNvPr id="473" name="Straight Connector 472"/>
                  <p:cNvCxnSpPr/>
                  <p:nvPr/>
                </p:nvCxnSpPr>
                <p:spPr>
                  <a:xfrm flipH="1">
                    <a:off x="3304634" y="3390596"/>
                    <a:ext cx="806506" cy="495604"/>
                  </a:xfrm>
                  <a:prstGeom prst="line">
                    <a:avLst/>
                  </a:prstGeom>
                  <a:noFill/>
                  <a:ln w="12700" cap="flat" cmpd="sng" algn="ctr">
                    <a:solidFill>
                      <a:srgbClr val="0070C0"/>
                    </a:solidFill>
                    <a:prstDash val="solid"/>
                  </a:ln>
                  <a:effectLst/>
                </p:spPr>
              </p:cxnSp>
              <p:cxnSp>
                <p:nvCxnSpPr>
                  <p:cNvPr id="474" name="Straight Connector 473"/>
                  <p:cNvCxnSpPr/>
                  <p:nvPr/>
                </p:nvCxnSpPr>
                <p:spPr>
                  <a:xfrm>
                    <a:off x="4111140" y="3390596"/>
                    <a:ext cx="0" cy="652884"/>
                  </a:xfrm>
                  <a:prstGeom prst="line">
                    <a:avLst/>
                  </a:prstGeom>
                  <a:noFill/>
                  <a:ln w="12700" cap="flat" cmpd="sng" algn="ctr">
                    <a:solidFill>
                      <a:srgbClr val="0070C0"/>
                    </a:solidFill>
                    <a:prstDash val="solid"/>
                  </a:ln>
                  <a:effectLst/>
                </p:spPr>
              </p:cxnSp>
              <p:cxnSp>
                <p:nvCxnSpPr>
                  <p:cNvPr id="475" name="Straight Connector 474"/>
                  <p:cNvCxnSpPr/>
                  <p:nvPr/>
                </p:nvCxnSpPr>
                <p:spPr>
                  <a:xfrm flipH="1">
                    <a:off x="3304634" y="4043480"/>
                    <a:ext cx="806506" cy="384050"/>
                  </a:xfrm>
                  <a:prstGeom prst="line">
                    <a:avLst/>
                  </a:prstGeom>
                  <a:noFill/>
                  <a:ln w="12700" cap="flat" cmpd="sng" algn="ctr">
                    <a:solidFill>
                      <a:srgbClr val="0070C0"/>
                    </a:solidFill>
                    <a:prstDash val="solid"/>
                  </a:ln>
                  <a:effectLst/>
                </p:spPr>
              </p:cxnSp>
            </p:grpSp>
            <p:grpSp>
              <p:nvGrpSpPr>
                <p:cNvPr id="414" name="Group 413"/>
                <p:cNvGrpSpPr/>
                <p:nvPr/>
              </p:nvGrpSpPr>
              <p:grpSpPr>
                <a:xfrm>
                  <a:off x="2588093" y="3718143"/>
                  <a:ext cx="599231" cy="499265"/>
                  <a:chOff x="2666999" y="3390596"/>
                  <a:chExt cx="1444141" cy="1190554"/>
                </a:xfrm>
              </p:grpSpPr>
              <p:sp>
                <p:nvSpPr>
                  <p:cNvPr id="464" name="Cube 463"/>
                  <p:cNvSpPr/>
                  <p:nvPr/>
                </p:nvSpPr>
                <p:spPr>
                  <a:xfrm>
                    <a:off x="2666999" y="3886200"/>
                    <a:ext cx="637635" cy="694950"/>
                  </a:xfrm>
                  <a:prstGeom prst="cube">
                    <a:avLst/>
                  </a:prstGeom>
                  <a:noFill/>
                  <a:ln w="15875" cap="flat" cmpd="sng" algn="ctr">
                    <a:solidFill>
                      <a:srgbClr val="0070C0"/>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cxnSp>
                <p:nvCxnSpPr>
                  <p:cNvPr id="465" name="Straight Connector 464"/>
                  <p:cNvCxnSpPr/>
                  <p:nvPr/>
                </p:nvCxnSpPr>
                <p:spPr>
                  <a:xfrm flipV="1">
                    <a:off x="2832398" y="3390596"/>
                    <a:ext cx="88187" cy="495604"/>
                  </a:xfrm>
                  <a:prstGeom prst="line">
                    <a:avLst/>
                  </a:prstGeom>
                  <a:noFill/>
                  <a:ln w="12700" cap="flat" cmpd="sng" algn="ctr">
                    <a:solidFill>
                      <a:srgbClr val="0070C0"/>
                    </a:solidFill>
                    <a:prstDash val="solid"/>
                  </a:ln>
                  <a:effectLst/>
                </p:spPr>
              </p:cxnSp>
              <p:cxnSp>
                <p:nvCxnSpPr>
                  <p:cNvPr id="466" name="Straight Connector 465"/>
                  <p:cNvCxnSpPr/>
                  <p:nvPr/>
                </p:nvCxnSpPr>
                <p:spPr>
                  <a:xfrm>
                    <a:off x="2920585" y="3390596"/>
                    <a:ext cx="1190555" cy="0"/>
                  </a:xfrm>
                  <a:prstGeom prst="line">
                    <a:avLst/>
                  </a:prstGeom>
                  <a:noFill/>
                  <a:ln w="12700" cap="flat" cmpd="sng" algn="ctr">
                    <a:solidFill>
                      <a:srgbClr val="0070C0"/>
                    </a:solidFill>
                    <a:prstDash val="solid"/>
                  </a:ln>
                  <a:effectLst/>
                </p:spPr>
              </p:cxnSp>
              <p:cxnSp>
                <p:nvCxnSpPr>
                  <p:cNvPr id="467" name="Straight Connector 466"/>
                  <p:cNvCxnSpPr/>
                  <p:nvPr/>
                </p:nvCxnSpPr>
                <p:spPr>
                  <a:xfrm flipH="1">
                    <a:off x="3304634" y="3390596"/>
                    <a:ext cx="806506" cy="495604"/>
                  </a:xfrm>
                  <a:prstGeom prst="line">
                    <a:avLst/>
                  </a:prstGeom>
                  <a:noFill/>
                  <a:ln w="12700" cap="flat" cmpd="sng" algn="ctr">
                    <a:solidFill>
                      <a:srgbClr val="0070C0"/>
                    </a:solidFill>
                    <a:prstDash val="solid"/>
                  </a:ln>
                  <a:effectLst/>
                </p:spPr>
              </p:cxnSp>
              <p:cxnSp>
                <p:nvCxnSpPr>
                  <p:cNvPr id="468" name="Straight Connector 467"/>
                  <p:cNvCxnSpPr/>
                  <p:nvPr/>
                </p:nvCxnSpPr>
                <p:spPr>
                  <a:xfrm>
                    <a:off x="4111140" y="3390596"/>
                    <a:ext cx="0" cy="652884"/>
                  </a:xfrm>
                  <a:prstGeom prst="line">
                    <a:avLst/>
                  </a:prstGeom>
                  <a:noFill/>
                  <a:ln w="12700" cap="flat" cmpd="sng" algn="ctr">
                    <a:solidFill>
                      <a:srgbClr val="0070C0"/>
                    </a:solidFill>
                    <a:prstDash val="solid"/>
                  </a:ln>
                  <a:effectLst/>
                </p:spPr>
              </p:cxnSp>
              <p:cxnSp>
                <p:nvCxnSpPr>
                  <p:cNvPr id="469" name="Straight Connector 468"/>
                  <p:cNvCxnSpPr/>
                  <p:nvPr/>
                </p:nvCxnSpPr>
                <p:spPr>
                  <a:xfrm flipH="1">
                    <a:off x="3304634" y="4043480"/>
                    <a:ext cx="806506" cy="384050"/>
                  </a:xfrm>
                  <a:prstGeom prst="line">
                    <a:avLst/>
                  </a:prstGeom>
                  <a:noFill/>
                  <a:ln w="12700" cap="flat" cmpd="sng" algn="ctr">
                    <a:solidFill>
                      <a:srgbClr val="0070C0"/>
                    </a:solidFill>
                    <a:prstDash val="solid"/>
                  </a:ln>
                  <a:effectLst/>
                </p:spPr>
              </p:cxnSp>
            </p:grpSp>
            <p:grpSp>
              <p:nvGrpSpPr>
                <p:cNvPr id="415" name="Group 414"/>
                <p:cNvGrpSpPr/>
                <p:nvPr/>
              </p:nvGrpSpPr>
              <p:grpSpPr>
                <a:xfrm>
                  <a:off x="3435099" y="3715799"/>
                  <a:ext cx="599231" cy="499265"/>
                  <a:chOff x="2666999" y="3390596"/>
                  <a:chExt cx="1444141" cy="1190554"/>
                </a:xfrm>
              </p:grpSpPr>
              <p:sp>
                <p:nvSpPr>
                  <p:cNvPr id="458" name="Cube 457"/>
                  <p:cNvSpPr/>
                  <p:nvPr/>
                </p:nvSpPr>
                <p:spPr>
                  <a:xfrm>
                    <a:off x="2666999" y="3886200"/>
                    <a:ext cx="637635" cy="694950"/>
                  </a:xfrm>
                  <a:prstGeom prst="cube">
                    <a:avLst/>
                  </a:prstGeom>
                  <a:noFill/>
                  <a:ln w="15875" cap="flat" cmpd="sng" algn="ctr">
                    <a:solidFill>
                      <a:srgbClr val="0070C0"/>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cxnSp>
                <p:nvCxnSpPr>
                  <p:cNvPr id="459" name="Straight Connector 458"/>
                  <p:cNvCxnSpPr/>
                  <p:nvPr/>
                </p:nvCxnSpPr>
                <p:spPr>
                  <a:xfrm flipV="1">
                    <a:off x="2832398" y="3390596"/>
                    <a:ext cx="88187" cy="495604"/>
                  </a:xfrm>
                  <a:prstGeom prst="line">
                    <a:avLst/>
                  </a:prstGeom>
                  <a:noFill/>
                  <a:ln w="12700" cap="flat" cmpd="sng" algn="ctr">
                    <a:solidFill>
                      <a:srgbClr val="0070C0"/>
                    </a:solidFill>
                    <a:prstDash val="solid"/>
                  </a:ln>
                  <a:effectLst/>
                </p:spPr>
              </p:cxnSp>
              <p:cxnSp>
                <p:nvCxnSpPr>
                  <p:cNvPr id="460" name="Straight Connector 459"/>
                  <p:cNvCxnSpPr/>
                  <p:nvPr/>
                </p:nvCxnSpPr>
                <p:spPr>
                  <a:xfrm>
                    <a:off x="2920585" y="3390596"/>
                    <a:ext cx="1190555" cy="0"/>
                  </a:xfrm>
                  <a:prstGeom prst="line">
                    <a:avLst/>
                  </a:prstGeom>
                  <a:noFill/>
                  <a:ln w="12700" cap="flat" cmpd="sng" algn="ctr">
                    <a:solidFill>
                      <a:srgbClr val="0070C0"/>
                    </a:solidFill>
                    <a:prstDash val="solid"/>
                  </a:ln>
                  <a:effectLst/>
                </p:spPr>
              </p:cxnSp>
              <p:cxnSp>
                <p:nvCxnSpPr>
                  <p:cNvPr id="461" name="Straight Connector 460"/>
                  <p:cNvCxnSpPr/>
                  <p:nvPr/>
                </p:nvCxnSpPr>
                <p:spPr>
                  <a:xfrm flipH="1">
                    <a:off x="3304634" y="3390596"/>
                    <a:ext cx="806506" cy="495604"/>
                  </a:xfrm>
                  <a:prstGeom prst="line">
                    <a:avLst/>
                  </a:prstGeom>
                  <a:noFill/>
                  <a:ln w="12700" cap="flat" cmpd="sng" algn="ctr">
                    <a:solidFill>
                      <a:srgbClr val="0070C0"/>
                    </a:solidFill>
                    <a:prstDash val="solid"/>
                  </a:ln>
                  <a:effectLst/>
                </p:spPr>
              </p:cxnSp>
              <p:cxnSp>
                <p:nvCxnSpPr>
                  <p:cNvPr id="462" name="Straight Connector 461"/>
                  <p:cNvCxnSpPr/>
                  <p:nvPr/>
                </p:nvCxnSpPr>
                <p:spPr>
                  <a:xfrm>
                    <a:off x="4111140" y="3390596"/>
                    <a:ext cx="0" cy="652884"/>
                  </a:xfrm>
                  <a:prstGeom prst="line">
                    <a:avLst/>
                  </a:prstGeom>
                  <a:noFill/>
                  <a:ln w="12700" cap="flat" cmpd="sng" algn="ctr">
                    <a:solidFill>
                      <a:srgbClr val="0070C0"/>
                    </a:solidFill>
                    <a:prstDash val="solid"/>
                  </a:ln>
                  <a:effectLst/>
                </p:spPr>
              </p:cxnSp>
              <p:cxnSp>
                <p:nvCxnSpPr>
                  <p:cNvPr id="463" name="Straight Connector 462"/>
                  <p:cNvCxnSpPr/>
                  <p:nvPr/>
                </p:nvCxnSpPr>
                <p:spPr>
                  <a:xfrm flipH="1">
                    <a:off x="3304634" y="4043480"/>
                    <a:ext cx="806506" cy="384050"/>
                  </a:xfrm>
                  <a:prstGeom prst="line">
                    <a:avLst/>
                  </a:prstGeom>
                  <a:noFill/>
                  <a:ln w="12700" cap="flat" cmpd="sng" algn="ctr">
                    <a:solidFill>
                      <a:srgbClr val="0070C0"/>
                    </a:solidFill>
                    <a:prstDash val="solid"/>
                  </a:ln>
                  <a:effectLst/>
                </p:spPr>
              </p:cxnSp>
            </p:grpSp>
            <p:grpSp>
              <p:nvGrpSpPr>
                <p:cNvPr id="416" name="Group 415"/>
                <p:cNvGrpSpPr/>
                <p:nvPr/>
              </p:nvGrpSpPr>
              <p:grpSpPr>
                <a:xfrm>
                  <a:off x="4356819" y="3697835"/>
                  <a:ext cx="599231" cy="499265"/>
                  <a:chOff x="2666999" y="3390596"/>
                  <a:chExt cx="1444141" cy="1190554"/>
                </a:xfrm>
              </p:grpSpPr>
              <p:sp>
                <p:nvSpPr>
                  <p:cNvPr id="452" name="Cube 451"/>
                  <p:cNvSpPr/>
                  <p:nvPr/>
                </p:nvSpPr>
                <p:spPr>
                  <a:xfrm>
                    <a:off x="2666999" y="3886200"/>
                    <a:ext cx="637635" cy="694950"/>
                  </a:xfrm>
                  <a:prstGeom prst="cube">
                    <a:avLst/>
                  </a:prstGeom>
                  <a:noFill/>
                  <a:ln w="15875" cap="flat" cmpd="sng" algn="ctr">
                    <a:solidFill>
                      <a:srgbClr val="0070C0"/>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cxnSp>
                <p:nvCxnSpPr>
                  <p:cNvPr id="453" name="Straight Connector 452"/>
                  <p:cNvCxnSpPr/>
                  <p:nvPr/>
                </p:nvCxnSpPr>
                <p:spPr>
                  <a:xfrm flipV="1">
                    <a:off x="2832398" y="3390596"/>
                    <a:ext cx="88187" cy="495604"/>
                  </a:xfrm>
                  <a:prstGeom prst="line">
                    <a:avLst/>
                  </a:prstGeom>
                  <a:noFill/>
                  <a:ln w="12700" cap="flat" cmpd="sng" algn="ctr">
                    <a:solidFill>
                      <a:srgbClr val="0070C0"/>
                    </a:solidFill>
                    <a:prstDash val="solid"/>
                  </a:ln>
                  <a:effectLst/>
                </p:spPr>
              </p:cxnSp>
              <p:cxnSp>
                <p:nvCxnSpPr>
                  <p:cNvPr id="454" name="Straight Connector 453"/>
                  <p:cNvCxnSpPr/>
                  <p:nvPr/>
                </p:nvCxnSpPr>
                <p:spPr>
                  <a:xfrm>
                    <a:off x="2920585" y="3390596"/>
                    <a:ext cx="1190555" cy="0"/>
                  </a:xfrm>
                  <a:prstGeom prst="line">
                    <a:avLst/>
                  </a:prstGeom>
                  <a:noFill/>
                  <a:ln w="12700" cap="flat" cmpd="sng" algn="ctr">
                    <a:solidFill>
                      <a:srgbClr val="0070C0"/>
                    </a:solidFill>
                    <a:prstDash val="solid"/>
                  </a:ln>
                  <a:effectLst/>
                </p:spPr>
              </p:cxnSp>
              <p:cxnSp>
                <p:nvCxnSpPr>
                  <p:cNvPr id="455" name="Straight Connector 454"/>
                  <p:cNvCxnSpPr/>
                  <p:nvPr/>
                </p:nvCxnSpPr>
                <p:spPr>
                  <a:xfrm flipH="1">
                    <a:off x="3304634" y="3390596"/>
                    <a:ext cx="806506" cy="495604"/>
                  </a:xfrm>
                  <a:prstGeom prst="line">
                    <a:avLst/>
                  </a:prstGeom>
                  <a:noFill/>
                  <a:ln w="12700" cap="flat" cmpd="sng" algn="ctr">
                    <a:solidFill>
                      <a:srgbClr val="0070C0"/>
                    </a:solidFill>
                    <a:prstDash val="solid"/>
                  </a:ln>
                  <a:effectLst/>
                </p:spPr>
              </p:cxnSp>
              <p:cxnSp>
                <p:nvCxnSpPr>
                  <p:cNvPr id="456" name="Straight Connector 455"/>
                  <p:cNvCxnSpPr/>
                  <p:nvPr/>
                </p:nvCxnSpPr>
                <p:spPr>
                  <a:xfrm>
                    <a:off x="4111140" y="3390596"/>
                    <a:ext cx="0" cy="652884"/>
                  </a:xfrm>
                  <a:prstGeom prst="line">
                    <a:avLst/>
                  </a:prstGeom>
                  <a:noFill/>
                  <a:ln w="12700" cap="flat" cmpd="sng" algn="ctr">
                    <a:solidFill>
                      <a:srgbClr val="0070C0"/>
                    </a:solidFill>
                    <a:prstDash val="solid"/>
                  </a:ln>
                  <a:effectLst/>
                </p:spPr>
              </p:cxnSp>
              <p:cxnSp>
                <p:nvCxnSpPr>
                  <p:cNvPr id="457" name="Straight Connector 456"/>
                  <p:cNvCxnSpPr/>
                  <p:nvPr/>
                </p:nvCxnSpPr>
                <p:spPr>
                  <a:xfrm flipH="1">
                    <a:off x="3304634" y="4043480"/>
                    <a:ext cx="806506" cy="384050"/>
                  </a:xfrm>
                  <a:prstGeom prst="line">
                    <a:avLst/>
                  </a:prstGeom>
                  <a:noFill/>
                  <a:ln w="12700" cap="flat" cmpd="sng" algn="ctr">
                    <a:solidFill>
                      <a:srgbClr val="0070C0"/>
                    </a:solidFill>
                    <a:prstDash val="solid"/>
                  </a:ln>
                  <a:effectLst/>
                </p:spPr>
              </p:cxnSp>
            </p:grpSp>
            <p:grpSp>
              <p:nvGrpSpPr>
                <p:cNvPr id="417" name="Group 416"/>
                <p:cNvGrpSpPr/>
                <p:nvPr/>
              </p:nvGrpSpPr>
              <p:grpSpPr>
                <a:xfrm>
                  <a:off x="5236161" y="3710692"/>
                  <a:ext cx="599231" cy="499265"/>
                  <a:chOff x="2666999" y="3390596"/>
                  <a:chExt cx="1444141" cy="1190554"/>
                </a:xfrm>
              </p:grpSpPr>
              <p:sp>
                <p:nvSpPr>
                  <p:cNvPr id="446" name="Cube 445"/>
                  <p:cNvSpPr/>
                  <p:nvPr/>
                </p:nvSpPr>
                <p:spPr>
                  <a:xfrm>
                    <a:off x="2666999" y="3886200"/>
                    <a:ext cx="637635" cy="694950"/>
                  </a:xfrm>
                  <a:prstGeom prst="cube">
                    <a:avLst/>
                  </a:prstGeom>
                  <a:noFill/>
                  <a:ln w="15875" cap="flat" cmpd="sng" algn="ctr">
                    <a:solidFill>
                      <a:srgbClr val="0070C0"/>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cxnSp>
                <p:nvCxnSpPr>
                  <p:cNvPr id="447" name="Straight Connector 446"/>
                  <p:cNvCxnSpPr/>
                  <p:nvPr/>
                </p:nvCxnSpPr>
                <p:spPr>
                  <a:xfrm flipV="1">
                    <a:off x="2832398" y="3390596"/>
                    <a:ext cx="88187" cy="495604"/>
                  </a:xfrm>
                  <a:prstGeom prst="line">
                    <a:avLst/>
                  </a:prstGeom>
                  <a:noFill/>
                  <a:ln w="12700" cap="flat" cmpd="sng" algn="ctr">
                    <a:solidFill>
                      <a:srgbClr val="0070C0"/>
                    </a:solidFill>
                    <a:prstDash val="solid"/>
                  </a:ln>
                  <a:effectLst/>
                </p:spPr>
              </p:cxnSp>
              <p:cxnSp>
                <p:nvCxnSpPr>
                  <p:cNvPr id="448" name="Straight Connector 447"/>
                  <p:cNvCxnSpPr/>
                  <p:nvPr/>
                </p:nvCxnSpPr>
                <p:spPr>
                  <a:xfrm>
                    <a:off x="2920585" y="3390596"/>
                    <a:ext cx="1190555" cy="0"/>
                  </a:xfrm>
                  <a:prstGeom prst="line">
                    <a:avLst/>
                  </a:prstGeom>
                  <a:noFill/>
                  <a:ln w="12700" cap="flat" cmpd="sng" algn="ctr">
                    <a:solidFill>
                      <a:srgbClr val="0070C0"/>
                    </a:solidFill>
                    <a:prstDash val="solid"/>
                  </a:ln>
                  <a:effectLst/>
                </p:spPr>
              </p:cxnSp>
              <p:cxnSp>
                <p:nvCxnSpPr>
                  <p:cNvPr id="449" name="Straight Connector 448"/>
                  <p:cNvCxnSpPr/>
                  <p:nvPr/>
                </p:nvCxnSpPr>
                <p:spPr>
                  <a:xfrm flipH="1">
                    <a:off x="3304634" y="3390596"/>
                    <a:ext cx="806506" cy="495604"/>
                  </a:xfrm>
                  <a:prstGeom prst="line">
                    <a:avLst/>
                  </a:prstGeom>
                  <a:noFill/>
                  <a:ln w="12700" cap="flat" cmpd="sng" algn="ctr">
                    <a:solidFill>
                      <a:srgbClr val="0070C0"/>
                    </a:solidFill>
                    <a:prstDash val="solid"/>
                  </a:ln>
                  <a:effectLst/>
                </p:spPr>
              </p:cxnSp>
              <p:cxnSp>
                <p:nvCxnSpPr>
                  <p:cNvPr id="450" name="Straight Connector 449"/>
                  <p:cNvCxnSpPr/>
                  <p:nvPr/>
                </p:nvCxnSpPr>
                <p:spPr>
                  <a:xfrm>
                    <a:off x="4111140" y="3390596"/>
                    <a:ext cx="0" cy="652884"/>
                  </a:xfrm>
                  <a:prstGeom prst="line">
                    <a:avLst/>
                  </a:prstGeom>
                  <a:noFill/>
                  <a:ln w="12700" cap="flat" cmpd="sng" algn="ctr">
                    <a:solidFill>
                      <a:srgbClr val="0070C0"/>
                    </a:solidFill>
                    <a:prstDash val="solid"/>
                  </a:ln>
                  <a:effectLst/>
                </p:spPr>
              </p:cxnSp>
              <p:cxnSp>
                <p:nvCxnSpPr>
                  <p:cNvPr id="451" name="Straight Connector 450"/>
                  <p:cNvCxnSpPr/>
                  <p:nvPr/>
                </p:nvCxnSpPr>
                <p:spPr>
                  <a:xfrm flipH="1">
                    <a:off x="3304634" y="4043480"/>
                    <a:ext cx="806506" cy="384050"/>
                  </a:xfrm>
                  <a:prstGeom prst="line">
                    <a:avLst/>
                  </a:prstGeom>
                  <a:noFill/>
                  <a:ln w="12700" cap="flat" cmpd="sng" algn="ctr">
                    <a:solidFill>
                      <a:srgbClr val="0070C0"/>
                    </a:solidFill>
                    <a:prstDash val="solid"/>
                  </a:ln>
                  <a:effectLst/>
                </p:spPr>
              </p:cxnSp>
            </p:grpSp>
            <p:grpSp>
              <p:nvGrpSpPr>
                <p:cNvPr id="418" name="Group 417"/>
                <p:cNvGrpSpPr/>
                <p:nvPr/>
              </p:nvGrpSpPr>
              <p:grpSpPr>
                <a:xfrm>
                  <a:off x="6029294" y="3718143"/>
                  <a:ext cx="599231" cy="499265"/>
                  <a:chOff x="2666999" y="3390596"/>
                  <a:chExt cx="1444141" cy="1190554"/>
                </a:xfrm>
              </p:grpSpPr>
              <p:sp>
                <p:nvSpPr>
                  <p:cNvPr id="440" name="Cube 439"/>
                  <p:cNvSpPr/>
                  <p:nvPr/>
                </p:nvSpPr>
                <p:spPr>
                  <a:xfrm>
                    <a:off x="2666999" y="3886200"/>
                    <a:ext cx="637635" cy="694950"/>
                  </a:xfrm>
                  <a:prstGeom prst="cube">
                    <a:avLst/>
                  </a:prstGeom>
                  <a:noFill/>
                  <a:ln w="15875" cap="flat" cmpd="sng" algn="ctr">
                    <a:solidFill>
                      <a:srgbClr val="0070C0"/>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cxnSp>
                <p:nvCxnSpPr>
                  <p:cNvPr id="441" name="Straight Connector 440"/>
                  <p:cNvCxnSpPr/>
                  <p:nvPr/>
                </p:nvCxnSpPr>
                <p:spPr>
                  <a:xfrm flipV="1">
                    <a:off x="2832398" y="3390596"/>
                    <a:ext cx="88187" cy="495604"/>
                  </a:xfrm>
                  <a:prstGeom prst="line">
                    <a:avLst/>
                  </a:prstGeom>
                  <a:noFill/>
                  <a:ln w="12700" cap="flat" cmpd="sng" algn="ctr">
                    <a:solidFill>
                      <a:srgbClr val="0070C0"/>
                    </a:solidFill>
                    <a:prstDash val="solid"/>
                  </a:ln>
                  <a:effectLst/>
                </p:spPr>
              </p:cxnSp>
              <p:cxnSp>
                <p:nvCxnSpPr>
                  <p:cNvPr id="442" name="Straight Connector 441"/>
                  <p:cNvCxnSpPr/>
                  <p:nvPr/>
                </p:nvCxnSpPr>
                <p:spPr>
                  <a:xfrm>
                    <a:off x="2920585" y="3390596"/>
                    <a:ext cx="1190555" cy="0"/>
                  </a:xfrm>
                  <a:prstGeom prst="line">
                    <a:avLst/>
                  </a:prstGeom>
                  <a:noFill/>
                  <a:ln w="12700" cap="flat" cmpd="sng" algn="ctr">
                    <a:solidFill>
                      <a:srgbClr val="0070C0"/>
                    </a:solidFill>
                    <a:prstDash val="solid"/>
                  </a:ln>
                  <a:effectLst/>
                </p:spPr>
              </p:cxnSp>
              <p:cxnSp>
                <p:nvCxnSpPr>
                  <p:cNvPr id="443" name="Straight Connector 442"/>
                  <p:cNvCxnSpPr/>
                  <p:nvPr/>
                </p:nvCxnSpPr>
                <p:spPr>
                  <a:xfrm flipH="1">
                    <a:off x="3304634" y="3390596"/>
                    <a:ext cx="806506" cy="495604"/>
                  </a:xfrm>
                  <a:prstGeom prst="line">
                    <a:avLst/>
                  </a:prstGeom>
                  <a:noFill/>
                  <a:ln w="12700" cap="flat" cmpd="sng" algn="ctr">
                    <a:solidFill>
                      <a:srgbClr val="0070C0"/>
                    </a:solidFill>
                    <a:prstDash val="solid"/>
                  </a:ln>
                  <a:effectLst/>
                </p:spPr>
              </p:cxnSp>
              <p:cxnSp>
                <p:nvCxnSpPr>
                  <p:cNvPr id="444" name="Straight Connector 443"/>
                  <p:cNvCxnSpPr/>
                  <p:nvPr/>
                </p:nvCxnSpPr>
                <p:spPr>
                  <a:xfrm>
                    <a:off x="4111140" y="3390596"/>
                    <a:ext cx="0" cy="652884"/>
                  </a:xfrm>
                  <a:prstGeom prst="line">
                    <a:avLst/>
                  </a:prstGeom>
                  <a:noFill/>
                  <a:ln w="12700" cap="flat" cmpd="sng" algn="ctr">
                    <a:solidFill>
                      <a:srgbClr val="0070C0"/>
                    </a:solidFill>
                    <a:prstDash val="solid"/>
                  </a:ln>
                  <a:effectLst/>
                </p:spPr>
              </p:cxnSp>
              <p:cxnSp>
                <p:nvCxnSpPr>
                  <p:cNvPr id="445" name="Straight Connector 444"/>
                  <p:cNvCxnSpPr/>
                  <p:nvPr/>
                </p:nvCxnSpPr>
                <p:spPr>
                  <a:xfrm flipH="1">
                    <a:off x="3304634" y="4043480"/>
                    <a:ext cx="806506" cy="384050"/>
                  </a:xfrm>
                  <a:prstGeom prst="line">
                    <a:avLst/>
                  </a:prstGeom>
                  <a:noFill/>
                  <a:ln w="12700" cap="flat" cmpd="sng" algn="ctr">
                    <a:solidFill>
                      <a:srgbClr val="0070C0"/>
                    </a:solidFill>
                    <a:prstDash val="solid"/>
                  </a:ln>
                  <a:effectLst/>
                </p:spPr>
              </p:cxnSp>
            </p:grpSp>
            <p:grpSp>
              <p:nvGrpSpPr>
                <p:cNvPr id="419" name="Group 418"/>
                <p:cNvGrpSpPr/>
                <p:nvPr/>
              </p:nvGrpSpPr>
              <p:grpSpPr>
                <a:xfrm>
                  <a:off x="6876300" y="3715799"/>
                  <a:ext cx="599231" cy="499265"/>
                  <a:chOff x="2666999" y="3390596"/>
                  <a:chExt cx="1444141" cy="1190554"/>
                </a:xfrm>
              </p:grpSpPr>
              <p:sp>
                <p:nvSpPr>
                  <p:cNvPr id="434" name="Cube 433"/>
                  <p:cNvSpPr/>
                  <p:nvPr/>
                </p:nvSpPr>
                <p:spPr>
                  <a:xfrm>
                    <a:off x="2666999" y="3886200"/>
                    <a:ext cx="637635" cy="694950"/>
                  </a:xfrm>
                  <a:prstGeom prst="cube">
                    <a:avLst/>
                  </a:prstGeom>
                  <a:noFill/>
                  <a:ln w="15875" cap="flat" cmpd="sng" algn="ctr">
                    <a:solidFill>
                      <a:srgbClr val="0070C0"/>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cxnSp>
                <p:nvCxnSpPr>
                  <p:cNvPr id="435" name="Straight Connector 434"/>
                  <p:cNvCxnSpPr/>
                  <p:nvPr/>
                </p:nvCxnSpPr>
                <p:spPr>
                  <a:xfrm flipV="1">
                    <a:off x="2832398" y="3390596"/>
                    <a:ext cx="88187" cy="495604"/>
                  </a:xfrm>
                  <a:prstGeom prst="line">
                    <a:avLst/>
                  </a:prstGeom>
                  <a:noFill/>
                  <a:ln w="12700" cap="flat" cmpd="sng" algn="ctr">
                    <a:solidFill>
                      <a:srgbClr val="0070C0"/>
                    </a:solidFill>
                    <a:prstDash val="solid"/>
                  </a:ln>
                  <a:effectLst/>
                </p:spPr>
              </p:cxnSp>
              <p:cxnSp>
                <p:nvCxnSpPr>
                  <p:cNvPr id="436" name="Straight Connector 435"/>
                  <p:cNvCxnSpPr/>
                  <p:nvPr/>
                </p:nvCxnSpPr>
                <p:spPr>
                  <a:xfrm>
                    <a:off x="2920585" y="3390596"/>
                    <a:ext cx="1190555" cy="0"/>
                  </a:xfrm>
                  <a:prstGeom prst="line">
                    <a:avLst/>
                  </a:prstGeom>
                  <a:noFill/>
                  <a:ln w="12700" cap="flat" cmpd="sng" algn="ctr">
                    <a:solidFill>
                      <a:srgbClr val="0070C0"/>
                    </a:solidFill>
                    <a:prstDash val="solid"/>
                  </a:ln>
                  <a:effectLst/>
                </p:spPr>
              </p:cxnSp>
              <p:cxnSp>
                <p:nvCxnSpPr>
                  <p:cNvPr id="437" name="Straight Connector 436"/>
                  <p:cNvCxnSpPr/>
                  <p:nvPr/>
                </p:nvCxnSpPr>
                <p:spPr>
                  <a:xfrm flipH="1">
                    <a:off x="3304634" y="3390596"/>
                    <a:ext cx="806506" cy="495604"/>
                  </a:xfrm>
                  <a:prstGeom prst="line">
                    <a:avLst/>
                  </a:prstGeom>
                  <a:noFill/>
                  <a:ln w="12700" cap="flat" cmpd="sng" algn="ctr">
                    <a:solidFill>
                      <a:srgbClr val="0070C0"/>
                    </a:solidFill>
                    <a:prstDash val="solid"/>
                  </a:ln>
                  <a:effectLst/>
                </p:spPr>
              </p:cxnSp>
              <p:cxnSp>
                <p:nvCxnSpPr>
                  <p:cNvPr id="438" name="Straight Connector 437"/>
                  <p:cNvCxnSpPr/>
                  <p:nvPr/>
                </p:nvCxnSpPr>
                <p:spPr>
                  <a:xfrm>
                    <a:off x="4111140" y="3390596"/>
                    <a:ext cx="0" cy="652884"/>
                  </a:xfrm>
                  <a:prstGeom prst="line">
                    <a:avLst/>
                  </a:prstGeom>
                  <a:noFill/>
                  <a:ln w="12700" cap="flat" cmpd="sng" algn="ctr">
                    <a:solidFill>
                      <a:srgbClr val="0070C0"/>
                    </a:solidFill>
                    <a:prstDash val="solid"/>
                  </a:ln>
                  <a:effectLst/>
                </p:spPr>
              </p:cxnSp>
              <p:cxnSp>
                <p:nvCxnSpPr>
                  <p:cNvPr id="439" name="Straight Connector 438"/>
                  <p:cNvCxnSpPr/>
                  <p:nvPr/>
                </p:nvCxnSpPr>
                <p:spPr>
                  <a:xfrm flipH="1">
                    <a:off x="3304634" y="4043480"/>
                    <a:ext cx="806506" cy="384050"/>
                  </a:xfrm>
                  <a:prstGeom prst="line">
                    <a:avLst/>
                  </a:prstGeom>
                  <a:noFill/>
                  <a:ln w="12700" cap="flat" cmpd="sng" algn="ctr">
                    <a:solidFill>
                      <a:srgbClr val="0070C0"/>
                    </a:solidFill>
                    <a:prstDash val="solid"/>
                  </a:ln>
                  <a:effectLst/>
                </p:spPr>
              </p:cxnSp>
            </p:grpSp>
            <p:grpSp>
              <p:nvGrpSpPr>
                <p:cNvPr id="420" name="Group 419"/>
                <p:cNvGrpSpPr/>
                <p:nvPr/>
              </p:nvGrpSpPr>
              <p:grpSpPr>
                <a:xfrm>
                  <a:off x="7798020" y="3697835"/>
                  <a:ext cx="599231" cy="499265"/>
                  <a:chOff x="2666999" y="3390596"/>
                  <a:chExt cx="1444141" cy="1190554"/>
                </a:xfrm>
              </p:grpSpPr>
              <p:sp>
                <p:nvSpPr>
                  <p:cNvPr id="428" name="Cube 427"/>
                  <p:cNvSpPr/>
                  <p:nvPr/>
                </p:nvSpPr>
                <p:spPr>
                  <a:xfrm>
                    <a:off x="2666999" y="3886200"/>
                    <a:ext cx="637635" cy="694950"/>
                  </a:xfrm>
                  <a:prstGeom prst="cube">
                    <a:avLst/>
                  </a:prstGeom>
                  <a:noFill/>
                  <a:ln w="15875" cap="flat" cmpd="sng" algn="ctr">
                    <a:solidFill>
                      <a:srgbClr val="0070C0"/>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cxnSp>
                <p:nvCxnSpPr>
                  <p:cNvPr id="429" name="Straight Connector 428"/>
                  <p:cNvCxnSpPr/>
                  <p:nvPr/>
                </p:nvCxnSpPr>
                <p:spPr>
                  <a:xfrm flipV="1">
                    <a:off x="2832398" y="3390596"/>
                    <a:ext cx="88187" cy="495604"/>
                  </a:xfrm>
                  <a:prstGeom prst="line">
                    <a:avLst/>
                  </a:prstGeom>
                  <a:noFill/>
                  <a:ln w="12700" cap="flat" cmpd="sng" algn="ctr">
                    <a:solidFill>
                      <a:srgbClr val="0070C0"/>
                    </a:solidFill>
                    <a:prstDash val="solid"/>
                  </a:ln>
                  <a:effectLst/>
                </p:spPr>
              </p:cxnSp>
              <p:cxnSp>
                <p:nvCxnSpPr>
                  <p:cNvPr id="430" name="Straight Connector 429"/>
                  <p:cNvCxnSpPr/>
                  <p:nvPr/>
                </p:nvCxnSpPr>
                <p:spPr>
                  <a:xfrm>
                    <a:off x="2920585" y="3390596"/>
                    <a:ext cx="1190555" cy="0"/>
                  </a:xfrm>
                  <a:prstGeom prst="line">
                    <a:avLst/>
                  </a:prstGeom>
                  <a:noFill/>
                  <a:ln w="12700" cap="flat" cmpd="sng" algn="ctr">
                    <a:solidFill>
                      <a:srgbClr val="0070C0"/>
                    </a:solidFill>
                    <a:prstDash val="solid"/>
                  </a:ln>
                  <a:effectLst/>
                </p:spPr>
              </p:cxnSp>
              <p:cxnSp>
                <p:nvCxnSpPr>
                  <p:cNvPr id="431" name="Straight Connector 430"/>
                  <p:cNvCxnSpPr/>
                  <p:nvPr/>
                </p:nvCxnSpPr>
                <p:spPr>
                  <a:xfrm flipH="1">
                    <a:off x="3304634" y="3390596"/>
                    <a:ext cx="806506" cy="495604"/>
                  </a:xfrm>
                  <a:prstGeom prst="line">
                    <a:avLst/>
                  </a:prstGeom>
                  <a:noFill/>
                  <a:ln w="12700" cap="flat" cmpd="sng" algn="ctr">
                    <a:solidFill>
                      <a:srgbClr val="0070C0"/>
                    </a:solidFill>
                    <a:prstDash val="solid"/>
                  </a:ln>
                  <a:effectLst/>
                </p:spPr>
              </p:cxnSp>
              <p:cxnSp>
                <p:nvCxnSpPr>
                  <p:cNvPr id="432" name="Straight Connector 431"/>
                  <p:cNvCxnSpPr/>
                  <p:nvPr/>
                </p:nvCxnSpPr>
                <p:spPr>
                  <a:xfrm>
                    <a:off x="4111140" y="3390596"/>
                    <a:ext cx="0" cy="652884"/>
                  </a:xfrm>
                  <a:prstGeom prst="line">
                    <a:avLst/>
                  </a:prstGeom>
                  <a:noFill/>
                  <a:ln w="12700" cap="flat" cmpd="sng" algn="ctr">
                    <a:solidFill>
                      <a:srgbClr val="0070C0"/>
                    </a:solidFill>
                    <a:prstDash val="solid"/>
                  </a:ln>
                  <a:effectLst/>
                </p:spPr>
              </p:cxnSp>
              <p:cxnSp>
                <p:nvCxnSpPr>
                  <p:cNvPr id="433" name="Straight Connector 432"/>
                  <p:cNvCxnSpPr/>
                  <p:nvPr/>
                </p:nvCxnSpPr>
                <p:spPr>
                  <a:xfrm flipH="1">
                    <a:off x="3304634" y="4043480"/>
                    <a:ext cx="806506" cy="384050"/>
                  </a:xfrm>
                  <a:prstGeom prst="line">
                    <a:avLst/>
                  </a:prstGeom>
                  <a:noFill/>
                  <a:ln w="12700" cap="flat" cmpd="sng" algn="ctr">
                    <a:solidFill>
                      <a:srgbClr val="0070C0"/>
                    </a:solidFill>
                    <a:prstDash val="solid"/>
                  </a:ln>
                  <a:effectLst/>
                </p:spPr>
              </p:cxnSp>
            </p:grpSp>
            <p:grpSp>
              <p:nvGrpSpPr>
                <p:cNvPr id="421" name="Group 420"/>
                <p:cNvGrpSpPr/>
                <p:nvPr/>
              </p:nvGrpSpPr>
              <p:grpSpPr>
                <a:xfrm>
                  <a:off x="8391099" y="3697835"/>
                  <a:ext cx="599231" cy="499265"/>
                  <a:chOff x="2666999" y="3390596"/>
                  <a:chExt cx="1444141" cy="1190554"/>
                </a:xfrm>
              </p:grpSpPr>
              <p:sp>
                <p:nvSpPr>
                  <p:cNvPr id="422" name="Cube 421"/>
                  <p:cNvSpPr/>
                  <p:nvPr/>
                </p:nvSpPr>
                <p:spPr>
                  <a:xfrm>
                    <a:off x="2666999" y="3886200"/>
                    <a:ext cx="637635" cy="694950"/>
                  </a:xfrm>
                  <a:prstGeom prst="cube">
                    <a:avLst/>
                  </a:prstGeom>
                  <a:noFill/>
                  <a:ln w="15875" cap="flat" cmpd="sng" algn="ctr">
                    <a:solidFill>
                      <a:srgbClr val="0070C0"/>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cxnSp>
                <p:nvCxnSpPr>
                  <p:cNvPr id="423" name="Straight Connector 422"/>
                  <p:cNvCxnSpPr/>
                  <p:nvPr/>
                </p:nvCxnSpPr>
                <p:spPr>
                  <a:xfrm flipV="1">
                    <a:off x="2832398" y="3390596"/>
                    <a:ext cx="88187" cy="495604"/>
                  </a:xfrm>
                  <a:prstGeom prst="line">
                    <a:avLst/>
                  </a:prstGeom>
                  <a:noFill/>
                  <a:ln w="12700" cap="flat" cmpd="sng" algn="ctr">
                    <a:solidFill>
                      <a:srgbClr val="0070C0"/>
                    </a:solidFill>
                    <a:prstDash val="solid"/>
                  </a:ln>
                  <a:effectLst/>
                </p:spPr>
              </p:cxnSp>
              <p:cxnSp>
                <p:nvCxnSpPr>
                  <p:cNvPr id="424" name="Straight Connector 423"/>
                  <p:cNvCxnSpPr/>
                  <p:nvPr/>
                </p:nvCxnSpPr>
                <p:spPr>
                  <a:xfrm>
                    <a:off x="2920585" y="3390596"/>
                    <a:ext cx="1190555" cy="0"/>
                  </a:xfrm>
                  <a:prstGeom prst="line">
                    <a:avLst/>
                  </a:prstGeom>
                  <a:noFill/>
                  <a:ln w="12700" cap="flat" cmpd="sng" algn="ctr">
                    <a:solidFill>
                      <a:srgbClr val="0070C0"/>
                    </a:solidFill>
                    <a:prstDash val="solid"/>
                  </a:ln>
                  <a:effectLst/>
                </p:spPr>
              </p:cxnSp>
              <p:cxnSp>
                <p:nvCxnSpPr>
                  <p:cNvPr id="425" name="Straight Connector 424"/>
                  <p:cNvCxnSpPr/>
                  <p:nvPr/>
                </p:nvCxnSpPr>
                <p:spPr>
                  <a:xfrm flipH="1">
                    <a:off x="3304634" y="3390596"/>
                    <a:ext cx="806506" cy="495604"/>
                  </a:xfrm>
                  <a:prstGeom prst="line">
                    <a:avLst/>
                  </a:prstGeom>
                  <a:noFill/>
                  <a:ln w="12700" cap="flat" cmpd="sng" algn="ctr">
                    <a:solidFill>
                      <a:srgbClr val="0070C0"/>
                    </a:solidFill>
                    <a:prstDash val="solid"/>
                  </a:ln>
                  <a:effectLst/>
                </p:spPr>
              </p:cxnSp>
              <p:cxnSp>
                <p:nvCxnSpPr>
                  <p:cNvPr id="426" name="Straight Connector 425"/>
                  <p:cNvCxnSpPr/>
                  <p:nvPr/>
                </p:nvCxnSpPr>
                <p:spPr>
                  <a:xfrm>
                    <a:off x="4111140" y="3390596"/>
                    <a:ext cx="0" cy="652884"/>
                  </a:xfrm>
                  <a:prstGeom prst="line">
                    <a:avLst/>
                  </a:prstGeom>
                  <a:noFill/>
                  <a:ln w="12700" cap="flat" cmpd="sng" algn="ctr">
                    <a:solidFill>
                      <a:srgbClr val="0070C0"/>
                    </a:solidFill>
                    <a:prstDash val="solid"/>
                  </a:ln>
                  <a:effectLst/>
                </p:spPr>
              </p:cxnSp>
              <p:cxnSp>
                <p:nvCxnSpPr>
                  <p:cNvPr id="427" name="Straight Connector 426"/>
                  <p:cNvCxnSpPr/>
                  <p:nvPr/>
                </p:nvCxnSpPr>
                <p:spPr>
                  <a:xfrm flipH="1">
                    <a:off x="3304634" y="4043480"/>
                    <a:ext cx="806506" cy="384050"/>
                  </a:xfrm>
                  <a:prstGeom prst="line">
                    <a:avLst/>
                  </a:prstGeom>
                  <a:noFill/>
                  <a:ln w="12700" cap="flat" cmpd="sng" algn="ctr">
                    <a:solidFill>
                      <a:srgbClr val="0070C0"/>
                    </a:solidFill>
                    <a:prstDash val="solid"/>
                  </a:ln>
                  <a:effectLst/>
                </p:spPr>
              </p:cxnSp>
            </p:grpSp>
          </p:grpSp>
          <p:grpSp>
            <p:nvGrpSpPr>
              <p:cNvPr id="342" name="Group 341"/>
              <p:cNvGrpSpPr/>
              <p:nvPr/>
            </p:nvGrpSpPr>
            <p:grpSpPr>
              <a:xfrm rot="16200000" flipV="1">
                <a:off x="2968864" y="2636152"/>
                <a:ext cx="287684" cy="275444"/>
                <a:chOff x="2666999" y="3390596"/>
                <a:chExt cx="1444141" cy="1190554"/>
              </a:xfrm>
            </p:grpSpPr>
            <p:sp>
              <p:nvSpPr>
                <p:cNvPr id="406" name="Cube 405"/>
                <p:cNvSpPr/>
                <p:nvPr/>
              </p:nvSpPr>
              <p:spPr>
                <a:xfrm>
                  <a:off x="2666999" y="3886200"/>
                  <a:ext cx="637635" cy="694950"/>
                </a:xfrm>
                <a:prstGeom prst="cube">
                  <a:avLst/>
                </a:prstGeom>
                <a:noFill/>
                <a:ln w="15875" cap="flat" cmpd="sng" algn="ctr">
                  <a:solidFill>
                    <a:srgbClr val="0070C0"/>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cxnSp>
              <p:nvCxnSpPr>
                <p:cNvPr id="407" name="Straight Connector 406"/>
                <p:cNvCxnSpPr/>
                <p:nvPr/>
              </p:nvCxnSpPr>
              <p:spPr>
                <a:xfrm flipV="1">
                  <a:off x="2832398" y="3390596"/>
                  <a:ext cx="88187" cy="495604"/>
                </a:xfrm>
                <a:prstGeom prst="line">
                  <a:avLst/>
                </a:prstGeom>
                <a:noFill/>
                <a:ln w="12700" cap="flat" cmpd="sng" algn="ctr">
                  <a:solidFill>
                    <a:srgbClr val="0070C0"/>
                  </a:solidFill>
                  <a:prstDash val="solid"/>
                </a:ln>
                <a:effectLst/>
              </p:spPr>
            </p:cxnSp>
            <p:cxnSp>
              <p:nvCxnSpPr>
                <p:cNvPr id="408" name="Straight Connector 407"/>
                <p:cNvCxnSpPr/>
                <p:nvPr/>
              </p:nvCxnSpPr>
              <p:spPr>
                <a:xfrm>
                  <a:off x="2920585" y="3390596"/>
                  <a:ext cx="1190555" cy="0"/>
                </a:xfrm>
                <a:prstGeom prst="line">
                  <a:avLst/>
                </a:prstGeom>
                <a:noFill/>
                <a:ln w="12700" cap="flat" cmpd="sng" algn="ctr">
                  <a:solidFill>
                    <a:srgbClr val="0070C0"/>
                  </a:solidFill>
                  <a:prstDash val="solid"/>
                </a:ln>
                <a:effectLst/>
              </p:spPr>
            </p:cxnSp>
            <p:cxnSp>
              <p:nvCxnSpPr>
                <p:cNvPr id="409" name="Straight Connector 408"/>
                <p:cNvCxnSpPr/>
                <p:nvPr/>
              </p:nvCxnSpPr>
              <p:spPr>
                <a:xfrm flipH="1">
                  <a:off x="3304634" y="3390596"/>
                  <a:ext cx="806506" cy="495604"/>
                </a:xfrm>
                <a:prstGeom prst="line">
                  <a:avLst/>
                </a:prstGeom>
                <a:noFill/>
                <a:ln w="12700" cap="flat" cmpd="sng" algn="ctr">
                  <a:solidFill>
                    <a:srgbClr val="0070C0"/>
                  </a:solidFill>
                  <a:prstDash val="solid"/>
                </a:ln>
                <a:effectLst/>
              </p:spPr>
            </p:cxnSp>
            <p:cxnSp>
              <p:nvCxnSpPr>
                <p:cNvPr id="410" name="Straight Connector 409"/>
                <p:cNvCxnSpPr/>
                <p:nvPr/>
              </p:nvCxnSpPr>
              <p:spPr>
                <a:xfrm>
                  <a:off x="4111140" y="3390596"/>
                  <a:ext cx="0" cy="652884"/>
                </a:xfrm>
                <a:prstGeom prst="line">
                  <a:avLst/>
                </a:prstGeom>
                <a:noFill/>
                <a:ln w="12700" cap="flat" cmpd="sng" algn="ctr">
                  <a:solidFill>
                    <a:srgbClr val="0070C0"/>
                  </a:solidFill>
                  <a:prstDash val="solid"/>
                </a:ln>
                <a:effectLst/>
              </p:spPr>
            </p:cxnSp>
            <p:cxnSp>
              <p:nvCxnSpPr>
                <p:cNvPr id="411" name="Straight Connector 410"/>
                <p:cNvCxnSpPr/>
                <p:nvPr/>
              </p:nvCxnSpPr>
              <p:spPr>
                <a:xfrm flipH="1">
                  <a:off x="3304634" y="4043480"/>
                  <a:ext cx="806506" cy="384050"/>
                </a:xfrm>
                <a:prstGeom prst="line">
                  <a:avLst/>
                </a:prstGeom>
                <a:noFill/>
                <a:ln w="12700" cap="flat" cmpd="sng" algn="ctr">
                  <a:solidFill>
                    <a:srgbClr val="0070C0"/>
                  </a:solidFill>
                  <a:prstDash val="solid"/>
                </a:ln>
                <a:effectLst/>
              </p:spPr>
            </p:cxnSp>
          </p:grpSp>
          <p:grpSp>
            <p:nvGrpSpPr>
              <p:cNvPr id="343" name="Group 342"/>
              <p:cNvGrpSpPr/>
              <p:nvPr/>
            </p:nvGrpSpPr>
            <p:grpSpPr>
              <a:xfrm rot="16200000" flipV="1">
                <a:off x="2964396" y="2918497"/>
                <a:ext cx="287684" cy="275444"/>
                <a:chOff x="2666999" y="3390596"/>
                <a:chExt cx="1444141" cy="1190554"/>
              </a:xfrm>
            </p:grpSpPr>
            <p:sp>
              <p:nvSpPr>
                <p:cNvPr id="400" name="Cube 399"/>
                <p:cNvSpPr/>
                <p:nvPr/>
              </p:nvSpPr>
              <p:spPr>
                <a:xfrm>
                  <a:off x="2666999" y="3886200"/>
                  <a:ext cx="637635" cy="694950"/>
                </a:xfrm>
                <a:prstGeom prst="cube">
                  <a:avLst/>
                </a:prstGeom>
                <a:noFill/>
                <a:ln w="15875" cap="flat" cmpd="sng" algn="ctr">
                  <a:solidFill>
                    <a:srgbClr val="0070C0"/>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cxnSp>
              <p:nvCxnSpPr>
                <p:cNvPr id="401" name="Straight Connector 400"/>
                <p:cNvCxnSpPr/>
                <p:nvPr/>
              </p:nvCxnSpPr>
              <p:spPr>
                <a:xfrm flipV="1">
                  <a:off x="2832398" y="3390596"/>
                  <a:ext cx="88187" cy="495604"/>
                </a:xfrm>
                <a:prstGeom prst="line">
                  <a:avLst/>
                </a:prstGeom>
                <a:noFill/>
                <a:ln w="12700" cap="flat" cmpd="sng" algn="ctr">
                  <a:solidFill>
                    <a:srgbClr val="0070C0"/>
                  </a:solidFill>
                  <a:prstDash val="solid"/>
                </a:ln>
                <a:effectLst/>
              </p:spPr>
            </p:cxnSp>
            <p:cxnSp>
              <p:nvCxnSpPr>
                <p:cNvPr id="402" name="Straight Connector 401"/>
                <p:cNvCxnSpPr/>
                <p:nvPr/>
              </p:nvCxnSpPr>
              <p:spPr>
                <a:xfrm>
                  <a:off x="2920585" y="3390596"/>
                  <a:ext cx="1190555" cy="0"/>
                </a:xfrm>
                <a:prstGeom prst="line">
                  <a:avLst/>
                </a:prstGeom>
                <a:noFill/>
                <a:ln w="12700" cap="flat" cmpd="sng" algn="ctr">
                  <a:solidFill>
                    <a:srgbClr val="0070C0"/>
                  </a:solidFill>
                  <a:prstDash val="solid"/>
                </a:ln>
                <a:effectLst/>
              </p:spPr>
            </p:cxnSp>
            <p:cxnSp>
              <p:nvCxnSpPr>
                <p:cNvPr id="403" name="Straight Connector 402"/>
                <p:cNvCxnSpPr/>
                <p:nvPr/>
              </p:nvCxnSpPr>
              <p:spPr>
                <a:xfrm flipH="1">
                  <a:off x="3304634" y="3390596"/>
                  <a:ext cx="806506" cy="495604"/>
                </a:xfrm>
                <a:prstGeom prst="line">
                  <a:avLst/>
                </a:prstGeom>
                <a:noFill/>
                <a:ln w="12700" cap="flat" cmpd="sng" algn="ctr">
                  <a:solidFill>
                    <a:srgbClr val="0070C0"/>
                  </a:solidFill>
                  <a:prstDash val="solid"/>
                </a:ln>
                <a:effectLst/>
              </p:spPr>
            </p:cxnSp>
            <p:cxnSp>
              <p:nvCxnSpPr>
                <p:cNvPr id="404" name="Straight Connector 403"/>
                <p:cNvCxnSpPr/>
                <p:nvPr/>
              </p:nvCxnSpPr>
              <p:spPr>
                <a:xfrm>
                  <a:off x="4111140" y="3390596"/>
                  <a:ext cx="0" cy="652884"/>
                </a:xfrm>
                <a:prstGeom prst="line">
                  <a:avLst/>
                </a:prstGeom>
                <a:noFill/>
                <a:ln w="12700" cap="flat" cmpd="sng" algn="ctr">
                  <a:solidFill>
                    <a:srgbClr val="0070C0"/>
                  </a:solidFill>
                  <a:prstDash val="solid"/>
                </a:ln>
                <a:effectLst/>
              </p:spPr>
            </p:cxnSp>
            <p:cxnSp>
              <p:nvCxnSpPr>
                <p:cNvPr id="405" name="Straight Connector 404"/>
                <p:cNvCxnSpPr/>
                <p:nvPr/>
              </p:nvCxnSpPr>
              <p:spPr>
                <a:xfrm flipH="1">
                  <a:off x="3304634" y="4043480"/>
                  <a:ext cx="806506" cy="384050"/>
                </a:xfrm>
                <a:prstGeom prst="line">
                  <a:avLst/>
                </a:prstGeom>
                <a:noFill/>
                <a:ln w="12700" cap="flat" cmpd="sng" algn="ctr">
                  <a:solidFill>
                    <a:srgbClr val="0070C0"/>
                  </a:solidFill>
                  <a:prstDash val="solid"/>
                </a:ln>
                <a:effectLst/>
              </p:spPr>
            </p:cxnSp>
          </p:grpSp>
          <p:grpSp>
            <p:nvGrpSpPr>
              <p:cNvPr id="344" name="Group 343"/>
              <p:cNvGrpSpPr/>
              <p:nvPr/>
            </p:nvGrpSpPr>
            <p:grpSpPr>
              <a:xfrm rot="16200000" flipV="1">
                <a:off x="2960285" y="3299271"/>
                <a:ext cx="287684" cy="275444"/>
                <a:chOff x="2666999" y="3390596"/>
                <a:chExt cx="1444141" cy="1190554"/>
              </a:xfrm>
            </p:grpSpPr>
            <p:sp>
              <p:nvSpPr>
                <p:cNvPr id="394" name="Cube 393"/>
                <p:cNvSpPr/>
                <p:nvPr/>
              </p:nvSpPr>
              <p:spPr>
                <a:xfrm>
                  <a:off x="2666999" y="3886200"/>
                  <a:ext cx="637635" cy="694950"/>
                </a:xfrm>
                <a:prstGeom prst="cube">
                  <a:avLst/>
                </a:prstGeom>
                <a:noFill/>
                <a:ln w="15875" cap="flat" cmpd="sng" algn="ctr">
                  <a:solidFill>
                    <a:srgbClr val="0070C0"/>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cxnSp>
              <p:nvCxnSpPr>
                <p:cNvPr id="395" name="Straight Connector 394"/>
                <p:cNvCxnSpPr/>
                <p:nvPr/>
              </p:nvCxnSpPr>
              <p:spPr>
                <a:xfrm flipV="1">
                  <a:off x="2832398" y="3390596"/>
                  <a:ext cx="88187" cy="495604"/>
                </a:xfrm>
                <a:prstGeom prst="line">
                  <a:avLst/>
                </a:prstGeom>
                <a:noFill/>
                <a:ln w="12700" cap="flat" cmpd="sng" algn="ctr">
                  <a:solidFill>
                    <a:srgbClr val="0070C0"/>
                  </a:solidFill>
                  <a:prstDash val="solid"/>
                </a:ln>
                <a:effectLst/>
              </p:spPr>
            </p:cxnSp>
            <p:cxnSp>
              <p:nvCxnSpPr>
                <p:cNvPr id="396" name="Straight Connector 395"/>
                <p:cNvCxnSpPr/>
                <p:nvPr/>
              </p:nvCxnSpPr>
              <p:spPr>
                <a:xfrm>
                  <a:off x="2920585" y="3390596"/>
                  <a:ext cx="1190555" cy="0"/>
                </a:xfrm>
                <a:prstGeom prst="line">
                  <a:avLst/>
                </a:prstGeom>
                <a:noFill/>
                <a:ln w="12700" cap="flat" cmpd="sng" algn="ctr">
                  <a:solidFill>
                    <a:srgbClr val="0070C0"/>
                  </a:solidFill>
                  <a:prstDash val="solid"/>
                </a:ln>
                <a:effectLst/>
              </p:spPr>
            </p:cxnSp>
            <p:cxnSp>
              <p:nvCxnSpPr>
                <p:cNvPr id="397" name="Straight Connector 396"/>
                <p:cNvCxnSpPr/>
                <p:nvPr/>
              </p:nvCxnSpPr>
              <p:spPr>
                <a:xfrm flipH="1">
                  <a:off x="3304634" y="3390596"/>
                  <a:ext cx="806506" cy="495604"/>
                </a:xfrm>
                <a:prstGeom prst="line">
                  <a:avLst/>
                </a:prstGeom>
                <a:noFill/>
                <a:ln w="12700" cap="flat" cmpd="sng" algn="ctr">
                  <a:solidFill>
                    <a:srgbClr val="0070C0"/>
                  </a:solidFill>
                  <a:prstDash val="solid"/>
                </a:ln>
                <a:effectLst/>
              </p:spPr>
            </p:cxnSp>
            <p:cxnSp>
              <p:nvCxnSpPr>
                <p:cNvPr id="398" name="Straight Connector 397"/>
                <p:cNvCxnSpPr/>
                <p:nvPr/>
              </p:nvCxnSpPr>
              <p:spPr>
                <a:xfrm>
                  <a:off x="4111140" y="3390596"/>
                  <a:ext cx="0" cy="652884"/>
                </a:xfrm>
                <a:prstGeom prst="line">
                  <a:avLst/>
                </a:prstGeom>
                <a:noFill/>
                <a:ln w="12700" cap="flat" cmpd="sng" algn="ctr">
                  <a:solidFill>
                    <a:srgbClr val="0070C0"/>
                  </a:solidFill>
                  <a:prstDash val="solid"/>
                </a:ln>
                <a:effectLst/>
              </p:spPr>
            </p:cxnSp>
            <p:cxnSp>
              <p:nvCxnSpPr>
                <p:cNvPr id="399" name="Straight Connector 398"/>
                <p:cNvCxnSpPr/>
                <p:nvPr/>
              </p:nvCxnSpPr>
              <p:spPr>
                <a:xfrm flipH="1">
                  <a:off x="3304634" y="4043480"/>
                  <a:ext cx="806506" cy="384050"/>
                </a:xfrm>
                <a:prstGeom prst="line">
                  <a:avLst/>
                </a:prstGeom>
                <a:noFill/>
                <a:ln w="12700" cap="flat" cmpd="sng" algn="ctr">
                  <a:solidFill>
                    <a:srgbClr val="0070C0"/>
                  </a:solidFill>
                  <a:prstDash val="solid"/>
                </a:ln>
                <a:effectLst/>
              </p:spPr>
            </p:cxnSp>
          </p:grpSp>
          <p:grpSp>
            <p:nvGrpSpPr>
              <p:cNvPr id="345" name="Group 344"/>
              <p:cNvGrpSpPr/>
              <p:nvPr/>
            </p:nvGrpSpPr>
            <p:grpSpPr>
              <a:xfrm rot="16200000" flipV="1">
                <a:off x="2961579" y="3705910"/>
                <a:ext cx="287684" cy="275444"/>
                <a:chOff x="2666999" y="3390596"/>
                <a:chExt cx="1444141" cy="1190554"/>
              </a:xfrm>
            </p:grpSpPr>
            <p:sp>
              <p:nvSpPr>
                <p:cNvPr id="388" name="Cube 387"/>
                <p:cNvSpPr/>
                <p:nvPr/>
              </p:nvSpPr>
              <p:spPr>
                <a:xfrm>
                  <a:off x="2666999" y="3886200"/>
                  <a:ext cx="637635" cy="694950"/>
                </a:xfrm>
                <a:prstGeom prst="cube">
                  <a:avLst/>
                </a:prstGeom>
                <a:noFill/>
                <a:ln w="15875" cap="flat" cmpd="sng" algn="ctr">
                  <a:solidFill>
                    <a:srgbClr val="0070C0"/>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cxnSp>
              <p:nvCxnSpPr>
                <p:cNvPr id="389" name="Straight Connector 388"/>
                <p:cNvCxnSpPr/>
                <p:nvPr/>
              </p:nvCxnSpPr>
              <p:spPr>
                <a:xfrm flipV="1">
                  <a:off x="2832398" y="3390596"/>
                  <a:ext cx="88187" cy="495604"/>
                </a:xfrm>
                <a:prstGeom prst="line">
                  <a:avLst/>
                </a:prstGeom>
                <a:noFill/>
                <a:ln w="12700" cap="flat" cmpd="sng" algn="ctr">
                  <a:solidFill>
                    <a:srgbClr val="0070C0"/>
                  </a:solidFill>
                  <a:prstDash val="solid"/>
                </a:ln>
                <a:effectLst/>
              </p:spPr>
            </p:cxnSp>
            <p:cxnSp>
              <p:nvCxnSpPr>
                <p:cNvPr id="390" name="Straight Connector 389"/>
                <p:cNvCxnSpPr/>
                <p:nvPr/>
              </p:nvCxnSpPr>
              <p:spPr>
                <a:xfrm>
                  <a:off x="2920585" y="3390596"/>
                  <a:ext cx="1190555" cy="0"/>
                </a:xfrm>
                <a:prstGeom prst="line">
                  <a:avLst/>
                </a:prstGeom>
                <a:noFill/>
                <a:ln w="12700" cap="flat" cmpd="sng" algn="ctr">
                  <a:solidFill>
                    <a:srgbClr val="0070C0"/>
                  </a:solidFill>
                  <a:prstDash val="solid"/>
                </a:ln>
                <a:effectLst/>
              </p:spPr>
            </p:cxnSp>
            <p:cxnSp>
              <p:nvCxnSpPr>
                <p:cNvPr id="391" name="Straight Connector 390"/>
                <p:cNvCxnSpPr/>
                <p:nvPr/>
              </p:nvCxnSpPr>
              <p:spPr>
                <a:xfrm flipH="1">
                  <a:off x="3304634" y="3390596"/>
                  <a:ext cx="806506" cy="495604"/>
                </a:xfrm>
                <a:prstGeom prst="line">
                  <a:avLst/>
                </a:prstGeom>
                <a:noFill/>
                <a:ln w="12700" cap="flat" cmpd="sng" algn="ctr">
                  <a:solidFill>
                    <a:srgbClr val="0070C0"/>
                  </a:solidFill>
                  <a:prstDash val="solid"/>
                </a:ln>
                <a:effectLst/>
              </p:spPr>
            </p:cxnSp>
            <p:cxnSp>
              <p:nvCxnSpPr>
                <p:cNvPr id="392" name="Straight Connector 391"/>
                <p:cNvCxnSpPr/>
                <p:nvPr/>
              </p:nvCxnSpPr>
              <p:spPr>
                <a:xfrm>
                  <a:off x="4111140" y="3390596"/>
                  <a:ext cx="0" cy="652884"/>
                </a:xfrm>
                <a:prstGeom prst="line">
                  <a:avLst/>
                </a:prstGeom>
                <a:noFill/>
                <a:ln w="12700" cap="flat" cmpd="sng" algn="ctr">
                  <a:solidFill>
                    <a:srgbClr val="0070C0"/>
                  </a:solidFill>
                  <a:prstDash val="solid"/>
                </a:ln>
                <a:effectLst/>
              </p:spPr>
            </p:cxnSp>
            <p:cxnSp>
              <p:nvCxnSpPr>
                <p:cNvPr id="393" name="Straight Connector 392"/>
                <p:cNvCxnSpPr/>
                <p:nvPr/>
              </p:nvCxnSpPr>
              <p:spPr>
                <a:xfrm flipH="1">
                  <a:off x="3304634" y="4043480"/>
                  <a:ext cx="806506" cy="384050"/>
                </a:xfrm>
                <a:prstGeom prst="line">
                  <a:avLst/>
                </a:prstGeom>
                <a:noFill/>
                <a:ln w="12700" cap="flat" cmpd="sng" algn="ctr">
                  <a:solidFill>
                    <a:srgbClr val="0070C0"/>
                  </a:solidFill>
                  <a:prstDash val="solid"/>
                </a:ln>
                <a:effectLst/>
              </p:spPr>
            </p:cxnSp>
          </p:grpSp>
          <p:grpSp>
            <p:nvGrpSpPr>
              <p:cNvPr id="346" name="Group 345"/>
              <p:cNvGrpSpPr/>
              <p:nvPr/>
            </p:nvGrpSpPr>
            <p:grpSpPr>
              <a:xfrm rot="16200000" flipV="1">
                <a:off x="2971489" y="4148418"/>
                <a:ext cx="287684" cy="275444"/>
                <a:chOff x="2666999" y="3390596"/>
                <a:chExt cx="1444141" cy="1190554"/>
              </a:xfrm>
            </p:grpSpPr>
            <p:sp>
              <p:nvSpPr>
                <p:cNvPr id="382" name="Cube 381"/>
                <p:cNvSpPr/>
                <p:nvPr/>
              </p:nvSpPr>
              <p:spPr>
                <a:xfrm>
                  <a:off x="2666999" y="3886200"/>
                  <a:ext cx="637635" cy="694950"/>
                </a:xfrm>
                <a:prstGeom prst="cube">
                  <a:avLst/>
                </a:prstGeom>
                <a:noFill/>
                <a:ln w="15875" cap="flat" cmpd="sng" algn="ctr">
                  <a:solidFill>
                    <a:srgbClr val="0070C0"/>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cxnSp>
              <p:nvCxnSpPr>
                <p:cNvPr id="383" name="Straight Connector 382"/>
                <p:cNvCxnSpPr/>
                <p:nvPr/>
              </p:nvCxnSpPr>
              <p:spPr>
                <a:xfrm flipV="1">
                  <a:off x="2832398" y="3390596"/>
                  <a:ext cx="88187" cy="495604"/>
                </a:xfrm>
                <a:prstGeom prst="line">
                  <a:avLst/>
                </a:prstGeom>
                <a:noFill/>
                <a:ln w="12700" cap="flat" cmpd="sng" algn="ctr">
                  <a:solidFill>
                    <a:srgbClr val="0070C0"/>
                  </a:solidFill>
                  <a:prstDash val="solid"/>
                </a:ln>
                <a:effectLst/>
              </p:spPr>
            </p:cxnSp>
            <p:cxnSp>
              <p:nvCxnSpPr>
                <p:cNvPr id="384" name="Straight Connector 383"/>
                <p:cNvCxnSpPr/>
                <p:nvPr/>
              </p:nvCxnSpPr>
              <p:spPr>
                <a:xfrm>
                  <a:off x="2920585" y="3390596"/>
                  <a:ext cx="1190555" cy="0"/>
                </a:xfrm>
                <a:prstGeom prst="line">
                  <a:avLst/>
                </a:prstGeom>
                <a:noFill/>
                <a:ln w="12700" cap="flat" cmpd="sng" algn="ctr">
                  <a:solidFill>
                    <a:srgbClr val="0070C0"/>
                  </a:solidFill>
                  <a:prstDash val="solid"/>
                </a:ln>
                <a:effectLst/>
              </p:spPr>
            </p:cxnSp>
            <p:cxnSp>
              <p:nvCxnSpPr>
                <p:cNvPr id="385" name="Straight Connector 384"/>
                <p:cNvCxnSpPr/>
                <p:nvPr/>
              </p:nvCxnSpPr>
              <p:spPr>
                <a:xfrm flipH="1">
                  <a:off x="3304634" y="3390596"/>
                  <a:ext cx="806506" cy="495604"/>
                </a:xfrm>
                <a:prstGeom prst="line">
                  <a:avLst/>
                </a:prstGeom>
                <a:noFill/>
                <a:ln w="12700" cap="flat" cmpd="sng" algn="ctr">
                  <a:solidFill>
                    <a:srgbClr val="0070C0"/>
                  </a:solidFill>
                  <a:prstDash val="solid"/>
                </a:ln>
                <a:effectLst/>
              </p:spPr>
            </p:cxnSp>
            <p:cxnSp>
              <p:nvCxnSpPr>
                <p:cNvPr id="386" name="Straight Connector 385"/>
                <p:cNvCxnSpPr/>
                <p:nvPr/>
              </p:nvCxnSpPr>
              <p:spPr>
                <a:xfrm>
                  <a:off x="4111140" y="3390596"/>
                  <a:ext cx="0" cy="652884"/>
                </a:xfrm>
                <a:prstGeom prst="line">
                  <a:avLst/>
                </a:prstGeom>
                <a:noFill/>
                <a:ln w="12700" cap="flat" cmpd="sng" algn="ctr">
                  <a:solidFill>
                    <a:srgbClr val="0070C0"/>
                  </a:solidFill>
                  <a:prstDash val="solid"/>
                </a:ln>
                <a:effectLst/>
              </p:spPr>
            </p:cxnSp>
            <p:cxnSp>
              <p:nvCxnSpPr>
                <p:cNvPr id="387" name="Straight Connector 386"/>
                <p:cNvCxnSpPr/>
                <p:nvPr/>
              </p:nvCxnSpPr>
              <p:spPr>
                <a:xfrm flipH="1">
                  <a:off x="3304634" y="4043480"/>
                  <a:ext cx="806506" cy="384050"/>
                </a:xfrm>
                <a:prstGeom prst="line">
                  <a:avLst/>
                </a:prstGeom>
                <a:noFill/>
                <a:ln w="12700" cap="flat" cmpd="sng" algn="ctr">
                  <a:solidFill>
                    <a:srgbClr val="0070C0"/>
                  </a:solidFill>
                  <a:prstDash val="solid"/>
                </a:ln>
                <a:effectLst/>
              </p:spPr>
            </p:cxnSp>
          </p:grpSp>
          <p:grpSp>
            <p:nvGrpSpPr>
              <p:cNvPr id="347" name="Group 346"/>
              <p:cNvGrpSpPr/>
              <p:nvPr/>
            </p:nvGrpSpPr>
            <p:grpSpPr>
              <a:xfrm rot="16200000" flipV="1">
                <a:off x="2964396" y="4570581"/>
                <a:ext cx="287684" cy="275444"/>
                <a:chOff x="2666999" y="3390596"/>
                <a:chExt cx="1444141" cy="1190554"/>
              </a:xfrm>
            </p:grpSpPr>
            <p:sp>
              <p:nvSpPr>
                <p:cNvPr id="376" name="Cube 375"/>
                <p:cNvSpPr/>
                <p:nvPr/>
              </p:nvSpPr>
              <p:spPr>
                <a:xfrm>
                  <a:off x="2666999" y="3886200"/>
                  <a:ext cx="637635" cy="694950"/>
                </a:xfrm>
                <a:prstGeom prst="cube">
                  <a:avLst/>
                </a:prstGeom>
                <a:noFill/>
                <a:ln w="15875" cap="flat" cmpd="sng" algn="ctr">
                  <a:solidFill>
                    <a:srgbClr val="0070C0"/>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cxnSp>
              <p:nvCxnSpPr>
                <p:cNvPr id="377" name="Straight Connector 376"/>
                <p:cNvCxnSpPr/>
                <p:nvPr/>
              </p:nvCxnSpPr>
              <p:spPr>
                <a:xfrm flipV="1">
                  <a:off x="2832398" y="3390596"/>
                  <a:ext cx="88187" cy="495604"/>
                </a:xfrm>
                <a:prstGeom prst="line">
                  <a:avLst/>
                </a:prstGeom>
                <a:noFill/>
                <a:ln w="12700" cap="flat" cmpd="sng" algn="ctr">
                  <a:solidFill>
                    <a:srgbClr val="0070C0"/>
                  </a:solidFill>
                  <a:prstDash val="solid"/>
                </a:ln>
                <a:effectLst/>
              </p:spPr>
            </p:cxnSp>
            <p:cxnSp>
              <p:nvCxnSpPr>
                <p:cNvPr id="378" name="Straight Connector 377"/>
                <p:cNvCxnSpPr/>
                <p:nvPr/>
              </p:nvCxnSpPr>
              <p:spPr>
                <a:xfrm>
                  <a:off x="2920585" y="3390596"/>
                  <a:ext cx="1190555" cy="0"/>
                </a:xfrm>
                <a:prstGeom prst="line">
                  <a:avLst/>
                </a:prstGeom>
                <a:noFill/>
                <a:ln w="12700" cap="flat" cmpd="sng" algn="ctr">
                  <a:solidFill>
                    <a:srgbClr val="0070C0"/>
                  </a:solidFill>
                  <a:prstDash val="solid"/>
                </a:ln>
                <a:effectLst/>
              </p:spPr>
            </p:cxnSp>
            <p:cxnSp>
              <p:nvCxnSpPr>
                <p:cNvPr id="379" name="Straight Connector 378"/>
                <p:cNvCxnSpPr/>
                <p:nvPr/>
              </p:nvCxnSpPr>
              <p:spPr>
                <a:xfrm flipH="1">
                  <a:off x="3304634" y="3390596"/>
                  <a:ext cx="806506" cy="495604"/>
                </a:xfrm>
                <a:prstGeom prst="line">
                  <a:avLst/>
                </a:prstGeom>
                <a:noFill/>
                <a:ln w="12700" cap="flat" cmpd="sng" algn="ctr">
                  <a:solidFill>
                    <a:srgbClr val="0070C0"/>
                  </a:solidFill>
                  <a:prstDash val="solid"/>
                </a:ln>
                <a:effectLst/>
              </p:spPr>
            </p:cxnSp>
            <p:cxnSp>
              <p:nvCxnSpPr>
                <p:cNvPr id="380" name="Straight Connector 379"/>
                <p:cNvCxnSpPr/>
                <p:nvPr/>
              </p:nvCxnSpPr>
              <p:spPr>
                <a:xfrm>
                  <a:off x="4111140" y="3390596"/>
                  <a:ext cx="0" cy="652884"/>
                </a:xfrm>
                <a:prstGeom prst="line">
                  <a:avLst/>
                </a:prstGeom>
                <a:noFill/>
                <a:ln w="12700" cap="flat" cmpd="sng" algn="ctr">
                  <a:solidFill>
                    <a:srgbClr val="0070C0"/>
                  </a:solidFill>
                  <a:prstDash val="solid"/>
                </a:ln>
                <a:effectLst/>
              </p:spPr>
            </p:cxnSp>
            <p:cxnSp>
              <p:nvCxnSpPr>
                <p:cNvPr id="381" name="Straight Connector 380"/>
                <p:cNvCxnSpPr/>
                <p:nvPr/>
              </p:nvCxnSpPr>
              <p:spPr>
                <a:xfrm flipH="1">
                  <a:off x="3304634" y="4043480"/>
                  <a:ext cx="806506" cy="384050"/>
                </a:xfrm>
                <a:prstGeom prst="line">
                  <a:avLst/>
                </a:prstGeom>
                <a:noFill/>
                <a:ln w="12700" cap="flat" cmpd="sng" algn="ctr">
                  <a:solidFill>
                    <a:srgbClr val="0070C0"/>
                  </a:solidFill>
                  <a:prstDash val="solid"/>
                </a:ln>
                <a:effectLst/>
              </p:spPr>
            </p:cxnSp>
          </p:grpSp>
          <p:grpSp>
            <p:nvGrpSpPr>
              <p:cNvPr id="348" name="Group 347"/>
              <p:cNvGrpSpPr/>
              <p:nvPr/>
            </p:nvGrpSpPr>
            <p:grpSpPr>
              <a:xfrm rot="16200000" flipV="1">
                <a:off x="2960285" y="4951356"/>
                <a:ext cx="287684" cy="275444"/>
                <a:chOff x="2666999" y="3390596"/>
                <a:chExt cx="1444141" cy="1190554"/>
              </a:xfrm>
            </p:grpSpPr>
            <p:sp>
              <p:nvSpPr>
                <p:cNvPr id="370" name="Cube 369"/>
                <p:cNvSpPr/>
                <p:nvPr/>
              </p:nvSpPr>
              <p:spPr>
                <a:xfrm>
                  <a:off x="2666999" y="3886200"/>
                  <a:ext cx="637635" cy="694950"/>
                </a:xfrm>
                <a:prstGeom prst="cube">
                  <a:avLst/>
                </a:prstGeom>
                <a:noFill/>
                <a:ln w="15875" cap="flat" cmpd="sng" algn="ctr">
                  <a:solidFill>
                    <a:srgbClr val="0070C0"/>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cxnSp>
              <p:nvCxnSpPr>
                <p:cNvPr id="371" name="Straight Connector 370"/>
                <p:cNvCxnSpPr/>
                <p:nvPr/>
              </p:nvCxnSpPr>
              <p:spPr>
                <a:xfrm flipV="1">
                  <a:off x="2832398" y="3390596"/>
                  <a:ext cx="88187" cy="495604"/>
                </a:xfrm>
                <a:prstGeom prst="line">
                  <a:avLst/>
                </a:prstGeom>
                <a:noFill/>
                <a:ln w="12700" cap="flat" cmpd="sng" algn="ctr">
                  <a:solidFill>
                    <a:srgbClr val="0070C0"/>
                  </a:solidFill>
                  <a:prstDash val="solid"/>
                </a:ln>
                <a:effectLst/>
              </p:spPr>
            </p:cxnSp>
            <p:cxnSp>
              <p:nvCxnSpPr>
                <p:cNvPr id="372" name="Straight Connector 371"/>
                <p:cNvCxnSpPr/>
                <p:nvPr/>
              </p:nvCxnSpPr>
              <p:spPr>
                <a:xfrm>
                  <a:off x="2920585" y="3390596"/>
                  <a:ext cx="1190555" cy="0"/>
                </a:xfrm>
                <a:prstGeom prst="line">
                  <a:avLst/>
                </a:prstGeom>
                <a:noFill/>
                <a:ln w="12700" cap="flat" cmpd="sng" algn="ctr">
                  <a:solidFill>
                    <a:srgbClr val="0070C0"/>
                  </a:solidFill>
                  <a:prstDash val="solid"/>
                </a:ln>
                <a:effectLst/>
              </p:spPr>
            </p:cxnSp>
            <p:cxnSp>
              <p:nvCxnSpPr>
                <p:cNvPr id="373" name="Straight Connector 372"/>
                <p:cNvCxnSpPr/>
                <p:nvPr/>
              </p:nvCxnSpPr>
              <p:spPr>
                <a:xfrm flipH="1">
                  <a:off x="3304634" y="3390596"/>
                  <a:ext cx="806506" cy="495604"/>
                </a:xfrm>
                <a:prstGeom prst="line">
                  <a:avLst/>
                </a:prstGeom>
                <a:noFill/>
                <a:ln w="12700" cap="flat" cmpd="sng" algn="ctr">
                  <a:solidFill>
                    <a:srgbClr val="0070C0"/>
                  </a:solidFill>
                  <a:prstDash val="solid"/>
                </a:ln>
                <a:effectLst/>
              </p:spPr>
            </p:cxnSp>
            <p:cxnSp>
              <p:nvCxnSpPr>
                <p:cNvPr id="374" name="Straight Connector 373"/>
                <p:cNvCxnSpPr/>
                <p:nvPr/>
              </p:nvCxnSpPr>
              <p:spPr>
                <a:xfrm>
                  <a:off x="4111140" y="3390596"/>
                  <a:ext cx="0" cy="652884"/>
                </a:xfrm>
                <a:prstGeom prst="line">
                  <a:avLst/>
                </a:prstGeom>
                <a:noFill/>
                <a:ln w="12700" cap="flat" cmpd="sng" algn="ctr">
                  <a:solidFill>
                    <a:srgbClr val="0070C0"/>
                  </a:solidFill>
                  <a:prstDash val="solid"/>
                </a:ln>
                <a:effectLst/>
              </p:spPr>
            </p:cxnSp>
            <p:cxnSp>
              <p:nvCxnSpPr>
                <p:cNvPr id="375" name="Straight Connector 374"/>
                <p:cNvCxnSpPr/>
                <p:nvPr/>
              </p:nvCxnSpPr>
              <p:spPr>
                <a:xfrm flipH="1">
                  <a:off x="3304634" y="4043480"/>
                  <a:ext cx="806506" cy="384050"/>
                </a:xfrm>
                <a:prstGeom prst="line">
                  <a:avLst/>
                </a:prstGeom>
                <a:noFill/>
                <a:ln w="12700" cap="flat" cmpd="sng" algn="ctr">
                  <a:solidFill>
                    <a:srgbClr val="0070C0"/>
                  </a:solidFill>
                  <a:prstDash val="solid"/>
                </a:ln>
                <a:effectLst/>
              </p:spPr>
            </p:cxnSp>
          </p:grpSp>
          <p:grpSp>
            <p:nvGrpSpPr>
              <p:cNvPr id="349" name="Group 348"/>
              <p:cNvGrpSpPr/>
              <p:nvPr/>
            </p:nvGrpSpPr>
            <p:grpSpPr>
              <a:xfrm rot="16200000" flipV="1">
                <a:off x="2961579" y="5357994"/>
                <a:ext cx="287684" cy="275444"/>
                <a:chOff x="2666999" y="3390596"/>
                <a:chExt cx="1444141" cy="1190554"/>
              </a:xfrm>
            </p:grpSpPr>
            <p:sp>
              <p:nvSpPr>
                <p:cNvPr id="364" name="Cube 363"/>
                <p:cNvSpPr/>
                <p:nvPr/>
              </p:nvSpPr>
              <p:spPr>
                <a:xfrm>
                  <a:off x="2666999" y="3886200"/>
                  <a:ext cx="637635" cy="694950"/>
                </a:xfrm>
                <a:prstGeom prst="cube">
                  <a:avLst/>
                </a:prstGeom>
                <a:noFill/>
                <a:ln w="15875" cap="flat" cmpd="sng" algn="ctr">
                  <a:solidFill>
                    <a:srgbClr val="0070C0"/>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cxnSp>
              <p:nvCxnSpPr>
                <p:cNvPr id="365" name="Straight Connector 364"/>
                <p:cNvCxnSpPr/>
                <p:nvPr/>
              </p:nvCxnSpPr>
              <p:spPr>
                <a:xfrm flipV="1">
                  <a:off x="2832398" y="3390596"/>
                  <a:ext cx="88187" cy="495604"/>
                </a:xfrm>
                <a:prstGeom prst="line">
                  <a:avLst/>
                </a:prstGeom>
                <a:noFill/>
                <a:ln w="12700" cap="flat" cmpd="sng" algn="ctr">
                  <a:solidFill>
                    <a:srgbClr val="0070C0"/>
                  </a:solidFill>
                  <a:prstDash val="solid"/>
                </a:ln>
                <a:effectLst/>
              </p:spPr>
            </p:cxnSp>
            <p:cxnSp>
              <p:nvCxnSpPr>
                <p:cNvPr id="366" name="Straight Connector 365"/>
                <p:cNvCxnSpPr/>
                <p:nvPr/>
              </p:nvCxnSpPr>
              <p:spPr>
                <a:xfrm>
                  <a:off x="2920585" y="3390596"/>
                  <a:ext cx="1190555" cy="0"/>
                </a:xfrm>
                <a:prstGeom prst="line">
                  <a:avLst/>
                </a:prstGeom>
                <a:noFill/>
                <a:ln w="12700" cap="flat" cmpd="sng" algn="ctr">
                  <a:solidFill>
                    <a:srgbClr val="0070C0"/>
                  </a:solidFill>
                  <a:prstDash val="solid"/>
                </a:ln>
                <a:effectLst/>
              </p:spPr>
            </p:cxnSp>
            <p:cxnSp>
              <p:nvCxnSpPr>
                <p:cNvPr id="367" name="Straight Connector 366"/>
                <p:cNvCxnSpPr/>
                <p:nvPr/>
              </p:nvCxnSpPr>
              <p:spPr>
                <a:xfrm flipH="1">
                  <a:off x="3304634" y="3390596"/>
                  <a:ext cx="806506" cy="495604"/>
                </a:xfrm>
                <a:prstGeom prst="line">
                  <a:avLst/>
                </a:prstGeom>
                <a:noFill/>
                <a:ln w="12700" cap="flat" cmpd="sng" algn="ctr">
                  <a:solidFill>
                    <a:srgbClr val="0070C0"/>
                  </a:solidFill>
                  <a:prstDash val="solid"/>
                </a:ln>
                <a:effectLst/>
              </p:spPr>
            </p:cxnSp>
            <p:cxnSp>
              <p:nvCxnSpPr>
                <p:cNvPr id="368" name="Straight Connector 367"/>
                <p:cNvCxnSpPr/>
                <p:nvPr/>
              </p:nvCxnSpPr>
              <p:spPr>
                <a:xfrm>
                  <a:off x="4111140" y="3390596"/>
                  <a:ext cx="0" cy="652884"/>
                </a:xfrm>
                <a:prstGeom prst="line">
                  <a:avLst/>
                </a:prstGeom>
                <a:noFill/>
                <a:ln w="12700" cap="flat" cmpd="sng" algn="ctr">
                  <a:solidFill>
                    <a:srgbClr val="0070C0"/>
                  </a:solidFill>
                  <a:prstDash val="solid"/>
                </a:ln>
                <a:effectLst/>
              </p:spPr>
            </p:cxnSp>
            <p:cxnSp>
              <p:nvCxnSpPr>
                <p:cNvPr id="369" name="Straight Connector 368"/>
                <p:cNvCxnSpPr/>
                <p:nvPr/>
              </p:nvCxnSpPr>
              <p:spPr>
                <a:xfrm flipH="1">
                  <a:off x="3304634" y="4043480"/>
                  <a:ext cx="806506" cy="384050"/>
                </a:xfrm>
                <a:prstGeom prst="line">
                  <a:avLst/>
                </a:prstGeom>
                <a:noFill/>
                <a:ln w="12700" cap="flat" cmpd="sng" algn="ctr">
                  <a:solidFill>
                    <a:srgbClr val="0070C0"/>
                  </a:solidFill>
                  <a:prstDash val="solid"/>
                </a:ln>
                <a:effectLst/>
              </p:spPr>
            </p:cxnSp>
          </p:grpSp>
          <p:grpSp>
            <p:nvGrpSpPr>
              <p:cNvPr id="350" name="Group 349"/>
              <p:cNvGrpSpPr/>
              <p:nvPr/>
            </p:nvGrpSpPr>
            <p:grpSpPr>
              <a:xfrm rot="16200000" flipV="1">
                <a:off x="2971489" y="5800502"/>
                <a:ext cx="287684" cy="275444"/>
                <a:chOff x="2666999" y="3390596"/>
                <a:chExt cx="1444141" cy="1190554"/>
              </a:xfrm>
            </p:grpSpPr>
            <p:sp>
              <p:nvSpPr>
                <p:cNvPr id="358" name="Cube 357"/>
                <p:cNvSpPr/>
                <p:nvPr/>
              </p:nvSpPr>
              <p:spPr>
                <a:xfrm>
                  <a:off x="2666999" y="3886200"/>
                  <a:ext cx="637635" cy="694950"/>
                </a:xfrm>
                <a:prstGeom prst="cube">
                  <a:avLst/>
                </a:prstGeom>
                <a:noFill/>
                <a:ln w="15875" cap="flat" cmpd="sng" algn="ctr">
                  <a:solidFill>
                    <a:srgbClr val="0070C0"/>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cxnSp>
              <p:nvCxnSpPr>
                <p:cNvPr id="359" name="Straight Connector 358"/>
                <p:cNvCxnSpPr/>
                <p:nvPr/>
              </p:nvCxnSpPr>
              <p:spPr>
                <a:xfrm flipV="1">
                  <a:off x="2832398" y="3390596"/>
                  <a:ext cx="88187" cy="495604"/>
                </a:xfrm>
                <a:prstGeom prst="line">
                  <a:avLst/>
                </a:prstGeom>
                <a:noFill/>
                <a:ln w="12700" cap="flat" cmpd="sng" algn="ctr">
                  <a:solidFill>
                    <a:srgbClr val="0070C0"/>
                  </a:solidFill>
                  <a:prstDash val="solid"/>
                </a:ln>
                <a:effectLst/>
              </p:spPr>
            </p:cxnSp>
            <p:cxnSp>
              <p:nvCxnSpPr>
                <p:cNvPr id="360" name="Straight Connector 359"/>
                <p:cNvCxnSpPr/>
                <p:nvPr/>
              </p:nvCxnSpPr>
              <p:spPr>
                <a:xfrm>
                  <a:off x="2920585" y="3390596"/>
                  <a:ext cx="1190555" cy="0"/>
                </a:xfrm>
                <a:prstGeom prst="line">
                  <a:avLst/>
                </a:prstGeom>
                <a:noFill/>
                <a:ln w="12700" cap="flat" cmpd="sng" algn="ctr">
                  <a:solidFill>
                    <a:srgbClr val="0070C0"/>
                  </a:solidFill>
                  <a:prstDash val="solid"/>
                </a:ln>
                <a:effectLst/>
              </p:spPr>
            </p:cxnSp>
            <p:cxnSp>
              <p:nvCxnSpPr>
                <p:cNvPr id="361" name="Straight Connector 360"/>
                <p:cNvCxnSpPr/>
                <p:nvPr/>
              </p:nvCxnSpPr>
              <p:spPr>
                <a:xfrm flipH="1">
                  <a:off x="3304634" y="3390596"/>
                  <a:ext cx="806506" cy="495604"/>
                </a:xfrm>
                <a:prstGeom prst="line">
                  <a:avLst/>
                </a:prstGeom>
                <a:noFill/>
                <a:ln w="12700" cap="flat" cmpd="sng" algn="ctr">
                  <a:solidFill>
                    <a:srgbClr val="0070C0"/>
                  </a:solidFill>
                  <a:prstDash val="solid"/>
                </a:ln>
                <a:effectLst/>
              </p:spPr>
            </p:cxnSp>
            <p:cxnSp>
              <p:nvCxnSpPr>
                <p:cNvPr id="362" name="Straight Connector 361"/>
                <p:cNvCxnSpPr/>
                <p:nvPr/>
              </p:nvCxnSpPr>
              <p:spPr>
                <a:xfrm>
                  <a:off x="4111140" y="3390596"/>
                  <a:ext cx="0" cy="652884"/>
                </a:xfrm>
                <a:prstGeom prst="line">
                  <a:avLst/>
                </a:prstGeom>
                <a:noFill/>
                <a:ln w="12700" cap="flat" cmpd="sng" algn="ctr">
                  <a:solidFill>
                    <a:srgbClr val="0070C0"/>
                  </a:solidFill>
                  <a:prstDash val="solid"/>
                </a:ln>
                <a:effectLst/>
              </p:spPr>
            </p:cxnSp>
            <p:cxnSp>
              <p:nvCxnSpPr>
                <p:cNvPr id="363" name="Straight Connector 362"/>
                <p:cNvCxnSpPr/>
                <p:nvPr/>
              </p:nvCxnSpPr>
              <p:spPr>
                <a:xfrm flipH="1">
                  <a:off x="3304634" y="4043480"/>
                  <a:ext cx="806506" cy="384050"/>
                </a:xfrm>
                <a:prstGeom prst="line">
                  <a:avLst/>
                </a:prstGeom>
                <a:noFill/>
                <a:ln w="12700" cap="flat" cmpd="sng" algn="ctr">
                  <a:solidFill>
                    <a:srgbClr val="0070C0"/>
                  </a:solidFill>
                  <a:prstDash val="solid"/>
                </a:ln>
                <a:effectLst/>
              </p:spPr>
            </p:cxnSp>
          </p:grpSp>
          <p:grpSp>
            <p:nvGrpSpPr>
              <p:cNvPr id="351" name="Group 350"/>
              <p:cNvGrpSpPr/>
              <p:nvPr/>
            </p:nvGrpSpPr>
            <p:grpSpPr>
              <a:xfrm rot="16200000" flipV="1">
                <a:off x="2971489" y="6085233"/>
                <a:ext cx="287684" cy="275444"/>
                <a:chOff x="2666999" y="3390596"/>
                <a:chExt cx="1444141" cy="1190554"/>
              </a:xfrm>
            </p:grpSpPr>
            <p:sp>
              <p:nvSpPr>
                <p:cNvPr id="352" name="Cube 351"/>
                <p:cNvSpPr/>
                <p:nvPr/>
              </p:nvSpPr>
              <p:spPr>
                <a:xfrm>
                  <a:off x="2666999" y="3886200"/>
                  <a:ext cx="637635" cy="694950"/>
                </a:xfrm>
                <a:prstGeom prst="cube">
                  <a:avLst/>
                </a:prstGeom>
                <a:noFill/>
                <a:ln w="15875" cap="flat" cmpd="sng" algn="ctr">
                  <a:solidFill>
                    <a:srgbClr val="0070C0"/>
                  </a:solid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cxnSp>
              <p:nvCxnSpPr>
                <p:cNvPr id="353" name="Straight Connector 352"/>
                <p:cNvCxnSpPr/>
                <p:nvPr/>
              </p:nvCxnSpPr>
              <p:spPr>
                <a:xfrm flipV="1">
                  <a:off x="2832398" y="3390596"/>
                  <a:ext cx="88187" cy="495604"/>
                </a:xfrm>
                <a:prstGeom prst="line">
                  <a:avLst/>
                </a:prstGeom>
                <a:noFill/>
                <a:ln w="12700" cap="flat" cmpd="sng" algn="ctr">
                  <a:solidFill>
                    <a:srgbClr val="0070C0"/>
                  </a:solidFill>
                  <a:prstDash val="solid"/>
                </a:ln>
                <a:effectLst/>
              </p:spPr>
            </p:cxnSp>
            <p:cxnSp>
              <p:nvCxnSpPr>
                <p:cNvPr id="354" name="Straight Connector 353"/>
                <p:cNvCxnSpPr/>
                <p:nvPr/>
              </p:nvCxnSpPr>
              <p:spPr>
                <a:xfrm>
                  <a:off x="2920585" y="3390596"/>
                  <a:ext cx="1190555" cy="0"/>
                </a:xfrm>
                <a:prstGeom prst="line">
                  <a:avLst/>
                </a:prstGeom>
                <a:noFill/>
                <a:ln w="12700" cap="flat" cmpd="sng" algn="ctr">
                  <a:solidFill>
                    <a:srgbClr val="0070C0"/>
                  </a:solidFill>
                  <a:prstDash val="solid"/>
                </a:ln>
                <a:effectLst/>
              </p:spPr>
            </p:cxnSp>
            <p:cxnSp>
              <p:nvCxnSpPr>
                <p:cNvPr id="355" name="Straight Connector 354"/>
                <p:cNvCxnSpPr/>
                <p:nvPr/>
              </p:nvCxnSpPr>
              <p:spPr>
                <a:xfrm flipH="1">
                  <a:off x="3304634" y="3390596"/>
                  <a:ext cx="806506" cy="495604"/>
                </a:xfrm>
                <a:prstGeom prst="line">
                  <a:avLst/>
                </a:prstGeom>
                <a:noFill/>
                <a:ln w="12700" cap="flat" cmpd="sng" algn="ctr">
                  <a:solidFill>
                    <a:srgbClr val="0070C0"/>
                  </a:solidFill>
                  <a:prstDash val="solid"/>
                </a:ln>
                <a:effectLst/>
              </p:spPr>
            </p:cxnSp>
            <p:cxnSp>
              <p:nvCxnSpPr>
                <p:cNvPr id="356" name="Straight Connector 355"/>
                <p:cNvCxnSpPr/>
                <p:nvPr/>
              </p:nvCxnSpPr>
              <p:spPr>
                <a:xfrm>
                  <a:off x="4111140" y="3390596"/>
                  <a:ext cx="0" cy="652884"/>
                </a:xfrm>
                <a:prstGeom prst="line">
                  <a:avLst/>
                </a:prstGeom>
                <a:noFill/>
                <a:ln w="12700" cap="flat" cmpd="sng" algn="ctr">
                  <a:solidFill>
                    <a:srgbClr val="0070C0"/>
                  </a:solidFill>
                  <a:prstDash val="solid"/>
                </a:ln>
                <a:effectLst/>
              </p:spPr>
            </p:cxnSp>
            <p:cxnSp>
              <p:nvCxnSpPr>
                <p:cNvPr id="357" name="Straight Connector 356"/>
                <p:cNvCxnSpPr/>
                <p:nvPr/>
              </p:nvCxnSpPr>
              <p:spPr>
                <a:xfrm flipH="1">
                  <a:off x="3304634" y="4043480"/>
                  <a:ext cx="806506" cy="384050"/>
                </a:xfrm>
                <a:prstGeom prst="line">
                  <a:avLst/>
                </a:prstGeom>
                <a:noFill/>
                <a:ln w="12700" cap="flat" cmpd="sng" algn="ctr">
                  <a:solidFill>
                    <a:srgbClr val="0070C0"/>
                  </a:solidFill>
                  <a:prstDash val="solid"/>
                </a:ln>
                <a:effectLst/>
              </p:spPr>
            </p:cxnSp>
          </p:grpSp>
        </p:grpSp>
        <p:grpSp>
          <p:nvGrpSpPr>
            <p:cNvPr id="335" name="Group 334"/>
            <p:cNvGrpSpPr/>
            <p:nvPr/>
          </p:nvGrpSpPr>
          <p:grpSpPr>
            <a:xfrm>
              <a:off x="214519" y="3439725"/>
              <a:ext cx="1546952" cy="2933367"/>
              <a:chOff x="214519" y="3439725"/>
              <a:chExt cx="1546952" cy="2933367"/>
            </a:xfrm>
          </p:grpSpPr>
          <p:sp>
            <p:nvSpPr>
              <p:cNvPr id="336" name="TextBox 213"/>
              <p:cNvSpPr txBox="1"/>
              <p:nvPr/>
            </p:nvSpPr>
            <p:spPr>
              <a:xfrm>
                <a:off x="214519" y="4108628"/>
                <a:ext cx="1048107" cy="369332"/>
              </a:xfrm>
              <a:prstGeom prst="rect">
                <a:avLst/>
              </a:prstGeom>
              <a:noFill/>
              <a:ln>
                <a:solidFill>
                  <a:srgbClr val="0070C0"/>
                </a:solidFill>
              </a:ln>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 x 5 feet</a:t>
                </a:r>
              </a:p>
            </p:txBody>
          </p:sp>
          <p:cxnSp>
            <p:nvCxnSpPr>
              <p:cNvPr id="337" name="Straight Connector 336"/>
              <p:cNvCxnSpPr/>
              <p:nvPr/>
            </p:nvCxnSpPr>
            <p:spPr>
              <a:xfrm flipH="1">
                <a:off x="570925" y="3439725"/>
                <a:ext cx="1190546" cy="0"/>
              </a:xfrm>
              <a:prstGeom prst="line">
                <a:avLst/>
              </a:prstGeom>
              <a:noFill/>
              <a:ln w="12700" cap="flat" cmpd="sng" algn="ctr">
                <a:solidFill>
                  <a:srgbClr val="0070C0"/>
                </a:solidFill>
                <a:prstDash val="solid"/>
              </a:ln>
              <a:effectLst/>
            </p:spPr>
          </p:cxnSp>
          <p:cxnSp>
            <p:nvCxnSpPr>
              <p:cNvPr id="338" name="Straight Connector 337"/>
              <p:cNvCxnSpPr/>
              <p:nvPr/>
            </p:nvCxnSpPr>
            <p:spPr>
              <a:xfrm flipH="1" flipV="1">
                <a:off x="456318" y="6362234"/>
                <a:ext cx="1279198" cy="10858"/>
              </a:xfrm>
              <a:prstGeom prst="line">
                <a:avLst/>
              </a:prstGeom>
              <a:noFill/>
              <a:ln w="12700" cap="flat" cmpd="sng" algn="ctr">
                <a:solidFill>
                  <a:srgbClr val="0070C0"/>
                </a:solidFill>
                <a:prstDash val="solid"/>
              </a:ln>
              <a:effectLst/>
            </p:spPr>
          </p:cxnSp>
          <p:cxnSp>
            <p:nvCxnSpPr>
              <p:cNvPr id="339" name="Straight Arrow Connector 338"/>
              <p:cNvCxnSpPr/>
              <p:nvPr/>
            </p:nvCxnSpPr>
            <p:spPr>
              <a:xfrm flipH="1" flipV="1">
                <a:off x="607559" y="3479730"/>
                <a:ext cx="1" cy="629992"/>
              </a:xfrm>
              <a:prstGeom prst="straightConnector1">
                <a:avLst/>
              </a:prstGeom>
              <a:noFill/>
              <a:ln w="12700" cap="flat" cmpd="sng" algn="ctr">
                <a:solidFill>
                  <a:srgbClr val="0070C0"/>
                </a:solidFill>
                <a:prstDash val="solid"/>
                <a:tailEnd type="arrow"/>
              </a:ln>
              <a:effectLst/>
            </p:spPr>
          </p:cxnSp>
          <p:cxnSp>
            <p:nvCxnSpPr>
              <p:cNvPr id="340" name="Straight Arrow Connector 339"/>
              <p:cNvCxnSpPr/>
              <p:nvPr/>
            </p:nvCxnSpPr>
            <p:spPr>
              <a:xfrm>
                <a:off x="456317" y="4445122"/>
                <a:ext cx="0" cy="1867687"/>
              </a:xfrm>
              <a:prstGeom prst="straightConnector1">
                <a:avLst/>
              </a:prstGeom>
              <a:noFill/>
              <a:ln w="12700" cap="flat" cmpd="sng" algn="ctr">
                <a:solidFill>
                  <a:srgbClr val="0070C0"/>
                </a:solidFill>
                <a:prstDash val="solid"/>
                <a:tailEnd type="arrow"/>
              </a:ln>
              <a:effectLst/>
            </p:spPr>
          </p:cxnSp>
        </p:grpSp>
      </p:grpSp>
      <p:grpSp>
        <p:nvGrpSpPr>
          <p:cNvPr id="273" name="Group 272"/>
          <p:cNvGrpSpPr/>
          <p:nvPr/>
        </p:nvGrpSpPr>
        <p:grpSpPr>
          <a:xfrm>
            <a:off x="4209976" y="3666680"/>
            <a:ext cx="1420962" cy="1072197"/>
            <a:chOff x="2907718" y="3763636"/>
            <a:chExt cx="1420962" cy="1072197"/>
          </a:xfrm>
        </p:grpSpPr>
        <p:grpSp>
          <p:nvGrpSpPr>
            <p:cNvPr id="325" name="Group 324"/>
            <p:cNvGrpSpPr/>
            <p:nvPr/>
          </p:nvGrpSpPr>
          <p:grpSpPr>
            <a:xfrm>
              <a:off x="2907718" y="3763636"/>
              <a:ext cx="572457" cy="857308"/>
              <a:chOff x="2907718" y="3763636"/>
              <a:chExt cx="572457" cy="857308"/>
            </a:xfrm>
          </p:grpSpPr>
          <p:grpSp>
            <p:nvGrpSpPr>
              <p:cNvPr id="327" name="Group 326"/>
              <p:cNvGrpSpPr/>
              <p:nvPr/>
            </p:nvGrpSpPr>
            <p:grpSpPr>
              <a:xfrm>
                <a:off x="2907718" y="3908642"/>
                <a:ext cx="572457" cy="712302"/>
                <a:chOff x="5173558" y="3763281"/>
                <a:chExt cx="763273" cy="712302"/>
              </a:xfrm>
            </p:grpSpPr>
            <p:cxnSp>
              <p:nvCxnSpPr>
                <p:cNvPr id="329" name="Straight Connector 328"/>
                <p:cNvCxnSpPr/>
                <p:nvPr/>
              </p:nvCxnSpPr>
              <p:spPr>
                <a:xfrm flipV="1">
                  <a:off x="5173558" y="4301525"/>
                  <a:ext cx="229146" cy="174058"/>
                </a:xfrm>
                <a:prstGeom prst="line">
                  <a:avLst/>
                </a:prstGeom>
                <a:noFill/>
                <a:ln w="12700" cap="flat" cmpd="sng" algn="ctr">
                  <a:solidFill>
                    <a:srgbClr val="0070C0"/>
                  </a:solidFill>
                  <a:prstDash val="solid"/>
                </a:ln>
                <a:effectLst/>
              </p:spPr>
            </p:cxnSp>
            <p:cxnSp>
              <p:nvCxnSpPr>
                <p:cNvPr id="330" name="Straight Connector 329"/>
                <p:cNvCxnSpPr/>
                <p:nvPr/>
              </p:nvCxnSpPr>
              <p:spPr>
                <a:xfrm flipV="1">
                  <a:off x="5402704" y="3932193"/>
                  <a:ext cx="0" cy="369332"/>
                </a:xfrm>
                <a:prstGeom prst="line">
                  <a:avLst/>
                </a:prstGeom>
                <a:noFill/>
                <a:ln w="12700" cap="flat" cmpd="sng" algn="ctr">
                  <a:solidFill>
                    <a:srgbClr val="0070C0"/>
                  </a:solidFill>
                  <a:prstDash val="solid"/>
                </a:ln>
                <a:effectLst/>
              </p:spPr>
            </p:cxnSp>
            <p:cxnSp>
              <p:nvCxnSpPr>
                <p:cNvPr id="331" name="Straight Connector 330"/>
                <p:cNvCxnSpPr/>
                <p:nvPr/>
              </p:nvCxnSpPr>
              <p:spPr>
                <a:xfrm flipV="1">
                  <a:off x="5413462" y="3768340"/>
                  <a:ext cx="309246" cy="164240"/>
                </a:xfrm>
                <a:prstGeom prst="line">
                  <a:avLst/>
                </a:prstGeom>
                <a:noFill/>
                <a:ln w="12700" cap="flat" cmpd="sng" algn="ctr">
                  <a:solidFill>
                    <a:srgbClr val="0070C0"/>
                  </a:solidFill>
                  <a:prstDash val="solid"/>
                </a:ln>
                <a:effectLst/>
              </p:spPr>
            </p:cxnSp>
            <p:cxnSp>
              <p:nvCxnSpPr>
                <p:cNvPr id="332" name="Straight Connector 331"/>
                <p:cNvCxnSpPr/>
                <p:nvPr/>
              </p:nvCxnSpPr>
              <p:spPr>
                <a:xfrm>
                  <a:off x="5711950" y="3763281"/>
                  <a:ext cx="0" cy="413310"/>
                </a:xfrm>
                <a:prstGeom prst="line">
                  <a:avLst/>
                </a:prstGeom>
                <a:noFill/>
                <a:ln w="12700" cap="flat" cmpd="sng" algn="ctr">
                  <a:solidFill>
                    <a:srgbClr val="0070C0"/>
                  </a:solidFill>
                  <a:prstDash val="solid"/>
                </a:ln>
                <a:effectLst/>
              </p:spPr>
            </p:cxnSp>
            <p:cxnSp>
              <p:nvCxnSpPr>
                <p:cNvPr id="333" name="Straight Connector 332"/>
                <p:cNvCxnSpPr/>
                <p:nvPr/>
              </p:nvCxnSpPr>
              <p:spPr>
                <a:xfrm flipV="1">
                  <a:off x="5707685" y="4003956"/>
                  <a:ext cx="229146" cy="174058"/>
                </a:xfrm>
                <a:prstGeom prst="line">
                  <a:avLst/>
                </a:prstGeom>
                <a:noFill/>
                <a:ln w="12700" cap="flat" cmpd="sng" algn="ctr">
                  <a:solidFill>
                    <a:srgbClr val="0070C0"/>
                  </a:solidFill>
                  <a:prstDash val="solid"/>
                </a:ln>
                <a:effectLst/>
              </p:spPr>
            </p:cxnSp>
          </p:grpSp>
          <p:cxnSp>
            <p:nvCxnSpPr>
              <p:cNvPr id="328" name="Straight Connector 327"/>
              <p:cNvCxnSpPr/>
              <p:nvPr/>
            </p:nvCxnSpPr>
            <p:spPr>
              <a:xfrm flipV="1">
                <a:off x="2921385" y="3763636"/>
                <a:ext cx="472844" cy="368437"/>
              </a:xfrm>
              <a:prstGeom prst="line">
                <a:avLst/>
              </a:prstGeom>
              <a:noFill/>
              <a:ln w="12700" cap="flat" cmpd="sng" algn="ctr">
                <a:solidFill>
                  <a:srgbClr val="0070C0"/>
                </a:solidFill>
                <a:prstDash val="solid"/>
                <a:headEnd type="triangle"/>
                <a:tailEnd type="triangle"/>
              </a:ln>
              <a:effectLst/>
            </p:spPr>
          </p:cxnSp>
        </p:grpSp>
        <p:sp>
          <p:nvSpPr>
            <p:cNvPr id="326" name="TextBox 235"/>
            <p:cNvSpPr txBox="1"/>
            <p:nvPr/>
          </p:nvSpPr>
          <p:spPr>
            <a:xfrm>
              <a:off x="3154961" y="4374168"/>
              <a:ext cx="1173719"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20nS wide RF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Pulse @ 10 GHz</a:t>
              </a:r>
            </a:p>
          </p:txBody>
        </p:sp>
      </p:grpSp>
      <p:sp>
        <p:nvSpPr>
          <p:cNvPr id="274" name="TextBox 237"/>
          <p:cNvSpPr txBox="1"/>
          <p:nvPr/>
        </p:nvSpPr>
        <p:spPr>
          <a:xfrm>
            <a:off x="1765423" y="2874517"/>
            <a:ext cx="1081258"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Antenna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Array</a:t>
            </a:r>
          </a:p>
        </p:txBody>
      </p:sp>
      <p:grpSp>
        <p:nvGrpSpPr>
          <p:cNvPr id="275" name="Group 274"/>
          <p:cNvGrpSpPr/>
          <p:nvPr/>
        </p:nvGrpSpPr>
        <p:grpSpPr>
          <a:xfrm>
            <a:off x="5630938" y="3500880"/>
            <a:ext cx="2537490" cy="1641092"/>
            <a:chOff x="4328680" y="3597837"/>
            <a:chExt cx="2537490" cy="1641092"/>
          </a:xfrm>
        </p:grpSpPr>
        <p:sp>
          <p:nvSpPr>
            <p:cNvPr id="323" name="TextBox 3"/>
            <p:cNvSpPr txBox="1"/>
            <p:nvPr/>
          </p:nvSpPr>
          <p:spPr>
            <a:xfrm>
              <a:off x="4328680" y="4038600"/>
              <a:ext cx="2537490" cy="120032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Beams are formed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Digitally with Fourier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Transform, 16 in Azimuth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And 16 in Elevation</a:t>
              </a:r>
            </a:p>
          </p:txBody>
        </p:sp>
        <p:cxnSp>
          <p:nvCxnSpPr>
            <p:cNvPr id="324" name="Straight Connector 323"/>
            <p:cNvCxnSpPr/>
            <p:nvPr/>
          </p:nvCxnSpPr>
          <p:spPr>
            <a:xfrm flipH="1" flipV="1">
              <a:off x="5056109" y="3597837"/>
              <a:ext cx="272381" cy="510791"/>
            </a:xfrm>
            <a:prstGeom prst="line">
              <a:avLst/>
            </a:prstGeom>
            <a:noFill/>
            <a:ln w="12700" cap="flat" cmpd="sng" algn="ctr">
              <a:solidFill>
                <a:srgbClr val="0070C0"/>
              </a:solidFill>
              <a:prstDash val="solid"/>
              <a:tailEnd type="oval"/>
            </a:ln>
            <a:effectLst/>
          </p:spPr>
        </p:cxnSp>
      </p:grpSp>
      <p:sp>
        <p:nvSpPr>
          <p:cNvPr id="276" name="TextBox 10"/>
          <p:cNvSpPr txBox="1"/>
          <p:nvPr/>
        </p:nvSpPr>
        <p:spPr>
          <a:xfrm>
            <a:off x="8274439" y="2724184"/>
            <a:ext cx="1365421"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PC Display</a:t>
            </a:r>
          </a:p>
        </p:txBody>
      </p:sp>
      <p:sp>
        <p:nvSpPr>
          <p:cNvPr id="277" name="TextBox 236"/>
          <p:cNvSpPr txBox="1"/>
          <p:nvPr/>
        </p:nvSpPr>
        <p:spPr>
          <a:xfrm>
            <a:off x="8115147" y="4986810"/>
            <a:ext cx="936024"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VGA Connection</a:t>
            </a:r>
          </a:p>
        </p:txBody>
      </p:sp>
      <p:sp>
        <p:nvSpPr>
          <p:cNvPr id="278" name="TextBox 266"/>
          <p:cNvSpPr txBox="1"/>
          <p:nvPr/>
        </p:nvSpPr>
        <p:spPr>
          <a:xfrm>
            <a:off x="9112173" y="4691559"/>
            <a:ext cx="1229556"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16 - Azimuth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16 - Elevation</a:t>
            </a:r>
          </a:p>
        </p:txBody>
      </p:sp>
      <p:grpSp>
        <p:nvGrpSpPr>
          <p:cNvPr id="279" name="Group 278"/>
          <p:cNvGrpSpPr/>
          <p:nvPr/>
        </p:nvGrpSpPr>
        <p:grpSpPr>
          <a:xfrm>
            <a:off x="7888580" y="3100237"/>
            <a:ext cx="1812902" cy="2428089"/>
            <a:chOff x="8847073" y="3539074"/>
            <a:chExt cx="2417201" cy="2428089"/>
          </a:xfrm>
        </p:grpSpPr>
        <p:cxnSp>
          <p:nvCxnSpPr>
            <p:cNvPr id="282" name="Elbow Connector 281"/>
            <p:cNvCxnSpPr/>
            <p:nvPr/>
          </p:nvCxnSpPr>
          <p:spPr>
            <a:xfrm rot="5400000">
              <a:off x="9494749" y="4990224"/>
              <a:ext cx="954310" cy="815547"/>
            </a:xfrm>
            <a:prstGeom prst="bentConnector3">
              <a:avLst>
                <a:gd name="adj1" fmla="val 99204"/>
              </a:avLst>
            </a:prstGeom>
            <a:noFill/>
            <a:ln w="25400" cap="flat" cmpd="sng" algn="ctr">
              <a:solidFill>
                <a:srgbClr val="000000"/>
              </a:solidFill>
              <a:prstDash val="solid"/>
            </a:ln>
            <a:effectLst>
              <a:outerShdw blurRad="38100" dist="25400" dir="2700000" algn="br" rotWithShape="0">
                <a:srgbClr val="000000">
                  <a:alpha val="60000"/>
                </a:srgbClr>
              </a:outerShdw>
            </a:effectLst>
          </p:spPr>
        </p:cxnSp>
        <p:cxnSp>
          <p:nvCxnSpPr>
            <p:cNvPr id="283" name="Elbow Connector 282"/>
            <p:cNvCxnSpPr/>
            <p:nvPr/>
          </p:nvCxnSpPr>
          <p:spPr>
            <a:xfrm rot="5400000">
              <a:off x="9498172" y="4986801"/>
              <a:ext cx="1046320" cy="914404"/>
            </a:xfrm>
            <a:prstGeom prst="bentConnector3">
              <a:avLst>
                <a:gd name="adj1" fmla="val 99601"/>
              </a:avLst>
            </a:prstGeom>
            <a:noFill/>
            <a:ln w="25400" cap="flat" cmpd="sng" algn="ctr">
              <a:solidFill>
                <a:srgbClr val="000000"/>
              </a:solidFill>
              <a:prstDash val="solid"/>
            </a:ln>
            <a:effectLst>
              <a:outerShdw blurRad="38100" dist="25400" dir="2700000" algn="br" rotWithShape="0">
                <a:srgbClr val="000000">
                  <a:alpha val="60000"/>
                </a:srgbClr>
              </a:outerShdw>
            </a:effectLst>
          </p:spPr>
        </p:cxnSp>
        <p:cxnSp>
          <p:nvCxnSpPr>
            <p:cNvPr id="284" name="Straight Connector 283"/>
            <p:cNvCxnSpPr/>
            <p:nvPr/>
          </p:nvCxnSpPr>
          <p:spPr>
            <a:xfrm flipH="1">
              <a:off x="8847073" y="5873685"/>
              <a:ext cx="729413" cy="0"/>
            </a:xfrm>
            <a:prstGeom prst="line">
              <a:avLst/>
            </a:prstGeom>
            <a:noFill/>
            <a:ln w="15875" cap="flat" cmpd="sng" algn="ctr">
              <a:solidFill>
                <a:srgbClr val="000000"/>
              </a:solidFill>
              <a:prstDash val="sysDash"/>
            </a:ln>
            <a:effectLst/>
          </p:spPr>
        </p:cxnSp>
        <p:cxnSp>
          <p:nvCxnSpPr>
            <p:cNvPr id="285" name="Straight Connector 284"/>
            <p:cNvCxnSpPr/>
            <p:nvPr/>
          </p:nvCxnSpPr>
          <p:spPr>
            <a:xfrm flipH="1">
              <a:off x="8847073" y="5967163"/>
              <a:ext cx="729413" cy="0"/>
            </a:xfrm>
            <a:prstGeom prst="line">
              <a:avLst/>
            </a:prstGeom>
            <a:noFill/>
            <a:ln w="15875" cap="flat" cmpd="sng" algn="ctr">
              <a:solidFill>
                <a:srgbClr val="000000"/>
              </a:solidFill>
              <a:prstDash val="sysDash"/>
            </a:ln>
            <a:effectLst/>
          </p:spPr>
        </p:cxnSp>
        <p:grpSp>
          <p:nvGrpSpPr>
            <p:cNvPr id="286" name="Group 285"/>
            <p:cNvGrpSpPr/>
            <p:nvPr/>
          </p:nvGrpSpPr>
          <p:grpSpPr>
            <a:xfrm>
              <a:off x="9317052" y="3539074"/>
              <a:ext cx="1947222" cy="1381767"/>
              <a:chOff x="9317052" y="3539074"/>
              <a:chExt cx="1947222" cy="1381767"/>
            </a:xfrm>
          </p:grpSpPr>
          <p:sp>
            <p:nvSpPr>
              <p:cNvPr id="287" name="Rectangle 286"/>
              <p:cNvSpPr/>
              <p:nvPr/>
            </p:nvSpPr>
            <p:spPr>
              <a:xfrm>
                <a:off x="9317052" y="3539074"/>
                <a:ext cx="1871648" cy="1375825"/>
              </a:xfrm>
              <a:prstGeom prst="rect">
                <a:avLst/>
              </a:prstGeom>
              <a:solidFill>
                <a:sysClr val="window" lastClr="FFFFFF"/>
              </a:solidFill>
              <a:ln w="15875" cap="flat" cmpd="sng" algn="ctr">
                <a:solidFill>
                  <a:srgbClr val="000000"/>
                </a:solidFill>
                <a:prstDash val="solid"/>
              </a:ln>
              <a:effectLst/>
            </p:spPr>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88" name="Group 287"/>
              <p:cNvGrpSpPr/>
              <p:nvPr/>
            </p:nvGrpSpPr>
            <p:grpSpPr>
              <a:xfrm>
                <a:off x="9377669" y="3539075"/>
                <a:ext cx="1886605" cy="1381766"/>
                <a:chOff x="4104201" y="1873965"/>
                <a:chExt cx="3655412" cy="3655412"/>
              </a:xfrm>
            </p:grpSpPr>
            <p:grpSp>
              <p:nvGrpSpPr>
                <p:cNvPr id="289" name="Group 288"/>
                <p:cNvGrpSpPr/>
                <p:nvPr/>
              </p:nvGrpSpPr>
              <p:grpSpPr>
                <a:xfrm>
                  <a:off x="4104201" y="2125360"/>
                  <a:ext cx="3655412" cy="3030532"/>
                  <a:chOff x="4104202" y="2125360"/>
                  <a:chExt cx="2700306" cy="3030532"/>
                </a:xfrm>
              </p:grpSpPr>
              <p:sp>
                <p:nvSpPr>
                  <p:cNvPr id="307" name="Oval 306"/>
                  <p:cNvSpPr/>
                  <p:nvPr/>
                </p:nvSpPr>
                <p:spPr>
                  <a:xfrm rot="5400000">
                    <a:off x="5334464" y="1114212"/>
                    <a:ext cx="192025" cy="2598371"/>
                  </a:xfrm>
                  <a:prstGeom prst="ellipse">
                    <a:avLst/>
                  </a:prstGeom>
                  <a:solidFill>
                    <a:srgbClr val="FF0000">
                      <a:alpha val="42000"/>
                    </a:srgbClr>
                  </a:solidFill>
                  <a:ln w="158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8" name="Oval 307"/>
                  <p:cNvSpPr/>
                  <p:nvPr/>
                </p:nvSpPr>
                <p:spPr>
                  <a:xfrm rot="5400000">
                    <a:off x="5307376" y="1312804"/>
                    <a:ext cx="192025" cy="2598371"/>
                  </a:xfrm>
                  <a:prstGeom prst="ellipse">
                    <a:avLst/>
                  </a:prstGeom>
                  <a:solidFill>
                    <a:srgbClr val="FF0000">
                      <a:alpha val="42000"/>
                    </a:srgbClr>
                  </a:solidFill>
                  <a:ln w="158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9" name="Oval 308"/>
                  <p:cNvSpPr/>
                  <p:nvPr/>
                </p:nvSpPr>
                <p:spPr>
                  <a:xfrm rot="5400000">
                    <a:off x="5318448" y="1884303"/>
                    <a:ext cx="192025" cy="2598371"/>
                  </a:xfrm>
                  <a:prstGeom prst="ellipse">
                    <a:avLst/>
                  </a:prstGeom>
                  <a:solidFill>
                    <a:srgbClr val="FF0000">
                      <a:alpha val="42000"/>
                    </a:srgbClr>
                  </a:solidFill>
                  <a:ln w="158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310" name="Oval 309"/>
                  <p:cNvSpPr/>
                  <p:nvPr/>
                </p:nvSpPr>
                <p:spPr>
                  <a:xfrm rot="5400000">
                    <a:off x="5307375" y="922187"/>
                    <a:ext cx="192025" cy="2598371"/>
                  </a:xfrm>
                  <a:prstGeom prst="ellipse">
                    <a:avLst/>
                  </a:prstGeom>
                  <a:solidFill>
                    <a:srgbClr val="FF0000">
                      <a:alpha val="42000"/>
                    </a:srgbClr>
                  </a:solidFill>
                  <a:ln w="158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311" name="Oval 310"/>
                  <p:cNvSpPr/>
                  <p:nvPr/>
                </p:nvSpPr>
                <p:spPr>
                  <a:xfrm rot="5400000">
                    <a:off x="5361552" y="1501924"/>
                    <a:ext cx="192025" cy="2598371"/>
                  </a:xfrm>
                  <a:prstGeom prst="ellipse">
                    <a:avLst/>
                  </a:prstGeom>
                  <a:solidFill>
                    <a:srgbClr val="FF0000">
                      <a:alpha val="42000"/>
                    </a:srgbClr>
                  </a:solidFill>
                  <a:ln w="158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2" name="Oval 311"/>
                  <p:cNvSpPr/>
                  <p:nvPr/>
                </p:nvSpPr>
                <p:spPr>
                  <a:xfrm rot="5400000">
                    <a:off x="5334464" y="1686868"/>
                    <a:ext cx="192025" cy="2598371"/>
                  </a:xfrm>
                  <a:prstGeom prst="ellipse">
                    <a:avLst/>
                  </a:prstGeom>
                  <a:solidFill>
                    <a:srgbClr val="FF0000">
                      <a:alpha val="42000"/>
                    </a:srgbClr>
                  </a:solidFill>
                  <a:ln w="158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3" name="Oval 312"/>
                  <p:cNvSpPr/>
                  <p:nvPr/>
                </p:nvSpPr>
                <p:spPr>
                  <a:xfrm rot="5400000">
                    <a:off x="5314313" y="2072207"/>
                    <a:ext cx="192025" cy="2598371"/>
                  </a:xfrm>
                  <a:prstGeom prst="ellipse">
                    <a:avLst/>
                  </a:prstGeom>
                  <a:solidFill>
                    <a:srgbClr val="FF0000">
                      <a:alpha val="42000"/>
                    </a:srgbClr>
                  </a:solidFill>
                  <a:ln w="158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314" name="Oval 313"/>
                  <p:cNvSpPr/>
                  <p:nvPr/>
                </p:nvSpPr>
                <p:spPr>
                  <a:xfrm rot="5400000">
                    <a:off x="5330233" y="2250584"/>
                    <a:ext cx="192025" cy="2598371"/>
                  </a:xfrm>
                  <a:prstGeom prst="ellipse">
                    <a:avLst/>
                  </a:prstGeom>
                  <a:solidFill>
                    <a:srgbClr val="FF0000">
                      <a:alpha val="42000"/>
                    </a:srgbClr>
                  </a:solidFill>
                  <a:ln w="158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315" name="Oval 314"/>
                  <p:cNvSpPr/>
                  <p:nvPr/>
                </p:nvSpPr>
                <p:spPr>
                  <a:xfrm rot="5400000">
                    <a:off x="5382222" y="2624322"/>
                    <a:ext cx="192025" cy="2598371"/>
                  </a:xfrm>
                  <a:prstGeom prst="ellipse">
                    <a:avLst/>
                  </a:prstGeom>
                  <a:solidFill>
                    <a:srgbClr val="FF0000">
                      <a:alpha val="42000"/>
                    </a:srgbClr>
                  </a:solidFill>
                  <a:ln w="158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6" name="Oval 315"/>
                  <p:cNvSpPr/>
                  <p:nvPr/>
                </p:nvSpPr>
                <p:spPr>
                  <a:xfrm rot="5400000">
                    <a:off x="5355134" y="2822914"/>
                    <a:ext cx="192025" cy="2598371"/>
                  </a:xfrm>
                  <a:prstGeom prst="ellipse">
                    <a:avLst/>
                  </a:prstGeom>
                  <a:solidFill>
                    <a:srgbClr val="FF0000">
                      <a:alpha val="42000"/>
                    </a:srgbClr>
                  </a:solidFill>
                  <a:ln w="158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7" name="Oval 316"/>
                  <p:cNvSpPr/>
                  <p:nvPr/>
                </p:nvSpPr>
                <p:spPr>
                  <a:xfrm rot="5400000">
                    <a:off x="5366206" y="3380765"/>
                    <a:ext cx="192025" cy="2598371"/>
                  </a:xfrm>
                  <a:prstGeom prst="ellipse">
                    <a:avLst/>
                  </a:prstGeom>
                  <a:solidFill>
                    <a:srgbClr val="FF0000">
                      <a:alpha val="42000"/>
                    </a:srgbClr>
                  </a:solidFill>
                  <a:ln w="158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318" name="Oval 317"/>
                  <p:cNvSpPr/>
                  <p:nvPr/>
                </p:nvSpPr>
                <p:spPr>
                  <a:xfrm rot="5400000">
                    <a:off x="5355133" y="2432297"/>
                    <a:ext cx="192025" cy="2598371"/>
                  </a:xfrm>
                  <a:prstGeom prst="ellipse">
                    <a:avLst/>
                  </a:prstGeom>
                  <a:solidFill>
                    <a:srgbClr val="FF0000">
                      <a:alpha val="42000"/>
                    </a:srgbClr>
                  </a:solidFill>
                  <a:ln w="158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319" name="Oval 318"/>
                  <p:cNvSpPr/>
                  <p:nvPr/>
                </p:nvSpPr>
                <p:spPr>
                  <a:xfrm rot="5400000">
                    <a:off x="5409310" y="3012034"/>
                    <a:ext cx="192025" cy="2598371"/>
                  </a:xfrm>
                  <a:prstGeom prst="ellipse">
                    <a:avLst/>
                  </a:prstGeom>
                  <a:solidFill>
                    <a:srgbClr val="FF0000">
                      <a:alpha val="42000"/>
                    </a:srgbClr>
                  </a:solidFill>
                  <a:ln w="158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0" name="Oval 319"/>
                  <p:cNvSpPr/>
                  <p:nvPr/>
                </p:nvSpPr>
                <p:spPr>
                  <a:xfrm rot="5400000">
                    <a:off x="5382222" y="3196978"/>
                    <a:ext cx="192025" cy="2598371"/>
                  </a:xfrm>
                  <a:prstGeom prst="ellipse">
                    <a:avLst/>
                  </a:prstGeom>
                  <a:solidFill>
                    <a:srgbClr val="FF0000">
                      <a:alpha val="42000"/>
                    </a:srgbClr>
                  </a:solidFill>
                  <a:ln w="158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1" name="Oval 320"/>
                  <p:cNvSpPr/>
                  <p:nvPr/>
                </p:nvSpPr>
                <p:spPr>
                  <a:xfrm rot="5400000">
                    <a:off x="5362071" y="3568669"/>
                    <a:ext cx="192025" cy="2598371"/>
                  </a:xfrm>
                  <a:prstGeom prst="ellipse">
                    <a:avLst/>
                  </a:prstGeom>
                  <a:solidFill>
                    <a:srgbClr val="FF0000">
                      <a:alpha val="42000"/>
                    </a:srgbClr>
                  </a:solidFill>
                  <a:ln w="158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322" name="Oval 321"/>
                  <p:cNvSpPr/>
                  <p:nvPr/>
                </p:nvSpPr>
                <p:spPr>
                  <a:xfrm rot="5400000">
                    <a:off x="5377991" y="3760694"/>
                    <a:ext cx="192025" cy="2598371"/>
                  </a:xfrm>
                  <a:prstGeom prst="ellipse">
                    <a:avLst/>
                  </a:prstGeom>
                  <a:solidFill>
                    <a:srgbClr val="FF0000">
                      <a:alpha val="42000"/>
                    </a:srgbClr>
                  </a:solidFill>
                  <a:ln w="158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grpSp>
            <p:grpSp>
              <p:nvGrpSpPr>
                <p:cNvPr id="290" name="Group 289"/>
                <p:cNvGrpSpPr/>
                <p:nvPr/>
              </p:nvGrpSpPr>
              <p:grpSpPr>
                <a:xfrm rot="16200000">
                  <a:off x="4099860" y="2186405"/>
                  <a:ext cx="3655412" cy="3030532"/>
                  <a:chOff x="4104202" y="2125360"/>
                  <a:chExt cx="2700306" cy="3030532"/>
                </a:xfrm>
                <a:solidFill>
                  <a:srgbClr val="FFFF00">
                    <a:alpha val="61000"/>
                  </a:srgbClr>
                </a:solidFill>
              </p:grpSpPr>
              <p:sp>
                <p:nvSpPr>
                  <p:cNvPr id="291" name="Oval 290"/>
                  <p:cNvSpPr/>
                  <p:nvPr/>
                </p:nvSpPr>
                <p:spPr>
                  <a:xfrm rot="5400000">
                    <a:off x="5334464" y="1114212"/>
                    <a:ext cx="192025" cy="2598371"/>
                  </a:xfrm>
                  <a:prstGeom prst="ellipse">
                    <a:avLst/>
                  </a:prstGeom>
                  <a:grpFill/>
                  <a:ln w="158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2" name="Oval 291"/>
                  <p:cNvSpPr/>
                  <p:nvPr/>
                </p:nvSpPr>
                <p:spPr>
                  <a:xfrm rot="5400000">
                    <a:off x="5307376" y="1312804"/>
                    <a:ext cx="192025" cy="2598371"/>
                  </a:xfrm>
                  <a:prstGeom prst="ellipse">
                    <a:avLst/>
                  </a:prstGeom>
                  <a:grpFill/>
                  <a:ln w="158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3" name="Oval 292"/>
                  <p:cNvSpPr/>
                  <p:nvPr/>
                </p:nvSpPr>
                <p:spPr>
                  <a:xfrm rot="5400000">
                    <a:off x="5318448" y="1884303"/>
                    <a:ext cx="192025" cy="2598371"/>
                  </a:xfrm>
                  <a:prstGeom prst="ellipse">
                    <a:avLst/>
                  </a:prstGeom>
                  <a:grpFill/>
                  <a:ln w="158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94" name="Oval 293"/>
                  <p:cNvSpPr/>
                  <p:nvPr/>
                </p:nvSpPr>
                <p:spPr>
                  <a:xfrm rot="5400000">
                    <a:off x="5307375" y="922187"/>
                    <a:ext cx="192025" cy="2598371"/>
                  </a:xfrm>
                  <a:prstGeom prst="ellipse">
                    <a:avLst/>
                  </a:prstGeom>
                  <a:grpFill/>
                  <a:ln w="158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95" name="Oval 294"/>
                  <p:cNvSpPr/>
                  <p:nvPr/>
                </p:nvSpPr>
                <p:spPr>
                  <a:xfrm rot="5400000">
                    <a:off x="5361552" y="1501924"/>
                    <a:ext cx="192025" cy="2598371"/>
                  </a:xfrm>
                  <a:prstGeom prst="ellipse">
                    <a:avLst/>
                  </a:prstGeom>
                  <a:grpFill/>
                  <a:ln w="158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6" name="Oval 295"/>
                  <p:cNvSpPr/>
                  <p:nvPr/>
                </p:nvSpPr>
                <p:spPr>
                  <a:xfrm rot="5400000">
                    <a:off x="5334464" y="1686868"/>
                    <a:ext cx="192025" cy="2598371"/>
                  </a:xfrm>
                  <a:prstGeom prst="ellipse">
                    <a:avLst/>
                  </a:prstGeom>
                  <a:grpFill/>
                  <a:ln w="158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7" name="Oval 296"/>
                  <p:cNvSpPr/>
                  <p:nvPr/>
                </p:nvSpPr>
                <p:spPr>
                  <a:xfrm rot="5400000">
                    <a:off x="5314313" y="2072207"/>
                    <a:ext cx="192025" cy="2598371"/>
                  </a:xfrm>
                  <a:prstGeom prst="ellipse">
                    <a:avLst/>
                  </a:prstGeom>
                  <a:grpFill/>
                  <a:ln w="158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98" name="Oval 297"/>
                  <p:cNvSpPr/>
                  <p:nvPr/>
                </p:nvSpPr>
                <p:spPr>
                  <a:xfrm rot="5400000">
                    <a:off x="5330233" y="2250584"/>
                    <a:ext cx="192025" cy="2598371"/>
                  </a:xfrm>
                  <a:prstGeom prst="ellipse">
                    <a:avLst/>
                  </a:prstGeom>
                  <a:grpFill/>
                  <a:ln w="158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99" name="Oval 298"/>
                  <p:cNvSpPr/>
                  <p:nvPr/>
                </p:nvSpPr>
                <p:spPr>
                  <a:xfrm rot="5400000">
                    <a:off x="5382222" y="2624322"/>
                    <a:ext cx="192025" cy="2598371"/>
                  </a:xfrm>
                  <a:prstGeom prst="ellipse">
                    <a:avLst/>
                  </a:prstGeom>
                  <a:grpFill/>
                  <a:ln w="158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0" name="Oval 299"/>
                  <p:cNvSpPr/>
                  <p:nvPr/>
                </p:nvSpPr>
                <p:spPr>
                  <a:xfrm rot="5400000">
                    <a:off x="5355134" y="2822914"/>
                    <a:ext cx="192025" cy="2598371"/>
                  </a:xfrm>
                  <a:prstGeom prst="ellipse">
                    <a:avLst/>
                  </a:prstGeom>
                  <a:grpFill/>
                  <a:ln w="158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1" name="Oval 300"/>
                  <p:cNvSpPr/>
                  <p:nvPr/>
                </p:nvSpPr>
                <p:spPr>
                  <a:xfrm rot="5400000">
                    <a:off x="5366206" y="3380765"/>
                    <a:ext cx="192025" cy="2598371"/>
                  </a:xfrm>
                  <a:prstGeom prst="ellipse">
                    <a:avLst/>
                  </a:prstGeom>
                  <a:grpFill/>
                  <a:ln w="158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302" name="Oval 301"/>
                  <p:cNvSpPr/>
                  <p:nvPr/>
                </p:nvSpPr>
                <p:spPr>
                  <a:xfrm rot="5400000">
                    <a:off x="5355133" y="2432297"/>
                    <a:ext cx="192025" cy="2598371"/>
                  </a:xfrm>
                  <a:prstGeom prst="ellipse">
                    <a:avLst/>
                  </a:prstGeom>
                  <a:grpFill/>
                  <a:ln w="158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303" name="Oval 302"/>
                  <p:cNvSpPr/>
                  <p:nvPr/>
                </p:nvSpPr>
                <p:spPr>
                  <a:xfrm rot="5400000">
                    <a:off x="5409310" y="3012034"/>
                    <a:ext cx="192025" cy="2598371"/>
                  </a:xfrm>
                  <a:prstGeom prst="ellipse">
                    <a:avLst/>
                  </a:prstGeom>
                  <a:grpFill/>
                  <a:ln w="158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4" name="Oval 303"/>
                  <p:cNvSpPr/>
                  <p:nvPr/>
                </p:nvSpPr>
                <p:spPr>
                  <a:xfrm rot="5400000">
                    <a:off x="5382222" y="3196978"/>
                    <a:ext cx="192025" cy="2598371"/>
                  </a:xfrm>
                  <a:prstGeom prst="ellipse">
                    <a:avLst/>
                  </a:prstGeom>
                  <a:grpFill/>
                  <a:ln w="158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5" name="Oval 304"/>
                  <p:cNvSpPr/>
                  <p:nvPr/>
                </p:nvSpPr>
                <p:spPr>
                  <a:xfrm rot="5400000">
                    <a:off x="5362071" y="3568669"/>
                    <a:ext cx="192025" cy="2598371"/>
                  </a:xfrm>
                  <a:prstGeom prst="ellipse">
                    <a:avLst/>
                  </a:prstGeom>
                  <a:grpFill/>
                  <a:ln w="158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306" name="Oval 305"/>
                  <p:cNvSpPr/>
                  <p:nvPr/>
                </p:nvSpPr>
                <p:spPr>
                  <a:xfrm rot="5400000">
                    <a:off x="5377991" y="3760694"/>
                    <a:ext cx="192025" cy="2598371"/>
                  </a:xfrm>
                  <a:prstGeom prst="ellipse">
                    <a:avLst/>
                  </a:prstGeom>
                  <a:grpFill/>
                  <a:ln w="15875" cap="flat" cmpd="sng" algn="ctr">
                    <a:noFill/>
                    <a:prstDash val="solid"/>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grpSp>
          </p:grpSp>
        </p:grpSp>
      </p:grpSp>
      <p:cxnSp>
        <p:nvCxnSpPr>
          <p:cNvPr id="280" name="Straight Connector 279"/>
          <p:cNvCxnSpPr/>
          <p:nvPr/>
        </p:nvCxnSpPr>
        <p:spPr>
          <a:xfrm flipH="1" flipV="1">
            <a:off x="9333143" y="4061976"/>
            <a:ext cx="249115" cy="698829"/>
          </a:xfrm>
          <a:prstGeom prst="line">
            <a:avLst/>
          </a:prstGeom>
          <a:noFill/>
          <a:ln w="12700" cap="flat" cmpd="sng" algn="ctr">
            <a:solidFill>
              <a:srgbClr val="0070C0"/>
            </a:solidFill>
            <a:prstDash val="solid"/>
            <a:tailEnd type="oval"/>
          </a:ln>
          <a:effectLst/>
        </p:spPr>
      </p:cxnSp>
      <p:pic>
        <p:nvPicPr>
          <p:cNvPr id="281" name="Picture 280"/>
          <p:cNvPicPr>
            <a:picLocks noChangeAspect="1"/>
          </p:cNvPicPr>
          <p:nvPr/>
        </p:nvPicPr>
        <p:blipFill>
          <a:blip r:embed="rId4"/>
          <a:stretch>
            <a:fillRect/>
          </a:stretch>
        </p:blipFill>
        <p:spPr>
          <a:xfrm rot="10582938">
            <a:off x="1466695" y="1429296"/>
            <a:ext cx="1369305" cy="1028657"/>
          </a:xfrm>
          <a:prstGeom prst="rect">
            <a:avLst/>
          </a:prstGeom>
        </p:spPr>
      </p:pic>
      <p:sp>
        <p:nvSpPr>
          <p:cNvPr id="264" name="Footer Placeholder 2"/>
          <p:cNvSpPr>
            <a:spLocks noGrp="1"/>
          </p:cNvSpPr>
          <p:nvPr>
            <p:ph type="ftr" idx="11"/>
          </p:nvPr>
        </p:nvSpPr>
        <p:spPr>
          <a:xfrm>
            <a:off x="3686185" y="6459785"/>
            <a:ext cx="4822804" cy="365125"/>
          </a:xfrm>
        </p:spPr>
        <p:txBody>
          <a:bodyPr/>
          <a:lstStyle/>
          <a:p>
            <a:r>
              <a:rPr lang="en-US" dirty="0" smtClean="0"/>
              <a:t>SAR Imager</a:t>
            </a:r>
            <a:endParaRPr lang="en-US" dirty="0"/>
          </a:p>
        </p:txBody>
      </p:sp>
    </p:spTree>
    <p:extLst>
      <p:ext uri="{BB962C8B-B14F-4D97-AF65-F5344CB8AC3E}">
        <p14:creationId xmlns:p14="http://schemas.microsoft.com/office/powerpoint/2010/main" val="3004907567"/>
      </p:ext>
    </p:extLst>
  </p:cSld>
  <p:clrMapOvr>
    <a:masterClrMapping/>
  </p:clrMapOvr>
  <p:transition spd="slow">
    <p:cut/>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5" name="Content Placeholder 4"/>
          <p:cNvSpPr>
            <a:spLocks noGrp="1"/>
          </p:cNvSpPr>
          <p:nvPr>
            <p:ph sz="half" idx="1"/>
          </p:nvPr>
        </p:nvSpPr>
        <p:spPr/>
        <p:txBody>
          <a:bodyPr>
            <a:normAutofit fontScale="92500" lnSpcReduction="20000"/>
          </a:bodyPr>
          <a:lstStyle/>
          <a:p>
            <a:pPr>
              <a:buFont typeface="Wingdings" panose="05000000000000000000" pitchFamily="2" charset="2"/>
              <a:buChar char="Ø"/>
            </a:pPr>
            <a:r>
              <a:rPr lang="en-US" dirty="0" smtClean="0"/>
              <a:t> SAR can successfully detect RF corner reflector at operational distance</a:t>
            </a:r>
          </a:p>
          <a:p>
            <a:pPr>
              <a:buFont typeface="Wingdings" panose="05000000000000000000" pitchFamily="2" charset="2"/>
              <a:buChar char="Ø"/>
            </a:pPr>
            <a:endParaRPr lang="en-US" dirty="0" smtClean="0"/>
          </a:p>
          <a:p>
            <a:pPr>
              <a:buFont typeface="Wingdings" panose="05000000000000000000" pitchFamily="2" charset="2"/>
              <a:buChar char="Ø"/>
            </a:pPr>
            <a:r>
              <a:rPr lang="en-US" dirty="0" smtClean="0"/>
              <a:t> Considerable phase distortion due to:</a:t>
            </a:r>
          </a:p>
          <a:p>
            <a:pPr lvl="1">
              <a:buFont typeface="Arial" panose="020B0604020202020204" pitchFamily="34" charset="0"/>
              <a:buChar char="•"/>
            </a:pPr>
            <a:r>
              <a:rPr lang="en-US" dirty="0" smtClean="0"/>
              <a:t> Adjacent </a:t>
            </a:r>
            <a:r>
              <a:rPr lang="en-US" dirty="0" err="1" smtClean="0"/>
              <a:t>Tx</a:t>
            </a:r>
            <a:r>
              <a:rPr lang="en-US" dirty="0" smtClean="0"/>
              <a:t>/Rx near-field effects</a:t>
            </a:r>
          </a:p>
          <a:p>
            <a:pPr lvl="1">
              <a:buFont typeface="Arial" panose="020B0604020202020204" pitchFamily="34" charset="0"/>
              <a:buChar char="•"/>
            </a:pPr>
            <a:r>
              <a:rPr lang="en-US" dirty="0" smtClean="0"/>
              <a:t> Multipath interference  </a:t>
            </a:r>
          </a:p>
          <a:p>
            <a:pPr>
              <a:buFont typeface="Wingdings" panose="05000000000000000000" pitchFamily="2" charset="2"/>
              <a:buChar char="Ø"/>
            </a:pPr>
            <a:endParaRPr lang="en-US" dirty="0" smtClean="0"/>
          </a:p>
          <a:p>
            <a:pPr>
              <a:buFont typeface="Wingdings" panose="05000000000000000000" pitchFamily="2" charset="2"/>
              <a:buChar char="Ø"/>
            </a:pPr>
            <a:r>
              <a:rPr lang="en-US" dirty="0" smtClean="0"/>
              <a:t> Can write &amp; read data to FPGA</a:t>
            </a:r>
          </a:p>
          <a:p>
            <a:pPr lvl="1">
              <a:buFont typeface="Arial" panose="020B0604020202020204" pitchFamily="34" charset="0"/>
              <a:buChar char="•"/>
            </a:pPr>
            <a:r>
              <a:rPr lang="en-US" dirty="0" smtClean="0"/>
              <a:t> Manual Mode operation</a:t>
            </a:r>
          </a:p>
          <a:p>
            <a:pPr lvl="1">
              <a:buFont typeface="Arial" panose="020B0604020202020204" pitchFamily="34" charset="0"/>
              <a:buChar char="•"/>
            </a:pPr>
            <a:r>
              <a:rPr lang="en-US" dirty="0" smtClean="0"/>
              <a:t> Instantaneous data points (non-real-time) </a:t>
            </a:r>
          </a:p>
          <a:p>
            <a:pPr lvl="1">
              <a:buFont typeface="Wingdings" panose="05000000000000000000" pitchFamily="2" charset="2"/>
              <a:buChar char="Ø"/>
            </a:pPr>
            <a:endParaRPr lang="en-US" dirty="0" smtClean="0"/>
          </a:p>
          <a:p>
            <a:pPr>
              <a:buFont typeface="Wingdings" panose="05000000000000000000" pitchFamily="2" charset="2"/>
              <a:buChar char="Ø"/>
            </a:pPr>
            <a:r>
              <a:rPr lang="en-US" dirty="0"/>
              <a:t> VHDL Control logic complete</a:t>
            </a:r>
          </a:p>
          <a:p>
            <a:pPr lvl="1">
              <a:buFont typeface="Arial" panose="020B0604020202020204" pitchFamily="34" charset="0"/>
              <a:buChar char="•"/>
            </a:pPr>
            <a:r>
              <a:rPr lang="en-US" dirty="0"/>
              <a:t> Need voltage step-up </a:t>
            </a:r>
            <a:r>
              <a:rPr lang="en-US" dirty="0" smtClean="0"/>
              <a:t>switch circuit  </a:t>
            </a:r>
            <a:endParaRPr lang="en-US" dirty="0"/>
          </a:p>
          <a:p>
            <a:pPr lvl="1">
              <a:buFont typeface="Wingdings" panose="05000000000000000000" pitchFamily="2" charset="2"/>
              <a:buChar char="Ø"/>
            </a:pPr>
            <a:endParaRPr lang="en-US" dirty="0" smtClean="0"/>
          </a:p>
          <a:p>
            <a:pPr marL="201168" lvl="1" indent="0">
              <a:buNone/>
            </a:pPr>
            <a:endParaRPr lang="en-US" dirty="0"/>
          </a:p>
        </p:txBody>
      </p:sp>
      <p:sp>
        <p:nvSpPr>
          <p:cNvPr id="6" name="Content Placeholder 5"/>
          <p:cNvSpPr>
            <a:spLocks noGrp="1"/>
          </p:cNvSpPr>
          <p:nvPr>
            <p:ph sz="half" idx="2"/>
          </p:nvPr>
        </p:nvSpPr>
        <p:spPr/>
        <p:txBody>
          <a:bodyPr>
            <a:normAutofit fontScale="92500" lnSpcReduction="20000"/>
          </a:bodyPr>
          <a:lstStyle/>
          <a:p>
            <a:pPr>
              <a:buFont typeface="Wingdings" panose="05000000000000000000" pitchFamily="2" charset="2"/>
              <a:buChar char="Ø"/>
            </a:pPr>
            <a:r>
              <a:rPr lang="en-US" dirty="0" smtClean="0"/>
              <a:t> MATLAB </a:t>
            </a:r>
            <a:r>
              <a:rPr lang="en-US" dirty="0"/>
              <a:t>signal processing backbone </a:t>
            </a:r>
            <a:r>
              <a:rPr lang="en-US" dirty="0" smtClean="0"/>
              <a:t>complete </a:t>
            </a:r>
          </a:p>
          <a:p>
            <a:pPr marL="0" indent="0">
              <a:buNone/>
            </a:pPr>
            <a:endParaRPr lang="en-US" dirty="0"/>
          </a:p>
          <a:p>
            <a:pPr lvl="1">
              <a:buFont typeface="Arial" panose="020B0604020202020204" pitchFamily="34" charset="0"/>
              <a:buChar char="•"/>
            </a:pPr>
            <a:endParaRPr lang="en-US" dirty="0" smtClean="0"/>
          </a:p>
          <a:p>
            <a:pPr>
              <a:buFont typeface="Wingdings" panose="05000000000000000000" pitchFamily="2" charset="2"/>
              <a:buChar char="Ø"/>
            </a:pPr>
            <a:r>
              <a:rPr lang="en-US" dirty="0" smtClean="0"/>
              <a:t> VGA </a:t>
            </a:r>
            <a:r>
              <a:rPr lang="en-US" dirty="0"/>
              <a:t>Display logic </a:t>
            </a:r>
            <a:r>
              <a:rPr lang="en-US" dirty="0" smtClean="0"/>
              <a:t>complete</a:t>
            </a:r>
            <a:endParaRPr lang="en-US" dirty="0"/>
          </a:p>
          <a:p>
            <a:pPr>
              <a:buFont typeface="Wingdings" panose="05000000000000000000" pitchFamily="2" charset="2"/>
              <a:buChar char="Ø"/>
            </a:pPr>
            <a:endParaRPr lang="en-US" dirty="0" smtClean="0"/>
          </a:p>
          <a:p>
            <a:pPr>
              <a:buFont typeface="Wingdings" panose="05000000000000000000" pitchFamily="2" charset="2"/>
              <a:buChar char="Ø"/>
            </a:pPr>
            <a:r>
              <a:rPr lang="en-US" dirty="0" smtClean="0"/>
              <a:t> Gen II Array Structure &amp; Component Housing</a:t>
            </a:r>
          </a:p>
          <a:p>
            <a:pPr lvl="1">
              <a:buFont typeface="Arial" panose="020B0604020202020204" pitchFamily="34" charset="0"/>
              <a:buChar char="•"/>
            </a:pPr>
            <a:r>
              <a:rPr lang="en-US" dirty="0" smtClean="0"/>
              <a:t>Robust</a:t>
            </a:r>
          </a:p>
          <a:p>
            <a:pPr lvl="1">
              <a:buFont typeface="Arial" panose="020B0604020202020204" pitchFamily="34" charset="0"/>
              <a:buChar char="•"/>
            </a:pPr>
            <a:r>
              <a:rPr lang="en-US" dirty="0" smtClean="0"/>
              <a:t>Drastic weight reduction</a:t>
            </a:r>
          </a:p>
          <a:p>
            <a:pPr lvl="1">
              <a:buFont typeface="Arial" panose="020B0604020202020204" pitchFamily="34" charset="0"/>
              <a:buChar char="•"/>
            </a:pPr>
            <a:r>
              <a:rPr lang="en-US" dirty="0" smtClean="0"/>
              <a:t>Modular  </a:t>
            </a:r>
            <a:endParaRPr lang="en-US" dirty="0"/>
          </a:p>
          <a:p>
            <a:endParaRPr lang="en-US" dirty="0"/>
          </a:p>
        </p:txBody>
      </p:sp>
      <p:sp>
        <p:nvSpPr>
          <p:cNvPr id="4" name="Slide Number Placeholder 3"/>
          <p:cNvSpPr>
            <a:spLocks noGrp="1"/>
          </p:cNvSpPr>
          <p:nvPr>
            <p:ph type="sldNum" sz="quarter" idx="12"/>
          </p:nvPr>
        </p:nvSpPr>
        <p:spPr/>
        <p:txBody>
          <a:bodyPr/>
          <a:lstStyle/>
          <a:p>
            <a:fld id="{703D5B72-A720-44FC-8017-B2C9BDBBADC0}" type="slidenum">
              <a:rPr lang="en-US" smtClean="0"/>
              <a:pPr/>
              <a:t>60</a:t>
            </a:fld>
            <a:endParaRPr lang="en-US"/>
          </a:p>
        </p:txBody>
      </p:sp>
      <p:sp>
        <p:nvSpPr>
          <p:cNvPr id="7" name="Footer Placeholder 4"/>
          <p:cNvSpPr>
            <a:spLocks noGrp="1"/>
          </p:cNvSpPr>
          <p:nvPr>
            <p:ph type="ftr" idx="11"/>
          </p:nvPr>
        </p:nvSpPr>
        <p:spPr>
          <a:xfrm>
            <a:off x="3686185" y="6459785"/>
            <a:ext cx="4822803" cy="365125"/>
          </a:xfrm>
        </p:spPr>
        <p:txBody>
          <a:bodyPr/>
          <a:lstStyle/>
          <a:p>
            <a:r>
              <a:rPr lang="en-US" dirty="0"/>
              <a:t>SAR Imager</a:t>
            </a:r>
          </a:p>
        </p:txBody>
      </p:sp>
    </p:spTree>
    <p:extLst>
      <p:ext uri="{BB962C8B-B14F-4D97-AF65-F5344CB8AC3E}">
        <p14:creationId xmlns:p14="http://schemas.microsoft.com/office/powerpoint/2010/main" val="6953653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Recommendations</a:t>
            </a:r>
            <a:endParaRPr lang="en-US" dirty="0"/>
          </a:p>
        </p:txBody>
      </p:sp>
      <p:sp>
        <p:nvSpPr>
          <p:cNvPr id="6" name="Content Placeholder 5"/>
          <p:cNvSpPr>
            <a:spLocks noGrp="1"/>
          </p:cNvSpPr>
          <p:nvPr>
            <p:ph sz="half" idx="1"/>
          </p:nvPr>
        </p:nvSpPr>
        <p:spPr>
          <a:xfrm>
            <a:off x="608949" y="1845736"/>
            <a:ext cx="5138225" cy="4023359"/>
          </a:xfrm>
        </p:spPr>
        <p:txBody>
          <a:bodyPr>
            <a:normAutofit fontScale="62500" lnSpcReduction="20000"/>
          </a:bodyPr>
          <a:lstStyle/>
          <a:p>
            <a:pPr algn="ctr"/>
            <a:r>
              <a:rPr lang="en-US" sz="2600" b="1" u="sng" dirty="0" smtClean="0"/>
              <a:t>Fall 2016 – Spring 2017</a:t>
            </a:r>
          </a:p>
          <a:p>
            <a:pPr>
              <a:spcBef>
                <a:spcPts val="600"/>
              </a:spcBef>
              <a:spcAft>
                <a:spcPts val="600"/>
              </a:spcAft>
              <a:buFont typeface="Wingdings" panose="05000000000000000000" pitchFamily="2" charset="2"/>
              <a:buChar char="Ø"/>
            </a:pPr>
            <a:endParaRPr lang="en-US" sz="2600" dirty="0" smtClean="0"/>
          </a:p>
          <a:p>
            <a:pPr>
              <a:spcBef>
                <a:spcPts val="600"/>
              </a:spcBef>
              <a:spcAft>
                <a:spcPts val="600"/>
              </a:spcAft>
              <a:buFont typeface="Wingdings" panose="05000000000000000000" pitchFamily="2" charset="2"/>
              <a:buChar char="Ø"/>
            </a:pPr>
            <a:r>
              <a:rPr lang="en-US" sz="2600" dirty="0" smtClean="0"/>
              <a:t> New voltage </a:t>
            </a:r>
            <a:r>
              <a:rPr lang="en-US" sz="2600" dirty="0"/>
              <a:t>step-up </a:t>
            </a:r>
            <a:r>
              <a:rPr lang="en-US" sz="2600" dirty="0" smtClean="0"/>
              <a:t>switch circuit </a:t>
            </a:r>
            <a:r>
              <a:rPr lang="en-US" sz="2600" dirty="0"/>
              <a:t>for FPGA switching</a:t>
            </a:r>
          </a:p>
          <a:p>
            <a:pPr>
              <a:spcBef>
                <a:spcPts val="600"/>
              </a:spcBef>
              <a:spcAft>
                <a:spcPts val="600"/>
              </a:spcAft>
              <a:buFont typeface="Wingdings" panose="05000000000000000000" pitchFamily="2" charset="2"/>
              <a:buChar char="Ø"/>
            </a:pPr>
            <a:endParaRPr lang="en-US" sz="2600" dirty="0" smtClean="0"/>
          </a:p>
          <a:p>
            <a:pPr>
              <a:spcBef>
                <a:spcPts val="600"/>
              </a:spcBef>
              <a:spcAft>
                <a:spcPts val="600"/>
              </a:spcAft>
              <a:buFont typeface="Wingdings" panose="05000000000000000000" pitchFamily="2" charset="2"/>
              <a:buChar char="Ø"/>
            </a:pPr>
            <a:r>
              <a:rPr lang="en-US" sz="2600" dirty="0" smtClean="0"/>
              <a:t> RF Isolation </a:t>
            </a:r>
          </a:p>
          <a:p>
            <a:pPr lvl="1">
              <a:spcBef>
                <a:spcPts val="600"/>
              </a:spcBef>
              <a:spcAft>
                <a:spcPts val="600"/>
              </a:spcAft>
              <a:buFont typeface="Arial" panose="020B0604020202020204" pitchFamily="34" charset="0"/>
              <a:buChar char="•"/>
            </a:pPr>
            <a:r>
              <a:rPr lang="en-US" sz="2400" dirty="0" smtClean="0"/>
              <a:t>Implement Isolation Switch or Array re-design</a:t>
            </a:r>
          </a:p>
          <a:p>
            <a:pPr>
              <a:lnSpc>
                <a:spcPct val="170000"/>
              </a:lnSpc>
              <a:spcBef>
                <a:spcPts val="600"/>
              </a:spcBef>
              <a:spcAft>
                <a:spcPts val="600"/>
              </a:spcAft>
              <a:buFont typeface="Wingdings" panose="05000000000000000000" pitchFamily="2" charset="2"/>
              <a:buChar char="Ø"/>
            </a:pPr>
            <a:r>
              <a:rPr lang="en-US" sz="2600" dirty="0" smtClean="0"/>
              <a:t> Extensive Outdoor Testing to establish baseline, then indoor testing to quantify indoor multipath effects</a:t>
            </a:r>
          </a:p>
          <a:p>
            <a:pPr>
              <a:spcBef>
                <a:spcPts val="600"/>
              </a:spcBef>
              <a:spcAft>
                <a:spcPts val="600"/>
              </a:spcAft>
              <a:buFont typeface="Wingdings" panose="05000000000000000000" pitchFamily="2" charset="2"/>
              <a:buChar char="Ø"/>
            </a:pPr>
            <a:endParaRPr lang="en-US" sz="2600" dirty="0" smtClean="0"/>
          </a:p>
          <a:p>
            <a:pPr>
              <a:spcBef>
                <a:spcPts val="600"/>
              </a:spcBef>
              <a:spcAft>
                <a:spcPts val="600"/>
              </a:spcAft>
              <a:buFont typeface="Wingdings" panose="05000000000000000000" pitchFamily="2" charset="2"/>
              <a:buChar char="Ø"/>
            </a:pPr>
            <a:r>
              <a:rPr lang="en-US" sz="2600" dirty="0" smtClean="0"/>
              <a:t> Real-time data processing (VHDL and/or MATLAB)</a:t>
            </a:r>
          </a:p>
          <a:p>
            <a:pPr>
              <a:spcBef>
                <a:spcPts val="600"/>
              </a:spcBef>
              <a:spcAft>
                <a:spcPts val="600"/>
              </a:spcAft>
              <a:buFont typeface="Wingdings" panose="05000000000000000000" pitchFamily="2" charset="2"/>
              <a:buChar char="Ø"/>
            </a:pPr>
            <a:endParaRPr lang="en-US" sz="2600" dirty="0"/>
          </a:p>
          <a:p>
            <a:pPr>
              <a:spcBef>
                <a:spcPts val="600"/>
              </a:spcBef>
              <a:spcAft>
                <a:spcPts val="600"/>
              </a:spcAft>
              <a:buFont typeface="Wingdings" panose="05000000000000000000" pitchFamily="2" charset="2"/>
              <a:buChar char="Ø"/>
            </a:pPr>
            <a:r>
              <a:rPr lang="en-US" sz="2600" dirty="0" smtClean="0"/>
              <a:t> Investigate Neural Network implementation</a:t>
            </a:r>
            <a:endParaRPr lang="en-US" sz="2600" dirty="0"/>
          </a:p>
        </p:txBody>
      </p:sp>
      <p:sp>
        <p:nvSpPr>
          <p:cNvPr id="7" name="Content Placeholder 6"/>
          <p:cNvSpPr>
            <a:spLocks noGrp="1"/>
          </p:cNvSpPr>
          <p:nvPr>
            <p:ph sz="half" idx="2"/>
          </p:nvPr>
        </p:nvSpPr>
        <p:spPr>
          <a:xfrm>
            <a:off x="6353387" y="1845735"/>
            <a:ext cx="4937760" cy="4023360"/>
          </a:xfrm>
        </p:spPr>
        <p:txBody>
          <a:bodyPr>
            <a:normAutofit fontScale="62500" lnSpcReduction="20000"/>
          </a:bodyPr>
          <a:lstStyle/>
          <a:p>
            <a:pPr algn="ctr"/>
            <a:r>
              <a:rPr lang="en-US" sz="2600" b="1" u="sng" dirty="0" smtClean="0"/>
              <a:t>Fall 2016 and Beyond</a:t>
            </a:r>
          </a:p>
          <a:p>
            <a:pPr>
              <a:spcBef>
                <a:spcPts val="600"/>
              </a:spcBef>
              <a:buFont typeface="Wingdings" panose="05000000000000000000" pitchFamily="2" charset="2"/>
              <a:buChar char="Ø"/>
            </a:pPr>
            <a:endParaRPr lang="en-US" dirty="0" smtClean="0"/>
          </a:p>
          <a:p>
            <a:pPr>
              <a:spcBef>
                <a:spcPts val="600"/>
              </a:spcBef>
              <a:buFont typeface="Wingdings" panose="05000000000000000000" pitchFamily="2" charset="2"/>
              <a:buChar char="Ø"/>
            </a:pPr>
            <a:r>
              <a:rPr lang="en-US" sz="2600" dirty="0" smtClean="0"/>
              <a:t> Patch Antenna Array Re-design</a:t>
            </a:r>
          </a:p>
          <a:p>
            <a:pPr lvl="1">
              <a:spcBef>
                <a:spcPts val="600"/>
              </a:spcBef>
              <a:buClr>
                <a:srgbClr val="1CADE4"/>
              </a:buClr>
              <a:buFont typeface="Arial" panose="020B0604020202020204" pitchFamily="34" charset="0"/>
              <a:buChar char="•"/>
            </a:pPr>
            <a:r>
              <a:rPr lang="en-US" sz="2200" dirty="0" smtClean="0">
                <a:solidFill>
                  <a:prstClr val="black">
                    <a:lumMod val="75000"/>
                    <a:lumOff val="25000"/>
                  </a:prstClr>
                </a:solidFill>
              </a:rPr>
              <a:t> Collab </a:t>
            </a:r>
            <a:r>
              <a:rPr lang="en-US" sz="2200" dirty="0">
                <a:solidFill>
                  <a:prstClr val="black">
                    <a:lumMod val="75000"/>
                    <a:lumOff val="25000"/>
                  </a:prstClr>
                </a:solidFill>
              </a:rPr>
              <a:t>with HPMI Printed Sensors lab </a:t>
            </a:r>
          </a:p>
          <a:p>
            <a:pPr>
              <a:spcBef>
                <a:spcPts val="600"/>
              </a:spcBef>
              <a:buFont typeface="Wingdings" panose="05000000000000000000" pitchFamily="2" charset="2"/>
              <a:buChar char="Ø"/>
            </a:pPr>
            <a:endParaRPr lang="en-US" sz="2600" dirty="0" smtClean="0"/>
          </a:p>
          <a:p>
            <a:pPr>
              <a:spcBef>
                <a:spcPts val="600"/>
              </a:spcBef>
              <a:buFont typeface="Wingdings" panose="05000000000000000000" pitchFamily="2" charset="2"/>
              <a:buChar char="Ø"/>
            </a:pPr>
            <a:r>
              <a:rPr lang="en-US" sz="2600" dirty="0" smtClean="0"/>
              <a:t> Phase </a:t>
            </a:r>
            <a:r>
              <a:rPr lang="en-US" sz="2600" dirty="0"/>
              <a:t>S</a:t>
            </a:r>
            <a:r>
              <a:rPr lang="en-US" sz="2600" dirty="0" smtClean="0"/>
              <a:t>lope Simulator</a:t>
            </a:r>
          </a:p>
          <a:p>
            <a:pPr lvl="1">
              <a:spcBef>
                <a:spcPts val="600"/>
              </a:spcBef>
              <a:buFont typeface="Arial" panose="020B0604020202020204" pitchFamily="34" charset="0"/>
              <a:buChar char="•"/>
            </a:pPr>
            <a:r>
              <a:rPr lang="en-US" sz="2200" dirty="0" smtClean="0"/>
              <a:t>Coaxial line stretcher &amp; switch to simulate Rx phase slope   </a:t>
            </a:r>
          </a:p>
          <a:p>
            <a:pPr>
              <a:spcBef>
                <a:spcPts val="600"/>
              </a:spcBef>
              <a:buFont typeface="Wingdings" panose="05000000000000000000" pitchFamily="2" charset="2"/>
              <a:buChar char="Ø"/>
            </a:pPr>
            <a:endParaRPr lang="en-US" sz="2600" dirty="0" smtClean="0"/>
          </a:p>
          <a:p>
            <a:pPr>
              <a:spcBef>
                <a:spcPts val="600"/>
              </a:spcBef>
              <a:buFont typeface="Wingdings" panose="05000000000000000000" pitchFamily="2" charset="2"/>
              <a:buChar char="Ø"/>
            </a:pPr>
            <a:r>
              <a:rPr lang="en-US" sz="2600" dirty="0" smtClean="0"/>
              <a:t> Future Project: Phased Array Radar</a:t>
            </a:r>
          </a:p>
          <a:p>
            <a:pPr lvl="1">
              <a:spcBef>
                <a:spcPts val="600"/>
              </a:spcBef>
              <a:buFont typeface="Arial" panose="020B0604020202020204" pitchFamily="34" charset="0"/>
              <a:buChar char="•"/>
            </a:pPr>
            <a:r>
              <a:rPr lang="en-US" sz="2200" dirty="0" smtClean="0"/>
              <a:t>Use SAR array backbone</a:t>
            </a:r>
          </a:p>
          <a:p>
            <a:pPr lvl="1">
              <a:spcBef>
                <a:spcPts val="600"/>
              </a:spcBef>
              <a:buFont typeface="Arial" panose="020B0604020202020204" pitchFamily="34" charset="0"/>
              <a:buChar char="•"/>
            </a:pPr>
            <a:r>
              <a:rPr lang="en-US" sz="2200" dirty="0" smtClean="0"/>
              <a:t>Drop-in phased array module</a:t>
            </a:r>
          </a:p>
          <a:p>
            <a:pPr lvl="1">
              <a:spcBef>
                <a:spcPts val="600"/>
              </a:spcBef>
              <a:buFont typeface="Arial" panose="020B0604020202020204" pitchFamily="34" charset="0"/>
              <a:buChar char="•"/>
            </a:pPr>
            <a:r>
              <a:rPr lang="en-US" sz="2200" dirty="0" smtClean="0"/>
              <a:t>Year 1: Manual beam steering with coaxial line stretchers</a:t>
            </a:r>
          </a:p>
          <a:p>
            <a:pPr lvl="1">
              <a:spcBef>
                <a:spcPts val="600"/>
              </a:spcBef>
              <a:buFont typeface="Arial" panose="020B0604020202020204" pitchFamily="34" charset="0"/>
              <a:buChar char="•"/>
            </a:pPr>
            <a:r>
              <a:rPr lang="en-US" sz="2200" dirty="0" smtClean="0"/>
              <a:t>Year 2-3: Digital Beamforming </a:t>
            </a:r>
          </a:p>
          <a:p>
            <a:pPr lvl="1">
              <a:buFont typeface="Arial" panose="020B0604020202020204" pitchFamily="34" charset="0"/>
              <a:buChar char="•"/>
            </a:pPr>
            <a:endParaRPr lang="en-US" dirty="0" smtClean="0"/>
          </a:p>
        </p:txBody>
      </p:sp>
      <p:sp>
        <p:nvSpPr>
          <p:cNvPr id="4" name="Slide Number Placeholder 3"/>
          <p:cNvSpPr>
            <a:spLocks noGrp="1"/>
          </p:cNvSpPr>
          <p:nvPr>
            <p:ph type="sldNum" sz="quarter" idx="12"/>
          </p:nvPr>
        </p:nvSpPr>
        <p:spPr/>
        <p:txBody>
          <a:bodyPr/>
          <a:lstStyle/>
          <a:p>
            <a:fld id="{703D5B72-A720-44FC-8017-B2C9BDBBADC0}" type="slidenum">
              <a:rPr lang="en-US" smtClean="0"/>
              <a:pPr/>
              <a:t>61</a:t>
            </a:fld>
            <a:endParaRPr lang="en-US"/>
          </a:p>
        </p:txBody>
      </p:sp>
      <p:sp>
        <p:nvSpPr>
          <p:cNvPr id="8" name="Footer Placeholder 4"/>
          <p:cNvSpPr>
            <a:spLocks noGrp="1"/>
          </p:cNvSpPr>
          <p:nvPr>
            <p:ph type="ftr" idx="11"/>
          </p:nvPr>
        </p:nvSpPr>
        <p:spPr>
          <a:xfrm>
            <a:off x="3686185" y="6459785"/>
            <a:ext cx="4822803" cy="365125"/>
          </a:xfrm>
        </p:spPr>
        <p:txBody>
          <a:bodyPr/>
          <a:lstStyle/>
          <a:p>
            <a:r>
              <a:rPr lang="en-US" dirty="0"/>
              <a:t>SAR Imager</a:t>
            </a:r>
          </a:p>
        </p:txBody>
      </p:sp>
    </p:spTree>
    <p:extLst>
      <p:ext uri="{BB962C8B-B14F-4D97-AF65-F5344CB8AC3E}">
        <p14:creationId xmlns:p14="http://schemas.microsoft.com/office/powerpoint/2010/main" val="13545876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75" y="594359"/>
            <a:ext cx="3829049" cy="2286000"/>
          </a:xfrm>
        </p:spPr>
        <p:txBody>
          <a:bodyPr/>
          <a:lstStyle/>
          <a:p>
            <a:r>
              <a:rPr lang="en-US" dirty="0" smtClean="0"/>
              <a:t>Acknowledgements!</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t> </a:t>
            </a:r>
            <a:r>
              <a:rPr lang="en-US" u="sng" dirty="0" smtClean="0"/>
              <a:t>Sponsors:</a:t>
            </a:r>
          </a:p>
          <a:p>
            <a:pPr marL="0" indent="0">
              <a:buNone/>
            </a:pPr>
            <a:r>
              <a:rPr lang="en-US" dirty="0" smtClean="0"/>
              <a:t> Northrop Grumman</a:t>
            </a:r>
          </a:p>
          <a:p>
            <a:pPr>
              <a:buFont typeface="Arial" panose="020B0604020202020204" pitchFamily="34" charset="0"/>
              <a:buChar char="•"/>
            </a:pPr>
            <a:r>
              <a:rPr lang="en-US" dirty="0" smtClean="0"/>
              <a:t> Pete </a:t>
            </a:r>
            <a:r>
              <a:rPr lang="en-US" dirty="0"/>
              <a:t>Stenger</a:t>
            </a:r>
          </a:p>
          <a:p>
            <a:pPr>
              <a:buFont typeface="Arial" panose="020B0604020202020204" pitchFamily="34" charset="0"/>
              <a:buChar char="•"/>
            </a:pPr>
            <a:r>
              <a:rPr lang="en-US" dirty="0" smtClean="0"/>
              <a:t> Mike Blue</a:t>
            </a:r>
          </a:p>
          <a:p>
            <a:pPr>
              <a:buFont typeface="Arial" panose="020B0604020202020204" pitchFamily="34" charset="0"/>
              <a:buChar char="•"/>
            </a:pPr>
            <a:r>
              <a:rPr lang="en-US" u="sng" dirty="0" smtClean="0"/>
              <a:t>Advisors:</a:t>
            </a:r>
          </a:p>
          <a:p>
            <a:pPr>
              <a:buFont typeface="Arial" panose="020B0604020202020204" pitchFamily="34" charset="0"/>
              <a:buChar char="•"/>
            </a:pPr>
            <a:r>
              <a:rPr lang="en-US" dirty="0" smtClean="0"/>
              <a:t> Dr. Simon Foo</a:t>
            </a:r>
          </a:p>
          <a:p>
            <a:pPr>
              <a:buFont typeface="Arial" panose="020B0604020202020204" pitchFamily="34" charset="0"/>
              <a:buChar char="•"/>
            </a:pPr>
            <a:r>
              <a:rPr lang="en-US" dirty="0"/>
              <a:t> </a:t>
            </a:r>
            <a:r>
              <a:rPr lang="en-US" dirty="0" smtClean="0"/>
              <a:t>Dr. </a:t>
            </a:r>
            <a:r>
              <a:rPr lang="en-US" dirty="0" err="1" smtClean="0"/>
              <a:t>Shonda</a:t>
            </a:r>
            <a:r>
              <a:rPr lang="en-US" dirty="0" smtClean="0"/>
              <a:t> </a:t>
            </a:r>
            <a:r>
              <a:rPr lang="en-US" dirty="0" err="1" smtClean="0"/>
              <a:t>Bernadin</a:t>
            </a:r>
            <a:endParaRPr lang="en-US" dirty="0" smtClean="0"/>
          </a:p>
          <a:p>
            <a:pPr>
              <a:buFont typeface="Arial" panose="020B0604020202020204" pitchFamily="34" charset="0"/>
              <a:buChar char="•"/>
            </a:pPr>
            <a:r>
              <a:rPr lang="en-US" dirty="0"/>
              <a:t> </a:t>
            </a:r>
            <a:r>
              <a:rPr lang="en-US" dirty="0" smtClean="0"/>
              <a:t>Dr. </a:t>
            </a:r>
            <a:r>
              <a:rPr lang="en-US" dirty="0" err="1" smtClean="0"/>
              <a:t>Rajendra</a:t>
            </a:r>
            <a:r>
              <a:rPr lang="en-US" dirty="0" smtClean="0"/>
              <a:t> Arora</a:t>
            </a:r>
          </a:p>
          <a:p>
            <a:pPr>
              <a:buFont typeface="Arial" panose="020B0604020202020204" pitchFamily="34" charset="0"/>
              <a:buChar char="•"/>
            </a:pPr>
            <a:r>
              <a:rPr lang="en-US" dirty="0"/>
              <a:t> </a:t>
            </a:r>
            <a:r>
              <a:rPr lang="en-US" dirty="0" smtClean="0"/>
              <a:t>Dr. Dorr Campbell</a:t>
            </a:r>
          </a:p>
          <a:p>
            <a:pPr marL="0" indent="0">
              <a:buNone/>
            </a:pPr>
            <a:r>
              <a:rPr lang="en-US" dirty="0"/>
              <a:t> </a:t>
            </a:r>
            <a:r>
              <a:rPr lang="en-US" u="sng" dirty="0" smtClean="0"/>
              <a:t>Instructors:</a:t>
            </a:r>
          </a:p>
          <a:p>
            <a:pPr>
              <a:buFont typeface="Arial" panose="020B0604020202020204" pitchFamily="34" charset="0"/>
              <a:buChar char="•"/>
            </a:pPr>
            <a:r>
              <a:rPr lang="en-US" dirty="0"/>
              <a:t> </a:t>
            </a:r>
            <a:r>
              <a:rPr lang="en-US" dirty="0" smtClean="0"/>
              <a:t>Dr. </a:t>
            </a:r>
            <a:r>
              <a:rPr lang="en-US" dirty="0" err="1" smtClean="0"/>
              <a:t>Jerris</a:t>
            </a:r>
            <a:r>
              <a:rPr lang="en-US" dirty="0" smtClean="0"/>
              <a:t> Hooker</a:t>
            </a:r>
          </a:p>
          <a:p>
            <a:pPr>
              <a:buFont typeface="Arial" panose="020B0604020202020204" pitchFamily="34" charset="0"/>
              <a:buChar char="•"/>
            </a:pPr>
            <a:r>
              <a:rPr lang="en-US" dirty="0"/>
              <a:t> </a:t>
            </a:r>
            <a:r>
              <a:rPr lang="en-US" dirty="0" smtClean="0"/>
              <a:t>Dr. Nikhil Gupta</a:t>
            </a:r>
            <a:endParaRPr lang="en-US" dirty="0"/>
          </a:p>
        </p:txBody>
      </p:sp>
      <p:sp>
        <p:nvSpPr>
          <p:cNvPr id="6" name="Slide Number Placeholder 5"/>
          <p:cNvSpPr>
            <a:spLocks noGrp="1"/>
          </p:cNvSpPr>
          <p:nvPr>
            <p:ph type="sldNum" sz="quarter" idx="12"/>
          </p:nvPr>
        </p:nvSpPr>
        <p:spPr/>
        <p:txBody>
          <a:bodyPr/>
          <a:lstStyle/>
          <a:p>
            <a:fld id="{703D5B72-A720-44FC-8017-B2C9BDBBADC0}" type="slidenum">
              <a:rPr lang="en-US" smtClean="0">
                <a:solidFill>
                  <a:srgbClr val="344068"/>
                </a:solidFill>
              </a:rPr>
              <a:pPr/>
              <a:t>62</a:t>
            </a:fld>
            <a:endParaRPr lang="en-US">
              <a:solidFill>
                <a:srgbClr val="344068"/>
              </a:solidFill>
            </a:endParaRPr>
          </a:p>
        </p:txBody>
      </p:sp>
    </p:spTree>
    <p:extLst>
      <p:ext uri="{BB962C8B-B14F-4D97-AF65-F5344CB8AC3E}">
        <p14:creationId xmlns:p14="http://schemas.microsoft.com/office/powerpoint/2010/main" val="199873585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pPr algn="ctr"/>
            <a:r>
              <a:rPr lang="en-US" sz="6000" dirty="0" smtClean="0"/>
              <a:t>Questions?</a:t>
            </a:r>
            <a:endParaRPr lang="en-US" sz="6000" dirty="0"/>
          </a:p>
        </p:txBody>
      </p:sp>
      <p:sp>
        <p:nvSpPr>
          <p:cNvPr id="9" name="Footer Placeholder 4"/>
          <p:cNvSpPr>
            <a:spLocks noGrp="1"/>
          </p:cNvSpPr>
          <p:nvPr>
            <p:ph type="ftr" sz="quarter" idx="11"/>
          </p:nvPr>
        </p:nvSpPr>
        <p:spPr/>
        <p:txBody>
          <a:bodyPr/>
          <a:lstStyle/>
          <a:p>
            <a:r>
              <a:rPr lang="en-US" dirty="0"/>
              <a:t>SAR Imager</a:t>
            </a:r>
          </a:p>
        </p:txBody>
      </p:sp>
      <p:sp>
        <p:nvSpPr>
          <p:cNvPr id="6" name="Slide Number Placeholder 5"/>
          <p:cNvSpPr>
            <a:spLocks noGrp="1"/>
          </p:cNvSpPr>
          <p:nvPr>
            <p:ph type="sldNum" sz="quarter" idx="12"/>
          </p:nvPr>
        </p:nvSpPr>
        <p:spPr/>
        <p:txBody>
          <a:bodyPr/>
          <a:lstStyle/>
          <a:p>
            <a:pPr algn="r">
              <a:buClr>
                <a:srgbClr val="FFFFFF"/>
              </a:buClr>
              <a:buSzPct val="25000"/>
              <a:buFont typeface="Calibri"/>
              <a:buNone/>
            </a:pPr>
            <a:fld id="{00000000-1234-1234-1234-123412341234}" type="slidenum">
              <a:rPr lang="en-US" sz="1050" smtClean="0">
                <a:solidFill>
                  <a:srgbClr val="FFFFFF"/>
                </a:solidFill>
                <a:latin typeface="Calibri"/>
                <a:ea typeface="Calibri"/>
                <a:cs typeface="Calibri"/>
                <a:sym typeface="Calibri"/>
              </a:rPr>
              <a:pPr algn="r">
                <a:buClr>
                  <a:srgbClr val="FFFFFF"/>
                </a:buClr>
                <a:buSzPct val="25000"/>
                <a:buFont typeface="Calibri"/>
                <a:buNone/>
              </a:pPr>
              <a:t>63</a:t>
            </a:fld>
            <a:endParaRPr lang="en-US" sz="1050" dirty="0">
              <a:solidFill>
                <a:srgbClr val="FFFFFF"/>
              </a:solidFill>
              <a:latin typeface="Calibri"/>
              <a:ea typeface="Calibri"/>
              <a:cs typeface="Calibri"/>
              <a:sym typeface="Calibri"/>
            </a:endParaRPr>
          </a:p>
        </p:txBody>
      </p:sp>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l="16948"/>
          <a:stretch/>
        </p:blipFill>
        <p:spPr>
          <a:xfrm rot="5400000">
            <a:off x="6765205" y="364529"/>
            <a:ext cx="4484120" cy="4049355"/>
          </a:xfrm>
          <a:prstGeom prst="rect">
            <a:avLst/>
          </a:prstGeom>
        </p:spPr>
      </p:pic>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l="16945" r="20277"/>
          <a:stretch/>
        </p:blipFill>
        <p:spPr>
          <a:xfrm rot="5400000">
            <a:off x="1533455" y="-285609"/>
            <a:ext cx="4480701" cy="5353050"/>
          </a:xfrm>
          <a:prstGeom prst="rect">
            <a:avLst/>
          </a:prstGeom>
        </p:spPr>
      </p:pic>
    </p:spTree>
    <p:extLst>
      <p:ext uri="{BB962C8B-B14F-4D97-AF65-F5344CB8AC3E}">
        <p14:creationId xmlns:p14="http://schemas.microsoft.com/office/powerpoint/2010/main" val="191996214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009055" y="1386869"/>
            <a:ext cx="10656219" cy="647700"/>
          </a:xfrm>
          <a:prstGeom prst="rect">
            <a:avLst/>
          </a:prstGeom>
        </p:spPr>
      </p:pic>
      <p:sp>
        <p:nvSpPr>
          <p:cNvPr id="5" name="Footer Placeholder 4"/>
          <p:cNvSpPr>
            <a:spLocks noGrp="1"/>
          </p:cNvSpPr>
          <p:nvPr>
            <p:ph type="ftr" sz="quarter" idx="11"/>
          </p:nvPr>
        </p:nvSpPr>
        <p:spPr/>
        <p:txBody>
          <a:bodyPr/>
          <a:lstStyle/>
          <a:p>
            <a:r>
              <a:rPr lang="en-US" smtClean="0"/>
              <a:t>SAR Imager Team</a:t>
            </a:r>
            <a:endParaRPr lang="en-US"/>
          </a:p>
        </p:txBody>
      </p:sp>
      <p:sp>
        <p:nvSpPr>
          <p:cNvPr id="6" name="Slide Number Placeholder 5"/>
          <p:cNvSpPr>
            <a:spLocks noGrp="1"/>
          </p:cNvSpPr>
          <p:nvPr>
            <p:ph type="sldNum" sz="quarter" idx="12"/>
          </p:nvPr>
        </p:nvSpPr>
        <p:spPr/>
        <p:txBody>
          <a:bodyPr/>
          <a:lstStyle/>
          <a:p>
            <a:fld id="{703D5B72-A720-44FC-8017-B2C9BDBBADC0}" type="slidenum">
              <a:rPr lang="en-US" smtClean="0"/>
              <a:pPr/>
              <a:t>64</a:t>
            </a:fld>
            <a:endParaRPr lang="en-US"/>
          </a:p>
        </p:txBody>
      </p:sp>
      <p:pic>
        <p:nvPicPr>
          <p:cNvPr id="7" name="Picture 6"/>
          <p:cNvPicPr>
            <a:picLocks noChangeAspect="1"/>
          </p:cNvPicPr>
          <p:nvPr/>
        </p:nvPicPr>
        <p:blipFill rotWithShape="1">
          <a:blip r:embed="rId3"/>
          <a:srcRect b="24849"/>
          <a:stretch/>
        </p:blipFill>
        <p:spPr>
          <a:xfrm>
            <a:off x="1720251" y="647876"/>
            <a:ext cx="618947" cy="640839"/>
          </a:xfrm>
          <a:prstGeom prst="rect">
            <a:avLst/>
          </a:prstGeom>
        </p:spPr>
      </p:pic>
      <p:sp>
        <p:nvSpPr>
          <p:cNvPr id="8" name="TextBox 7"/>
          <p:cNvSpPr txBox="1"/>
          <p:nvPr/>
        </p:nvSpPr>
        <p:spPr>
          <a:xfrm>
            <a:off x="7415334" y="0"/>
            <a:ext cx="1093655" cy="646331"/>
          </a:xfrm>
          <a:prstGeom prst="rect">
            <a:avLst/>
          </a:prstGeom>
          <a:noFill/>
        </p:spPr>
        <p:txBody>
          <a:bodyPr wrap="square" rtlCol="0">
            <a:spAutoFit/>
          </a:bodyPr>
          <a:lstStyle/>
          <a:p>
            <a:r>
              <a:rPr lang="en-US" dirty="0" smtClean="0"/>
              <a:t>Existing</a:t>
            </a:r>
          </a:p>
          <a:p>
            <a:r>
              <a:rPr lang="en-US" dirty="0" smtClean="0"/>
              <a:t>SAR Array</a:t>
            </a:r>
            <a:endParaRPr lang="en-US" dirty="0"/>
          </a:p>
        </p:txBody>
      </p:sp>
      <p:sp>
        <p:nvSpPr>
          <p:cNvPr id="9" name="Trapezoid 8"/>
          <p:cNvSpPr>
            <a:spLocks noChangeAspect="1"/>
          </p:cNvSpPr>
          <p:nvPr/>
        </p:nvSpPr>
        <p:spPr>
          <a:xfrm rot="16200000">
            <a:off x="6866366" y="4704616"/>
            <a:ext cx="403740" cy="409276"/>
          </a:xfrm>
          <a:prstGeom prst="trapezoid">
            <a:avLst/>
          </a:prstGeom>
          <a:solidFill>
            <a:sysClr val="window" lastClr="FFFFFF">
              <a:alpha val="63000"/>
            </a:sysClr>
          </a:solidFill>
          <a:ln w="254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effectLst/>
              <a:uLnTx/>
              <a:uFillTx/>
              <a:latin typeface="Calibri" panose="020F0502020204030204"/>
              <a:ea typeface="+mn-ea"/>
              <a:cs typeface="+mn-cs"/>
            </a:endParaRPr>
          </a:p>
        </p:txBody>
      </p:sp>
      <p:sp>
        <p:nvSpPr>
          <p:cNvPr id="10" name="Trapezoid 9"/>
          <p:cNvSpPr>
            <a:spLocks noChangeAspect="1"/>
          </p:cNvSpPr>
          <p:nvPr/>
        </p:nvSpPr>
        <p:spPr>
          <a:xfrm rot="16200000">
            <a:off x="6866363" y="1354861"/>
            <a:ext cx="403741" cy="409277"/>
          </a:xfrm>
          <a:prstGeom prst="trapezoid">
            <a:avLst/>
          </a:prstGeom>
          <a:solidFill>
            <a:sysClr val="window" lastClr="FFFFFF">
              <a:alpha val="63000"/>
            </a:sysClr>
          </a:solidFill>
          <a:ln w="254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latin typeface="Calibri" panose="020F0502020204030204"/>
              <a:ea typeface="+mn-ea"/>
              <a:cs typeface="+mn-cs"/>
            </a:endParaRPr>
          </a:p>
        </p:txBody>
      </p:sp>
      <p:sp>
        <p:nvSpPr>
          <p:cNvPr id="11" name="Trapezoid 10"/>
          <p:cNvSpPr>
            <a:spLocks noChangeAspect="1"/>
          </p:cNvSpPr>
          <p:nvPr/>
        </p:nvSpPr>
        <p:spPr>
          <a:xfrm rot="16200000">
            <a:off x="6866365" y="1949909"/>
            <a:ext cx="403741" cy="409277"/>
          </a:xfrm>
          <a:prstGeom prst="trapezoid">
            <a:avLst/>
          </a:prstGeom>
          <a:solidFill>
            <a:sysClr val="window" lastClr="FFFFFF">
              <a:alpha val="63000"/>
            </a:sysClr>
          </a:solidFill>
          <a:ln w="254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latin typeface="Calibri" panose="020F0502020204030204"/>
              <a:ea typeface="+mn-ea"/>
              <a:cs typeface="+mn-cs"/>
            </a:endParaRPr>
          </a:p>
        </p:txBody>
      </p:sp>
      <p:sp>
        <p:nvSpPr>
          <p:cNvPr id="12" name="Trapezoid 11"/>
          <p:cNvSpPr>
            <a:spLocks noChangeAspect="1"/>
          </p:cNvSpPr>
          <p:nvPr/>
        </p:nvSpPr>
        <p:spPr>
          <a:xfrm rot="16200000">
            <a:off x="6866366" y="3526230"/>
            <a:ext cx="403741" cy="409277"/>
          </a:xfrm>
          <a:prstGeom prst="trapezoid">
            <a:avLst/>
          </a:prstGeom>
          <a:solidFill>
            <a:sysClr val="window" lastClr="FFFFFF">
              <a:alpha val="63000"/>
            </a:sysClr>
          </a:solidFill>
          <a:ln w="254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latin typeface="Calibri" panose="020F0502020204030204"/>
              <a:ea typeface="+mn-ea"/>
              <a:cs typeface="+mn-cs"/>
            </a:endParaRPr>
          </a:p>
        </p:txBody>
      </p:sp>
      <p:sp>
        <p:nvSpPr>
          <p:cNvPr id="13" name="Trapezoid 12"/>
          <p:cNvSpPr>
            <a:spLocks noChangeAspect="1"/>
          </p:cNvSpPr>
          <p:nvPr/>
        </p:nvSpPr>
        <p:spPr>
          <a:xfrm rot="16200000">
            <a:off x="6866363" y="765669"/>
            <a:ext cx="403741" cy="409277"/>
          </a:xfrm>
          <a:prstGeom prst="trapezoid">
            <a:avLst/>
          </a:prstGeom>
          <a:solidFill>
            <a:sysClr val="window" lastClr="FFFFFF">
              <a:alpha val="63000"/>
            </a:sysClr>
          </a:solidFill>
          <a:ln w="254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latin typeface="Calibri" panose="020F0502020204030204"/>
              <a:ea typeface="+mn-ea"/>
              <a:cs typeface="+mn-cs"/>
            </a:endParaRPr>
          </a:p>
        </p:txBody>
      </p:sp>
      <p:sp>
        <p:nvSpPr>
          <p:cNvPr id="14" name="Trapezoid 13"/>
          <p:cNvSpPr>
            <a:spLocks noChangeAspect="1"/>
          </p:cNvSpPr>
          <p:nvPr/>
        </p:nvSpPr>
        <p:spPr>
          <a:xfrm rot="16200000">
            <a:off x="6866363" y="176403"/>
            <a:ext cx="403741" cy="409277"/>
          </a:xfrm>
          <a:prstGeom prst="trapezoid">
            <a:avLst/>
          </a:prstGeom>
          <a:solidFill>
            <a:sysClr val="window" lastClr="FFFFFF">
              <a:alpha val="63000"/>
            </a:sysClr>
          </a:solidFill>
          <a:ln w="254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latin typeface="Calibri" panose="020F0502020204030204"/>
              <a:ea typeface="+mn-ea"/>
              <a:cs typeface="+mn-cs"/>
            </a:endParaRPr>
          </a:p>
        </p:txBody>
      </p:sp>
      <p:sp>
        <p:nvSpPr>
          <p:cNvPr id="15" name="Trapezoid 14"/>
          <p:cNvSpPr>
            <a:spLocks noChangeAspect="1"/>
          </p:cNvSpPr>
          <p:nvPr/>
        </p:nvSpPr>
        <p:spPr>
          <a:xfrm rot="16200000">
            <a:off x="6866366" y="2539102"/>
            <a:ext cx="403741" cy="409277"/>
          </a:xfrm>
          <a:prstGeom prst="trapezoid">
            <a:avLst/>
          </a:prstGeom>
          <a:solidFill>
            <a:sysClr val="window" lastClr="FFFFFF">
              <a:alpha val="63000"/>
            </a:sysClr>
          </a:solidFill>
          <a:ln w="254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latin typeface="Calibri" panose="020F0502020204030204"/>
              <a:ea typeface="+mn-ea"/>
              <a:cs typeface="+mn-cs"/>
            </a:endParaRPr>
          </a:p>
        </p:txBody>
      </p:sp>
      <p:sp>
        <p:nvSpPr>
          <p:cNvPr id="16" name="Trapezoid 15"/>
          <p:cNvSpPr>
            <a:spLocks noChangeAspect="1"/>
          </p:cNvSpPr>
          <p:nvPr/>
        </p:nvSpPr>
        <p:spPr>
          <a:xfrm rot="16200000">
            <a:off x="6866366" y="4115423"/>
            <a:ext cx="403741" cy="409277"/>
          </a:xfrm>
          <a:prstGeom prst="trapezoid">
            <a:avLst/>
          </a:prstGeom>
          <a:solidFill>
            <a:sysClr val="window" lastClr="FFFFFF">
              <a:alpha val="63000"/>
            </a:sysClr>
          </a:solidFill>
          <a:ln w="254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latin typeface="Calibri" panose="020F0502020204030204"/>
              <a:ea typeface="+mn-ea"/>
              <a:cs typeface="+mn-cs"/>
            </a:endParaRPr>
          </a:p>
        </p:txBody>
      </p:sp>
      <p:sp>
        <p:nvSpPr>
          <p:cNvPr id="17" name="Trapezoid 16"/>
          <p:cNvSpPr>
            <a:spLocks noChangeAspect="1"/>
          </p:cNvSpPr>
          <p:nvPr/>
        </p:nvSpPr>
        <p:spPr>
          <a:xfrm rot="16200000">
            <a:off x="6866366" y="5293808"/>
            <a:ext cx="403741" cy="409277"/>
          </a:xfrm>
          <a:prstGeom prst="trapezoid">
            <a:avLst/>
          </a:prstGeom>
          <a:solidFill>
            <a:sysClr val="window" lastClr="FFFFFF">
              <a:alpha val="63000"/>
            </a:sysClr>
          </a:solidFill>
          <a:ln w="254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latin typeface="Calibri" panose="020F0502020204030204"/>
              <a:ea typeface="+mn-ea"/>
              <a:cs typeface="+mn-cs"/>
            </a:endParaRPr>
          </a:p>
        </p:txBody>
      </p:sp>
      <p:sp>
        <p:nvSpPr>
          <p:cNvPr id="18" name="Trapezoid 17"/>
          <p:cNvSpPr>
            <a:spLocks noChangeAspect="1"/>
          </p:cNvSpPr>
          <p:nvPr/>
        </p:nvSpPr>
        <p:spPr>
          <a:xfrm rot="16200000">
            <a:off x="6866367" y="5883001"/>
            <a:ext cx="403741" cy="409277"/>
          </a:xfrm>
          <a:prstGeom prst="trapezoid">
            <a:avLst/>
          </a:prstGeom>
          <a:solidFill>
            <a:sysClr val="window" lastClr="FFFFFF">
              <a:alpha val="63000"/>
            </a:sysClr>
          </a:solidFill>
          <a:ln w="254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latin typeface="Calibri" panose="020F0502020204030204"/>
              <a:ea typeface="+mn-ea"/>
              <a:cs typeface="+mn-cs"/>
            </a:endParaRPr>
          </a:p>
        </p:txBody>
      </p:sp>
      <p:sp>
        <p:nvSpPr>
          <p:cNvPr id="24" name="Isosceles Triangle 23"/>
          <p:cNvSpPr/>
          <p:nvPr/>
        </p:nvSpPr>
        <p:spPr>
          <a:xfrm rot="5400000">
            <a:off x="2941486" y="800975"/>
            <a:ext cx="279400" cy="33866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p:cNvSpPr/>
          <p:nvPr/>
        </p:nvSpPr>
        <p:spPr>
          <a:xfrm rot="5400000">
            <a:off x="2941486" y="1982486"/>
            <a:ext cx="279400" cy="33866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p:cNvSpPr/>
          <p:nvPr/>
        </p:nvSpPr>
        <p:spPr>
          <a:xfrm rot="5400000">
            <a:off x="2941486" y="4155211"/>
            <a:ext cx="279400" cy="33866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p:cNvSpPr/>
          <p:nvPr/>
        </p:nvSpPr>
        <p:spPr>
          <a:xfrm rot="5400000">
            <a:off x="2941487" y="5336722"/>
            <a:ext cx="279400" cy="33866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rotWithShape="1">
          <a:blip r:embed="rId3"/>
          <a:srcRect b="24849"/>
          <a:stretch/>
        </p:blipFill>
        <p:spPr>
          <a:xfrm>
            <a:off x="1720252" y="1831399"/>
            <a:ext cx="618947" cy="640839"/>
          </a:xfrm>
          <a:prstGeom prst="rect">
            <a:avLst/>
          </a:prstGeom>
        </p:spPr>
      </p:pic>
      <p:pic>
        <p:nvPicPr>
          <p:cNvPr id="31" name="Picture 30"/>
          <p:cNvPicPr>
            <a:picLocks noChangeAspect="1"/>
          </p:cNvPicPr>
          <p:nvPr/>
        </p:nvPicPr>
        <p:blipFill rotWithShape="1">
          <a:blip r:embed="rId3"/>
          <a:srcRect b="24849"/>
          <a:stretch/>
        </p:blipFill>
        <p:spPr>
          <a:xfrm>
            <a:off x="1720252" y="3999641"/>
            <a:ext cx="618947" cy="640839"/>
          </a:xfrm>
          <a:prstGeom prst="rect">
            <a:avLst/>
          </a:prstGeom>
        </p:spPr>
      </p:pic>
      <p:pic>
        <p:nvPicPr>
          <p:cNvPr id="32" name="Picture 31"/>
          <p:cNvPicPr>
            <a:picLocks noChangeAspect="1"/>
          </p:cNvPicPr>
          <p:nvPr/>
        </p:nvPicPr>
        <p:blipFill rotWithShape="1">
          <a:blip r:embed="rId3"/>
          <a:srcRect b="24849"/>
          <a:stretch/>
        </p:blipFill>
        <p:spPr>
          <a:xfrm>
            <a:off x="1720251" y="5178026"/>
            <a:ext cx="618947" cy="640839"/>
          </a:xfrm>
          <a:prstGeom prst="rect">
            <a:avLst/>
          </a:prstGeom>
        </p:spPr>
      </p:pic>
      <p:cxnSp>
        <p:nvCxnSpPr>
          <p:cNvPr id="34" name="Straight Arrow Connector 33"/>
          <p:cNvCxnSpPr>
            <a:stCxn id="7" idx="3"/>
            <a:endCxn id="24" idx="3"/>
          </p:cNvCxnSpPr>
          <p:nvPr/>
        </p:nvCxnSpPr>
        <p:spPr>
          <a:xfrm>
            <a:off x="2339198" y="968296"/>
            <a:ext cx="572655" cy="20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30" idx="3"/>
            <a:endCxn id="25" idx="3"/>
          </p:cNvCxnSpPr>
          <p:nvPr/>
        </p:nvCxnSpPr>
        <p:spPr>
          <a:xfrm>
            <a:off x="2339199" y="2151819"/>
            <a:ext cx="572654"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31" idx="3"/>
            <a:endCxn id="26" idx="3"/>
          </p:cNvCxnSpPr>
          <p:nvPr/>
        </p:nvCxnSpPr>
        <p:spPr>
          <a:xfrm>
            <a:off x="2339199" y="4320061"/>
            <a:ext cx="572654" cy="44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32" idx="3"/>
            <a:endCxn id="27" idx="3"/>
          </p:cNvCxnSpPr>
          <p:nvPr/>
        </p:nvCxnSpPr>
        <p:spPr>
          <a:xfrm>
            <a:off x="2339198" y="5498446"/>
            <a:ext cx="572656" cy="76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2" name="Rectangle 41"/>
              <p:cNvSpPr/>
              <p:nvPr/>
            </p:nvSpPr>
            <p:spPr>
              <a:xfrm>
                <a:off x="3823175" y="796815"/>
                <a:ext cx="2129098" cy="3415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left"/>
                    </m:oMathParaPr>
                    <m:oMath xmlns:m="http://schemas.openxmlformats.org/officeDocument/2006/math">
                      <m:r>
                        <a:rPr lang="en-US" sz="1600" b="0" i="1" smtClean="0">
                          <a:solidFill>
                            <a:schemeClr val="tx1"/>
                          </a:solidFill>
                          <a:latin typeface="Cambria Math" panose="02040503050406030204" pitchFamily="18" charset="0"/>
                        </a:rPr>
                        <m:t>𝑃h𝑎𝑠𝑒</m:t>
                      </m:r>
                      <m:r>
                        <a:rPr lang="en-US" sz="1600" b="0" i="1" smtClean="0">
                          <a:solidFill>
                            <a:schemeClr val="tx1"/>
                          </a:solidFill>
                          <a:latin typeface="Cambria Math" panose="02040503050406030204" pitchFamily="18" charset="0"/>
                        </a:rPr>
                        <m:t> </m:t>
                      </m:r>
                      <m:r>
                        <a:rPr lang="en-US" sz="1600" b="0" i="1" smtClean="0">
                          <a:solidFill>
                            <a:schemeClr val="tx1"/>
                          </a:solidFill>
                          <a:latin typeface="Cambria Math" panose="02040503050406030204" pitchFamily="18" charset="0"/>
                        </a:rPr>
                        <m:t>𝑆h𝑖𝑓𝑡𝑒𝑟</m:t>
                      </m:r>
                      <m:r>
                        <a:rPr lang="en-US" sz="1600" b="0" i="1" smtClean="0">
                          <a:solidFill>
                            <a:schemeClr val="tx1"/>
                          </a:solidFill>
                          <a:latin typeface="Cambria Math" panose="02040503050406030204" pitchFamily="18" charset="0"/>
                        </a:rPr>
                        <m:t>           </m:t>
                      </m:r>
                      <m:sSub>
                        <m:sSubPr>
                          <m:ctrlPr>
                            <a:rPr lang="en-US" sz="1600" b="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ea typeface="Cambria Math" panose="02040503050406030204" pitchFamily="18" charset="0"/>
                            </a:rPr>
                            <m:t>𝜑</m:t>
                          </m:r>
                        </m:e>
                        <m:sub>
                          <m:r>
                            <a:rPr lang="en-US" sz="1600" b="0" i="1" smtClean="0">
                              <a:solidFill>
                                <a:schemeClr val="tx1"/>
                              </a:solidFill>
                              <a:latin typeface="Cambria Math" panose="02040503050406030204" pitchFamily="18" charset="0"/>
                            </a:rPr>
                            <m:t>1</m:t>
                          </m:r>
                        </m:sub>
                      </m:sSub>
                    </m:oMath>
                  </m:oMathPara>
                </a14:m>
                <a:endParaRPr lang="en-US" sz="1600" dirty="0">
                  <a:solidFill>
                    <a:schemeClr val="tx1"/>
                  </a:solidFill>
                </a:endParaRPr>
              </a:p>
            </p:txBody>
          </p:sp>
        </mc:Choice>
        <mc:Fallback xmlns="">
          <p:sp>
            <p:nvSpPr>
              <p:cNvPr id="42" name="Rectangle 41"/>
              <p:cNvSpPr>
                <a:spLocks noRot="1" noChangeAspect="1" noMove="1" noResize="1" noEditPoints="1" noAdjustHandles="1" noChangeArrowheads="1" noChangeShapeType="1" noTextEdit="1"/>
              </p:cNvSpPr>
              <p:nvPr/>
            </p:nvSpPr>
            <p:spPr>
              <a:xfrm>
                <a:off x="3823175" y="796815"/>
                <a:ext cx="2129098" cy="341570"/>
              </a:xfrm>
              <a:prstGeom prst="rect">
                <a:avLst/>
              </a:prstGeom>
              <a:blipFill rotWithShape="0">
                <a:blip r:embed="rId4"/>
                <a:stretch>
                  <a:fillRect b="-5085"/>
                </a:stretch>
              </a:blipFill>
              <a:ln>
                <a:solidFill>
                  <a:schemeClr val="tx1"/>
                </a:solidFill>
              </a:ln>
            </p:spPr>
            <p:txBody>
              <a:bodyPr/>
              <a:lstStyle/>
              <a:p>
                <a:r>
                  <a:rPr lang="en-US">
                    <a:noFill/>
                  </a:rPr>
                  <a:t> </a:t>
                </a:r>
              </a:p>
            </p:txBody>
          </p:sp>
        </mc:Fallback>
      </mc:AlternateContent>
      <p:cxnSp>
        <p:nvCxnSpPr>
          <p:cNvPr id="44" name="Straight Arrow Connector 43"/>
          <p:cNvCxnSpPr/>
          <p:nvPr/>
        </p:nvCxnSpPr>
        <p:spPr>
          <a:xfrm flipV="1">
            <a:off x="5130800" y="598197"/>
            <a:ext cx="440267" cy="7058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Rectangle 45"/>
              <p:cNvSpPr/>
              <p:nvPr/>
            </p:nvSpPr>
            <p:spPr>
              <a:xfrm>
                <a:off x="3823175" y="1983600"/>
                <a:ext cx="2129098" cy="3415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left"/>
                    </m:oMathParaPr>
                    <m:oMath xmlns:m="http://schemas.openxmlformats.org/officeDocument/2006/math">
                      <m:r>
                        <a:rPr lang="en-US" sz="1600" b="0" i="1" smtClean="0">
                          <a:solidFill>
                            <a:schemeClr val="tx1"/>
                          </a:solidFill>
                          <a:latin typeface="Cambria Math" panose="02040503050406030204" pitchFamily="18" charset="0"/>
                        </a:rPr>
                        <m:t>𝑃h𝑎𝑠𝑒</m:t>
                      </m:r>
                      <m:r>
                        <a:rPr lang="en-US" sz="1600" b="0" i="1" smtClean="0">
                          <a:solidFill>
                            <a:schemeClr val="tx1"/>
                          </a:solidFill>
                          <a:latin typeface="Cambria Math" panose="02040503050406030204" pitchFamily="18" charset="0"/>
                        </a:rPr>
                        <m:t> </m:t>
                      </m:r>
                      <m:r>
                        <a:rPr lang="en-US" sz="1600" b="0" i="1" smtClean="0">
                          <a:solidFill>
                            <a:schemeClr val="tx1"/>
                          </a:solidFill>
                          <a:latin typeface="Cambria Math" panose="02040503050406030204" pitchFamily="18" charset="0"/>
                        </a:rPr>
                        <m:t>𝑆h𝑖𝑓𝑡𝑒𝑟</m:t>
                      </m:r>
                      <m:r>
                        <a:rPr lang="en-US" sz="1600" b="0" i="1" smtClean="0">
                          <a:solidFill>
                            <a:schemeClr val="tx1"/>
                          </a:solidFill>
                          <a:latin typeface="Cambria Math" panose="02040503050406030204" pitchFamily="18" charset="0"/>
                        </a:rPr>
                        <m:t>           </m:t>
                      </m:r>
                      <m:sSub>
                        <m:sSubPr>
                          <m:ctrlPr>
                            <a:rPr lang="en-US" sz="1600" b="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ea typeface="Cambria Math" panose="02040503050406030204" pitchFamily="18" charset="0"/>
                            </a:rPr>
                            <m:t>𝜑</m:t>
                          </m:r>
                        </m:e>
                        <m:sub>
                          <m:r>
                            <a:rPr lang="en-US" sz="1600" b="0" i="1" smtClean="0">
                              <a:solidFill>
                                <a:schemeClr val="tx1"/>
                              </a:solidFill>
                              <a:latin typeface="Cambria Math" panose="02040503050406030204" pitchFamily="18" charset="0"/>
                            </a:rPr>
                            <m:t>2</m:t>
                          </m:r>
                        </m:sub>
                      </m:sSub>
                    </m:oMath>
                  </m:oMathPara>
                </a14:m>
                <a:endParaRPr lang="en-US" sz="1600" dirty="0">
                  <a:solidFill>
                    <a:schemeClr val="tx1"/>
                  </a:solidFill>
                </a:endParaRPr>
              </a:p>
            </p:txBody>
          </p:sp>
        </mc:Choice>
        <mc:Fallback xmlns="">
          <p:sp>
            <p:nvSpPr>
              <p:cNvPr id="46" name="Rectangle 45"/>
              <p:cNvSpPr>
                <a:spLocks noRot="1" noChangeAspect="1" noMove="1" noResize="1" noEditPoints="1" noAdjustHandles="1" noChangeArrowheads="1" noChangeShapeType="1" noTextEdit="1"/>
              </p:cNvSpPr>
              <p:nvPr/>
            </p:nvSpPr>
            <p:spPr>
              <a:xfrm>
                <a:off x="3823175" y="1983600"/>
                <a:ext cx="2129098" cy="341570"/>
              </a:xfrm>
              <a:prstGeom prst="rect">
                <a:avLst/>
              </a:prstGeom>
              <a:blipFill rotWithShape="0">
                <a:blip r:embed="rId5"/>
                <a:stretch>
                  <a:fillRect b="-6780"/>
                </a:stretch>
              </a:blipFill>
              <a:ln>
                <a:solidFill>
                  <a:schemeClr val="tx1"/>
                </a:solidFill>
              </a:ln>
            </p:spPr>
            <p:txBody>
              <a:bodyPr/>
              <a:lstStyle/>
              <a:p>
                <a:r>
                  <a:rPr lang="en-US">
                    <a:noFill/>
                  </a:rPr>
                  <a:t> </a:t>
                </a:r>
              </a:p>
            </p:txBody>
          </p:sp>
        </mc:Fallback>
      </mc:AlternateContent>
      <p:cxnSp>
        <p:nvCxnSpPr>
          <p:cNvPr id="47" name="Straight Arrow Connector 46"/>
          <p:cNvCxnSpPr/>
          <p:nvPr/>
        </p:nvCxnSpPr>
        <p:spPr>
          <a:xfrm flipV="1">
            <a:off x="5130800" y="1784982"/>
            <a:ext cx="440267" cy="7058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8" name="Rectangle 47"/>
              <p:cNvSpPr/>
              <p:nvPr/>
            </p:nvSpPr>
            <p:spPr>
              <a:xfrm>
                <a:off x="3823173" y="4156543"/>
                <a:ext cx="2129098" cy="3415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left"/>
                    </m:oMathParaPr>
                    <m:oMath xmlns:m="http://schemas.openxmlformats.org/officeDocument/2006/math">
                      <m:r>
                        <a:rPr lang="en-US" sz="1600" b="0" i="1" smtClean="0">
                          <a:solidFill>
                            <a:schemeClr val="tx1"/>
                          </a:solidFill>
                          <a:latin typeface="Cambria Math" panose="02040503050406030204" pitchFamily="18" charset="0"/>
                        </a:rPr>
                        <m:t>𝑃h𝑎𝑠𝑒</m:t>
                      </m:r>
                      <m:r>
                        <a:rPr lang="en-US" sz="1600" b="0" i="1" smtClean="0">
                          <a:solidFill>
                            <a:schemeClr val="tx1"/>
                          </a:solidFill>
                          <a:latin typeface="Cambria Math" panose="02040503050406030204" pitchFamily="18" charset="0"/>
                        </a:rPr>
                        <m:t> </m:t>
                      </m:r>
                      <m:r>
                        <a:rPr lang="en-US" sz="1600" b="0" i="1" smtClean="0">
                          <a:solidFill>
                            <a:schemeClr val="tx1"/>
                          </a:solidFill>
                          <a:latin typeface="Cambria Math" panose="02040503050406030204" pitchFamily="18" charset="0"/>
                        </a:rPr>
                        <m:t>𝑆h𝑖𝑓𝑡𝑒𝑟</m:t>
                      </m:r>
                      <m:r>
                        <a:rPr lang="en-US" sz="1600" b="0" i="1" smtClean="0">
                          <a:solidFill>
                            <a:schemeClr val="tx1"/>
                          </a:solidFill>
                          <a:latin typeface="Cambria Math" panose="02040503050406030204" pitchFamily="18" charset="0"/>
                        </a:rPr>
                        <m:t>           </m:t>
                      </m:r>
                      <m:sSub>
                        <m:sSubPr>
                          <m:ctrlPr>
                            <a:rPr lang="en-US" sz="1600" b="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ea typeface="Cambria Math" panose="02040503050406030204" pitchFamily="18" charset="0"/>
                            </a:rPr>
                            <m:t>𝜑</m:t>
                          </m:r>
                        </m:e>
                        <m:sub>
                          <m:r>
                            <a:rPr lang="en-US" sz="1600" b="0" i="1" smtClean="0">
                              <a:solidFill>
                                <a:schemeClr val="tx1"/>
                              </a:solidFill>
                              <a:latin typeface="Cambria Math" panose="02040503050406030204" pitchFamily="18" charset="0"/>
                            </a:rPr>
                            <m:t>3</m:t>
                          </m:r>
                        </m:sub>
                      </m:sSub>
                    </m:oMath>
                  </m:oMathPara>
                </a14:m>
                <a:endParaRPr lang="en-US" sz="1600" dirty="0">
                  <a:solidFill>
                    <a:schemeClr val="tx1"/>
                  </a:solidFill>
                </a:endParaRPr>
              </a:p>
            </p:txBody>
          </p:sp>
        </mc:Choice>
        <mc:Fallback xmlns="">
          <p:sp>
            <p:nvSpPr>
              <p:cNvPr id="48" name="Rectangle 47"/>
              <p:cNvSpPr>
                <a:spLocks noRot="1" noChangeAspect="1" noMove="1" noResize="1" noEditPoints="1" noAdjustHandles="1" noChangeArrowheads="1" noChangeShapeType="1" noTextEdit="1"/>
              </p:cNvSpPr>
              <p:nvPr/>
            </p:nvSpPr>
            <p:spPr>
              <a:xfrm>
                <a:off x="3823173" y="4156543"/>
                <a:ext cx="2129098" cy="341570"/>
              </a:xfrm>
              <a:prstGeom prst="rect">
                <a:avLst/>
              </a:prstGeom>
              <a:blipFill rotWithShape="0">
                <a:blip r:embed="rId6"/>
                <a:stretch>
                  <a:fillRect b="-5085"/>
                </a:stretch>
              </a:blipFill>
              <a:ln>
                <a:solidFill>
                  <a:schemeClr val="tx1"/>
                </a:solidFill>
              </a:ln>
            </p:spPr>
            <p:txBody>
              <a:bodyPr/>
              <a:lstStyle/>
              <a:p>
                <a:r>
                  <a:rPr lang="en-US">
                    <a:noFill/>
                  </a:rPr>
                  <a:t> </a:t>
                </a:r>
              </a:p>
            </p:txBody>
          </p:sp>
        </mc:Fallback>
      </mc:AlternateContent>
      <p:cxnSp>
        <p:nvCxnSpPr>
          <p:cNvPr id="49" name="Straight Arrow Connector 48"/>
          <p:cNvCxnSpPr/>
          <p:nvPr/>
        </p:nvCxnSpPr>
        <p:spPr>
          <a:xfrm flipV="1">
            <a:off x="5130798" y="3957925"/>
            <a:ext cx="440267" cy="7058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0" name="Rectangle 49"/>
              <p:cNvSpPr/>
              <p:nvPr/>
            </p:nvSpPr>
            <p:spPr>
              <a:xfrm>
                <a:off x="3823173" y="5338358"/>
                <a:ext cx="2129098" cy="3415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left"/>
                    </m:oMathParaPr>
                    <m:oMath xmlns:m="http://schemas.openxmlformats.org/officeDocument/2006/math">
                      <m:r>
                        <a:rPr lang="en-US" sz="1600" b="0" i="1" smtClean="0">
                          <a:solidFill>
                            <a:schemeClr val="tx1"/>
                          </a:solidFill>
                          <a:latin typeface="Cambria Math" panose="02040503050406030204" pitchFamily="18" charset="0"/>
                        </a:rPr>
                        <m:t>𝑃h𝑎𝑠𝑒</m:t>
                      </m:r>
                      <m:r>
                        <a:rPr lang="en-US" sz="1600" b="0" i="1" smtClean="0">
                          <a:solidFill>
                            <a:schemeClr val="tx1"/>
                          </a:solidFill>
                          <a:latin typeface="Cambria Math" panose="02040503050406030204" pitchFamily="18" charset="0"/>
                        </a:rPr>
                        <m:t> </m:t>
                      </m:r>
                      <m:r>
                        <a:rPr lang="en-US" sz="1600" b="0" i="1" smtClean="0">
                          <a:solidFill>
                            <a:schemeClr val="tx1"/>
                          </a:solidFill>
                          <a:latin typeface="Cambria Math" panose="02040503050406030204" pitchFamily="18" charset="0"/>
                        </a:rPr>
                        <m:t>𝑆h𝑖𝑓𝑡𝑒𝑟</m:t>
                      </m:r>
                      <m:r>
                        <a:rPr lang="en-US" sz="1600" b="0" i="1" smtClean="0">
                          <a:solidFill>
                            <a:schemeClr val="tx1"/>
                          </a:solidFill>
                          <a:latin typeface="Cambria Math" panose="02040503050406030204" pitchFamily="18" charset="0"/>
                        </a:rPr>
                        <m:t>           </m:t>
                      </m:r>
                      <m:sSub>
                        <m:sSubPr>
                          <m:ctrlPr>
                            <a:rPr lang="en-US" sz="1600" b="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ea typeface="Cambria Math" panose="02040503050406030204" pitchFamily="18" charset="0"/>
                            </a:rPr>
                            <m:t>𝜑</m:t>
                          </m:r>
                        </m:e>
                        <m:sub>
                          <m:r>
                            <a:rPr lang="en-US" sz="1600" b="0" i="1" smtClean="0">
                              <a:solidFill>
                                <a:schemeClr val="tx1"/>
                              </a:solidFill>
                              <a:latin typeface="Cambria Math" panose="02040503050406030204" pitchFamily="18" charset="0"/>
                            </a:rPr>
                            <m:t>4</m:t>
                          </m:r>
                        </m:sub>
                      </m:sSub>
                    </m:oMath>
                  </m:oMathPara>
                </a14:m>
                <a:endParaRPr lang="en-US" sz="1600" dirty="0">
                  <a:solidFill>
                    <a:schemeClr val="tx1"/>
                  </a:solidFill>
                </a:endParaRPr>
              </a:p>
            </p:txBody>
          </p:sp>
        </mc:Choice>
        <mc:Fallback xmlns="">
          <p:sp>
            <p:nvSpPr>
              <p:cNvPr id="50" name="Rectangle 49"/>
              <p:cNvSpPr>
                <a:spLocks noRot="1" noChangeAspect="1" noMove="1" noResize="1" noEditPoints="1" noAdjustHandles="1" noChangeArrowheads="1" noChangeShapeType="1" noTextEdit="1"/>
              </p:cNvSpPr>
              <p:nvPr/>
            </p:nvSpPr>
            <p:spPr>
              <a:xfrm>
                <a:off x="3823173" y="5338358"/>
                <a:ext cx="2129098" cy="341570"/>
              </a:xfrm>
              <a:prstGeom prst="rect">
                <a:avLst/>
              </a:prstGeom>
              <a:blipFill rotWithShape="0">
                <a:blip r:embed="rId7"/>
                <a:stretch>
                  <a:fillRect b="-5085"/>
                </a:stretch>
              </a:blipFill>
              <a:ln>
                <a:solidFill>
                  <a:schemeClr val="tx1"/>
                </a:solidFill>
              </a:ln>
            </p:spPr>
            <p:txBody>
              <a:bodyPr/>
              <a:lstStyle/>
              <a:p>
                <a:r>
                  <a:rPr lang="en-US">
                    <a:noFill/>
                  </a:rPr>
                  <a:t> </a:t>
                </a:r>
              </a:p>
            </p:txBody>
          </p:sp>
        </mc:Fallback>
      </mc:AlternateContent>
      <p:cxnSp>
        <p:nvCxnSpPr>
          <p:cNvPr id="51" name="Straight Arrow Connector 50"/>
          <p:cNvCxnSpPr/>
          <p:nvPr/>
        </p:nvCxnSpPr>
        <p:spPr>
          <a:xfrm flipV="1">
            <a:off x="5130798" y="5139740"/>
            <a:ext cx="440267" cy="7058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24" idx="0"/>
            <a:endCxn id="42" idx="1"/>
          </p:cNvCxnSpPr>
          <p:nvPr/>
        </p:nvCxnSpPr>
        <p:spPr>
          <a:xfrm flipV="1">
            <a:off x="3250520" y="967600"/>
            <a:ext cx="572655" cy="27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42" idx="3"/>
            <a:endCxn id="13" idx="0"/>
          </p:cNvCxnSpPr>
          <p:nvPr/>
        </p:nvCxnSpPr>
        <p:spPr>
          <a:xfrm>
            <a:off x="5952273" y="967600"/>
            <a:ext cx="911322" cy="27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stCxn id="25" idx="0"/>
            <a:endCxn id="46" idx="1"/>
          </p:cNvCxnSpPr>
          <p:nvPr/>
        </p:nvCxnSpPr>
        <p:spPr>
          <a:xfrm>
            <a:off x="3250520" y="2151820"/>
            <a:ext cx="572655" cy="25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stCxn id="46" idx="3"/>
            <a:endCxn id="11" idx="0"/>
          </p:cNvCxnSpPr>
          <p:nvPr/>
        </p:nvCxnSpPr>
        <p:spPr>
          <a:xfrm>
            <a:off x="5952273" y="2154385"/>
            <a:ext cx="911324" cy="1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stCxn id="26" idx="0"/>
            <a:endCxn id="48" idx="1"/>
          </p:cNvCxnSpPr>
          <p:nvPr/>
        </p:nvCxnSpPr>
        <p:spPr>
          <a:xfrm>
            <a:off x="3250520" y="4324545"/>
            <a:ext cx="572653" cy="27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a:stCxn id="48" idx="3"/>
            <a:endCxn id="16" idx="0"/>
          </p:cNvCxnSpPr>
          <p:nvPr/>
        </p:nvCxnSpPr>
        <p:spPr>
          <a:xfrm flipV="1">
            <a:off x="5952271" y="4320061"/>
            <a:ext cx="911327" cy="72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a:stCxn id="27" idx="0"/>
            <a:endCxn id="50" idx="1"/>
          </p:cNvCxnSpPr>
          <p:nvPr/>
        </p:nvCxnSpPr>
        <p:spPr>
          <a:xfrm>
            <a:off x="3250521" y="5506056"/>
            <a:ext cx="572652" cy="30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stCxn id="50" idx="3"/>
            <a:endCxn id="17" idx="0"/>
          </p:cNvCxnSpPr>
          <p:nvPr/>
        </p:nvCxnSpPr>
        <p:spPr>
          <a:xfrm flipV="1">
            <a:off x="5952271" y="5498446"/>
            <a:ext cx="911327" cy="106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9" name="Rectangle 68"/>
          <p:cNvSpPr/>
          <p:nvPr/>
        </p:nvSpPr>
        <p:spPr>
          <a:xfrm>
            <a:off x="1227667" y="179171"/>
            <a:ext cx="5063066" cy="5950696"/>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0" name="Straight Connector 69"/>
          <p:cNvCxnSpPr/>
          <p:nvPr/>
        </p:nvCxnSpPr>
        <p:spPr>
          <a:xfrm flipV="1">
            <a:off x="8005152" y="578807"/>
            <a:ext cx="1477435" cy="5501244"/>
          </a:xfrm>
          <a:prstGeom prst="line">
            <a:avLst/>
          </a:prstGeom>
          <a:noFill/>
          <a:ln w="31750" cap="flat" cmpd="sng" algn="ctr">
            <a:solidFill>
              <a:srgbClr val="5B9BD5"/>
            </a:solidFill>
            <a:prstDash val="solid"/>
            <a:miter lim="800000"/>
          </a:ln>
          <a:effectLst/>
        </p:spPr>
      </p:cxnSp>
      <p:sp>
        <p:nvSpPr>
          <p:cNvPr id="71" name="TextBox 70"/>
          <p:cNvSpPr txBox="1"/>
          <p:nvPr/>
        </p:nvSpPr>
        <p:spPr>
          <a:xfrm>
            <a:off x="2244469" y="172967"/>
            <a:ext cx="3022042" cy="369332"/>
          </a:xfrm>
          <a:prstGeom prst="rect">
            <a:avLst/>
          </a:prstGeom>
          <a:noFill/>
          <a:ln>
            <a:solidFill>
              <a:schemeClr val="tx1"/>
            </a:solidFill>
            <a:prstDash val="dash"/>
          </a:ln>
        </p:spPr>
        <p:txBody>
          <a:bodyPr wrap="square" rtlCol="0">
            <a:spAutoFit/>
          </a:bodyPr>
          <a:lstStyle/>
          <a:p>
            <a:r>
              <a:rPr lang="en-US" dirty="0" smtClean="0"/>
              <a:t>Drop-in Phased Array Module</a:t>
            </a:r>
            <a:endParaRPr lang="en-US" dirty="0"/>
          </a:p>
        </p:txBody>
      </p:sp>
      <p:sp>
        <p:nvSpPr>
          <p:cNvPr id="72" name="TextBox 71"/>
          <p:cNvSpPr txBox="1"/>
          <p:nvPr/>
        </p:nvSpPr>
        <p:spPr>
          <a:xfrm>
            <a:off x="8879138" y="2775107"/>
            <a:ext cx="1562720" cy="369332"/>
          </a:xfrm>
          <a:prstGeom prst="rect">
            <a:avLst/>
          </a:prstGeom>
          <a:noFill/>
        </p:spPr>
        <p:txBody>
          <a:bodyPr wrap="square" rtlCol="0">
            <a:spAutoFit/>
          </a:bodyPr>
          <a:lstStyle/>
          <a:p>
            <a:r>
              <a:rPr lang="en-US" dirty="0" smtClean="0"/>
              <a:t>Phase Slope</a:t>
            </a:r>
            <a:endParaRPr lang="en-US" dirty="0"/>
          </a:p>
        </p:txBody>
      </p:sp>
      <p:sp>
        <p:nvSpPr>
          <p:cNvPr id="73" name="Trapezoid 72"/>
          <p:cNvSpPr>
            <a:spLocks noChangeAspect="1"/>
          </p:cNvSpPr>
          <p:nvPr/>
        </p:nvSpPr>
        <p:spPr>
          <a:xfrm rot="6297475">
            <a:off x="10754446" y="3755530"/>
            <a:ext cx="403741" cy="409277"/>
          </a:xfrm>
          <a:prstGeom prst="trapezoid">
            <a:avLst/>
          </a:prstGeom>
          <a:solidFill>
            <a:sysClr val="window" lastClr="FFFFFF">
              <a:alpha val="63000"/>
            </a:sysClr>
          </a:solidFill>
          <a:ln w="254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latin typeface="Calibri" panose="020F0502020204030204"/>
              <a:ea typeface="+mn-ea"/>
              <a:cs typeface="+mn-cs"/>
            </a:endParaRPr>
          </a:p>
        </p:txBody>
      </p:sp>
      <p:sp>
        <p:nvSpPr>
          <p:cNvPr id="74" name="TextBox 73"/>
          <p:cNvSpPr txBox="1"/>
          <p:nvPr/>
        </p:nvSpPr>
        <p:spPr>
          <a:xfrm>
            <a:off x="10556470" y="4184844"/>
            <a:ext cx="1017030" cy="369332"/>
          </a:xfrm>
          <a:prstGeom prst="rect">
            <a:avLst/>
          </a:prstGeom>
          <a:noFill/>
        </p:spPr>
        <p:txBody>
          <a:bodyPr wrap="square" rtlCol="0">
            <a:spAutoFit/>
          </a:bodyPr>
          <a:lstStyle/>
          <a:p>
            <a:r>
              <a:rPr lang="en-US" dirty="0" smtClean="0"/>
              <a:t>Detector</a:t>
            </a:r>
            <a:endParaRPr lang="en-US" dirty="0"/>
          </a:p>
        </p:txBody>
      </p:sp>
      <p:pic>
        <p:nvPicPr>
          <p:cNvPr id="75" name="Picture 74"/>
          <p:cNvPicPr>
            <a:picLocks noChangeAspect="1"/>
          </p:cNvPicPr>
          <p:nvPr/>
        </p:nvPicPr>
        <p:blipFill>
          <a:blip r:embed="rId8"/>
          <a:stretch>
            <a:fillRect/>
          </a:stretch>
        </p:blipFill>
        <p:spPr>
          <a:xfrm>
            <a:off x="2722484" y="2838167"/>
            <a:ext cx="925929" cy="884112"/>
          </a:xfrm>
          <a:prstGeom prst="rect">
            <a:avLst/>
          </a:prstGeom>
        </p:spPr>
      </p:pic>
      <p:pic>
        <p:nvPicPr>
          <p:cNvPr id="76" name="Picture 75"/>
          <p:cNvPicPr>
            <a:picLocks noChangeAspect="1"/>
          </p:cNvPicPr>
          <p:nvPr/>
        </p:nvPicPr>
        <p:blipFill rotWithShape="1">
          <a:blip r:embed="rId9"/>
          <a:srcRect l="14245" t="9168" r="2324" b="4364"/>
          <a:stretch/>
        </p:blipFill>
        <p:spPr>
          <a:xfrm>
            <a:off x="3943322" y="2805134"/>
            <a:ext cx="952501" cy="940352"/>
          </a:xfrm>
          <a:prstGeom prst="rect">
            <a:avLst/>
          </a:prstGeom>
        </p:spPr>
      </p:pic>
      <p:sp>
        <p:nvSpPr>
          <p:cNvPr id="77" name="TextBox 76"/>
          <p:cNvSpPr txBox="1"/>
          <p:nvPr/>
        </p:nvSpPr>
        <p:spPr>
          <a:xfrm>
            <a:off x="2009067" y="2894301"/>
            <a:ext cx="1013035" cy="461665"/>
          </a:xfrm>
          <a:prstGeom prst="rect">
            <a:avLst/>
          </a:prstGeom>
          <a:noFill/>
        </p:spPr>
        <p:txBody>
          <a:bodyPr wrap="square" rtlCol="0">
            <a:spAutoFit/>
          </a:bodyPr>
          <a:lstStyle/>
          <a:p>
            <a:r>
              <a:rPr lang="en-US" sz="1200" dirty="0" smtClean="0"/>
              <a:t>COTS Phase Shifters</a:t>
            </a:r>
            <a:endParaRPr lang="en-US" sz="1200" dirty="0"/>
          </a:p>
        </p:txBody>
      </p:sp>
    </p:spTree>
    <p:extLst>
      <p:ext uri="{BB962C8B-B14F-4D97-AF65-F5344CB8AC3E}">
        <p14:creationId xmlns:p14="http://schemas.microsoft.com/office/powerpoint/2010/main" val="185239015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ECE Budget Supplement </a:t>
            </a:r>
            <a:endParaRPr lang="en-US" dirty="0"/>
          </a:p>
        </p:txBody>
      </p:sp>
      <p:sp>
        <p:nvSpPr>
          <p:cNvPr id="5" name="Footer Placeholder 4"/>
          <p:cNvSpPr>
            <a:spLocks noGrp="1"/>
          </p:cNvSpPr>
          <p:nvPr>
            <p:ph type="ftr" sz="quarter" idx="11"/>
          </p:nvPr>
        </p:nvSpPr>
        <p:spPr/>
        <p:txBody>
          <a:bodyPr/>
          <a:lstStyle/>
          <a:p>
            <a:r>
              <a:rPr lang="en-US" smtClean="0"/>
              <a:t>SAR Imager Team</a:t>
            </a:r>
            <a:endParaRPr lang="en-US"/>
          </a:p>
        </p:txBody>
      </p:sp>
      <p:sp>
        <p:nvSpPr>
          <p:cNvPr id="6" name="Slide Number Placeholder 5"/>
          <p:cNvSpPr>
            <a:spLocks noGrp="1"/>
          </p:cNvSpPr>
          <p:nvPr>
            <p:ph type="sldNum" sz="quarter" idx="12"/>
          </p:nvPr>
        </p:nvSpPr>
        <p:spPr/>
        <p:txBody>
          <a:bodyPr/>
          <a:lstStyle/>
          <a:p>
            <a:fld id="{703D5B72-A720-44FC-8017-B2C9BDBBADC0}" type="slidenum">
              <a:rPr lang="en-US" smtClean="0"/>
              <a:pPr/>
              <a:t>65</a:t>
            </a:fld>
            <a:endParaRPr lang="en-US"/>
          </a:p>
        </p:txBody>
      </p:sp>
      <p:pic>
        <p:nvPicPr>
          <p:cNvPr id="7" name="Picture 6"/>
          <p:cNvPicPr>
            <a:picLocks noChangeAspect="1"/>
          </p:cNvPicPr>
          <p:nvPr/>
        </p:nvPicPr>
        <p:blipFill>
          <a:blip r:embed="rId2"/>
          <a:stretch>
            <a:fillRect/>
          </a:stretch>
        </p:blipFill>
        <p:spPr>
          <a:xfrm>
            <a:off x="539745" y="2323784"/>
            <a:ext cx="5344877" cy="3492816"/>
          </a:xfrm>
          <a:prstGeom prst="rect">
            <a:avLst/>
          </a:prstGeom>
        </p:spPr>
      </p:pic>
      <p:pic>
        <p:nvPicPr>
          <p:cNvPr id="8" name="Picture 7"/>
          <p:cNvPicPr>
            <a:picLocks noChangeAspect="1"/>
          </p:cNvPicPr>
          <p:nvPr/>
        </p:nvPicPr>
        <p:blipFill>
          <a:blip r:embed="rId3"/>
          <a:stretch>
            <a:fillRect/>
          </a:stretch>
        </p:blipFill>
        <p:spPr>
          <a:xfrm>
            <a:off x="6073061" y="2323784"/>
            <a:ext cx="5718544" cy="3492816"/>
          </a:xfrm>
          <a:prstGeom prst="rect">
            <a:avLst/>
          </a:prstGeom>
        </p:spPr>
      </p:pic>
    </p:spTree>
    <p:extLst>
      <p:ext uri="{BB962C8B-B14F-4D97-AF65-F5344CB8AC3E}">
        <p14:creationId xmlns:p14="http://schemas.microsoft.com/office/powerpoint/2010/main" val="203506419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Switching Diagram</a:t>
            </a:r>
            <a:endParaRPr lang="en-US" dirty="0"/>
          </a:p>
        </p:txBody>
      </p:sp>
      <p:sp>
        <p:nvSpPr>
          <p:cNvPr id="4" name="Footer Placeholder 3"/>
          <p:cNvSpPr>
            <a:spLocks noGrp="1"/>
          </p:cNvSpPr>
          <p:nvPr>
            <p:ph type="ftr" sz="quarter" idx="11"/>
          </p:nvPr>
        </p:nvSpPr>
        <p:spPr/>
        <p:txBody>
          <a:bodyPr/>
          <a:lstStyle/>
          <a:p>
            <a:r>
              <a:rPr lang="en-US" smtClean="0"/>
              <a:t>SAR Imager Team</a:t>
            </a:r>
            <a:endParaRPr lang="en-US"/>
          </a:p>
        </p:txBody>
      </p:sp>
      <p:sp>
        <p:nvSpPr>
          <p:cNvPr id="5" name="Slide Number Placeholder 4"/>
          <p:cNvSpPr>
            <a:spLocks noGrp="1"/>
          </p:cNvSpPr>
          <p:nvPr>
            <p:ph type="sldNum" sz="quarter" idx="12"/>
          </p:nvPr>
        </p:nvSpPr>
        <p:spPr/>
        <p:txBody>
          <a:bodyPr/>
          <a:lstStyle/>
          <a:p>
            <a:fld id="{703D5B72-A720-44FC-8017-B2C9BDBBADC0}" type="slidenum">
              <a:rPr lang="en-US" smtClean="0"/>
              <a:pPr/>
              <a:t>66</a:t>
            </a:fld>
            <a:endParaRPr lang="en-US"/>
          </a:p>
        </p:txBody>
      </p:sp>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l="25" r="52835" b="-1354"/>
          <a:stretch/>
        </p:blipFill>
        <p:spPr>
          <a:xfrm>
            <a:off x="1096963" y="2028703"/>
            <a:ext cx="10058400" cy="3657844"/>
          </a:xfrm>
          <a:prstGeom prst="rect">
            <a:avLst/>
          </a:prstGeom>
        </p:spPr>
      </p:pic>
      <p:sp>
        <p:nvSpPr>
          <p:cNvPr id="7" name="Footer Placeholder 2"/>
          <p:cNvSpPr txBox="1">
            <a:spLocks/>
          </p:cNvSpPr>
          <p:nvPr/>
        </p:nvSpPr>
        <p:spPr>
          <a:xfrm>
            <a:off x="526473" y="6454115"/>
            <a:ext cx="2335668"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cap="all"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cap="none" dirty="0" smtClean="0"/>
              <a:t>Olivier </a:t>
            </a:r>
            <a:r>
              <a:rPr lang="en-US" cap="none" dirty="0" err="1" smtClean="0"/>
              <a:t>Barbier</a:t>
            </a:r>
            <a:endParaRPr lang="en-US" cap="none" dirty="0"/>
          </a:p>
        </p:txBody>
      </p:sp>
    </p:spTree>
    <p:extLst>
      <p:ext uri="{BB962C8B-B14F-4D97-AF65-F5344CB8AC3E}">
        <p14:creationId xmlns:p14="http://schemas.microsoft.com/office/powerpoint/2010/main" val="377844502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Overview</a:t>
            </a:r>
            <a:endParaRPr lang="en-US" dirty="0"/>
          </a:p>
        </p:txBody>
      </p:sp>
      <p:sp>
        <p:nvSpPr>
          <p:cNvPr id="3" name="Content Placeholder 2"/>
          <p:cNvSpPr>
            <a:spLocks noGrp="1"/>
          </p:cNvSpPr>
          <p:nvPr>
            <p:ph idx="1"/>
          </p:nvPr>
        </p:nvSpPr>
        <p:spPr>
          <a:xfrm>
            <a:off x="1097280" y="1845734"/>
            <a:ext cx="10115200" cy="4350350"/>
          </a:xfrm>
        </p:spPr>
        <p:txBody>
          <a:bodyPr>
            <a:normAutofit/>
          </a:bodyPr>
          <a:lstStyle/>
          <a:p>
            <a:pPr marL="0" indent="0">
              <a:buNone/>
            </a:pPr>
            <a:r>
              <a:rPr lang="en-US" b="1" u="sng" dirty="0" smtClean="0"/>
              <a:t>Objective</a:t>
            </a:r>
          </a:p>
          <a:p>
            <a:pPr>
              <a:buFont typeface="Wingdings" panose="05000000000000000000" pitchFamily="2" charset="2"/>
              <a:buChar char="Ø"/>
            </a:pPr>
            <a:endParaRPr lang="en-US" sz="100" b="1" u="sng" dirty="0" smtClean="0"/>
          </a:p>
          <a:p>
            <a:pPr marL="112713" lvl="1" indent="34925">
              <a:buFont typeface="Wingdings" panose="05000000000000000000" pitchFamily="2" charset="2"/>
              <a:buChar char="Ø"/>
            </a:pPr>
            <a:r>
              <a:rPr lang="en-US" sz="2000" dirty="0" smtClean="0"/>
              <a:t> Develop a static, multi-antenna Synthetic Aperture Radar (SAR) Imager</a:t>
            </a:r>
          </a:p>
          <a:p>
            <a:pPr marL="0" indent="0">
              <a:spcBef>
                <a:spcPts val="600"/>
              </a:spcBef>
              <a:buNone/>
            </a:pPr>
            <a:endParaRPr lang="en-US" sz="800" b="1" u="sng" dirty="0" smtClean="0"/>
          </a:p>
          <a:p>
            <a:pPr marL="0" indent="0">
              <a:buNone/>
            </a:pPr>
            <a:r>
              <a:rPr lang="en-US" b="1" u="sng" dirty="0" smtClean="0"/>
              <a:t>Specifications</a:t>
            </a:r>
          </a:p>
          <a:p>
            <a:pPr>
              <a:buFont typeface="Wingdings" panose="05000000000000000000" pitchFamily="2" charset="2"/>
              <a:buChar char="Ø"/>
            </a:pPr>
            <a:r>
              <a:rPr lang="en-US" dirty="0" smtClean="0"/>
              <a:t> Low resolution proof of concept prototype</a:t>
            </a:r>
          </a:p>
          <a:p>
            <a:pPr>
              <a:buFont typeface="Wingdings" panose="05000000000000000000" pitchFamily="2" charset="2"/>
              <a:buChar char="Ø"/>
            </a:pPr>
            <a:r>
              <a:rPr lang="en-US" dirty="0" smtClean="0"/>
              <a:t> 10 GHz operating frequency</a:t>
            </a:r>
          </a:p>
          <a:p>
            <a:pPr>
              <a:buFont typeface="Wingdings" panose="05000000000000000000" pitchFamily="2" charset="2"/>
              <a:buChar char="Ø"/>
            </a:pPr>
            <a:r>
              <a:rPr lang="en-US" dirty="0" smtClean="0"/>
              <a:t> 20 feet range </a:t>
            </a:r>
          </a:p>
          <a:p>
            <a:pPr>
              <a:buFont typeface="Wingdings" panose="05000000000000000000" pitchFamily="2" charset="2"/>
              <a:buChar char="Ø"/>
            </a:pPr>
            <a:r>
              <a:rPr lang="en-US" dirty="0" smtClean="0"/>
              <a:t> 40” x 40” downrange scene</a:t>
            </a:r>
          </a:p>
          <a:p>
            <a:pPr>
              <a:buFont typeface="Wingdings" panose="05000000000000000000" pitchFamily="2" charset="2"/>
              <a:buChar char="Ø"/>
            </a:pPr>
            <a:endParaRPr lang="en-US" b="1" u="sng" dirty="0" smtClean="0"/>
          </a:p>
        </p:txBody>
      </p:sp>
      <p:sp>
        <p:nvSpPr>
          <p:cNvPr id="4" name="Footer Placeholder 3"/>
          <p:cNvSpPr>
            <a:spLocks noGrp="1"/>
          </p:cNvSpPr>
          <p:nvPr>
            <p:ph type="ftr" sz="quarter" idx="11"/>
          </p:nvPr>
        </p:nvSpPr>
        <p:spPr/>
        <p:txBody>
          <a:bodyPr/>
          <a:lstStyle/>
          <a:p>
            <a:r>
              <a:rPr lang="en-US" dirty="0"/>
              <a:t>SAR Imager</a:t>
            </a:r>
          </a:p>
        </p:txBody>
      </p:sp>
      <p:sp>
        <p:nvSpPr>
          <p:cNvPr id="5" name="Slide Number Placeholder 4"/>
          <p:cNvSpPr>
            <a:spLocks noGrp="1"/>
          </p:cNvSpPr>
          <p:nvPr>
            <p:ph type="sldNum" sz="quarter" idx="12"/>
          </p:nvPr>
        </p:nvSpPr>
        <p:spPr/>
        <p:txBody>
          <a:bodyPr/>
          <a:lstStyle/>
          <a:p>
            <a:pPr algn="r"/>
            <a:fld id="{703D5B72-A720-44FC-8017-B2C9BDBBADC0}" type="slidenum">
              <a:rPr lang="en-US" sz="1050" smtClean="0">
                <a:solidFill>
                  <a:schemeClr val="bg1"/>
                </a:solidFill>
                <a:latin typeface="Calibri" panose="020F0502020204030204" pitchFamily="34" charset="0"/>
              </a:rPr>
              <a:pPr algn="r"/>
              <a:t>67</a:t>
            </a:fld>
            <a:endParaRPr lang="en-US" sz="1050" dirty="0">
              <a:solidFill>
                <a:schemeClr val="bg1"/>
              </a:solidFill>
              <a:latin typeface="Calibri" panose="020F0502020204030204" pitchFamily="34" charset="0"/>
            </a:endParaRPr>
          </a:p>
        </p:txBody>
      </p:sp>
      <p:sp>
        <p:nvSpPr>
          <p:cNvPr id="7" name="TextBox 6"/>
          <p:cNvSpPr txBox="1"/>
          <p:nvPr/>
        </p:nvSpPr>
        <p:spPr>
          <a:xfrm>
            <a:off x="7474497" y="3109236"/>
            <a:ext cx="4329405" cy="2893100"/>
          </a:xfrm>
          <a:prstGeom prst="rect">
            <a:avLst/>
          </a:prstGeom>
          <a:noFill/>
        </p:spPr>
        <p:txBody>
          <a:bodyPr wrap="square" rtlCol="0">
            <a:spAutoFit/>
          </a:bodyPr>
          <a:lstStyle/>
          <a:p>
            <a:pPr lvl="0">
              <a:lnSpc>
                <a:spcPct val="90000"/>
              </a:lnSpc>
              <a:spcBef>
                <a:spcPts val="1200"/>
              </a:spcBef>
              <a:spcAft>
                <a:spcPts val="200"/>
              </a:spcAft>
              <a:buClr>
                <a:srgbClr val="1CADE4"/>
              </a:buClr>
            </a:pPr>
            <a:r>
              <a:rPr lang="en-US" sz="2000" b="1" u="sng" kern="0" dirty="0" smtClean="0">
                <a:solidFill>
                  <a:srgbClr val="3F3F3F"/>
                </a:solidFill>
                <a:latin typeface="Calibri"/>
                <a:sym typeface="Calibri"/>
                <a:rtl val="0"/>
              </a:rPr>
              <a:t>Safety</a:t>
            </a:r>
            <a:endParaRPr lang="en-US" sz="2000" b="1" u="sng" kern="0" dirty="0">
              <a:solidFill>
                <a:srgbClr val="3F3F3F"/>
              </a:solidFill>
              <a:latin typeface="Calibri"/>
              <a:sym typeface="Calibri"/>
              <a:rtl val="0"/>
            </a:endParaRPr>
          </a:p>
          <a:p>
            <a:pPr marL="91440" lvl="0" indent="-91440">
              <a:lnSpc>
                <a:spcPct val="80000"/>
              </a:lnSpc>
              <a:spcBef>
                <a:spcPts val="1600"/>
              </a:spcBef>
              <a:buClr>
                <a:schemeClr val="accent1"/>
              </a:buClr>
              <a:buSzPct val="94805"/>
              <a:buFont typeface="Calibri"/>
              <a:buChar char=" "/>
            </a:pPr>
            <a:r>
              <a:rPr lang="en-US" sz="2000" dirty="0" smtClean="0">
                <a:solidFill>
                  <a:srgbClr val="3F3F3F"/>
                </a:solidFill>
                <a:latin typeface="Calibri"/>
                <a:ea typeface="Calibri"/>
                <a:cs typeface="Calibri"/>
                <a:sym typeface="Calibri"/>
                <a:rtl val="0"/>
              </a:rPr>
              <a:t>RF Exposure Safety Guidelines</a:t>
            </a:r>
          </a:p>
          <a:p>
            <a:pPr marL="384048" lvl="1" indent="-193548">
              <a:lnSpc>
                <a:spcPct val="80000"/>
              </a:lnSpc>
              <a:spcBef>
                <a:spcPts val="400"/>
              </a:spcBef>
              <a:buClr>
                <a:schemeClr val="accent1"/>
              </a:buClr>
              <a:buSzPct val="95924"/>
              <a:buFont typeface="Calibri"/>
              <a:buChar char="◦"/>
            </a:pPr>
            <a:r>
              <a:rPr lang="en-US" sz="2000" dirty="0" smtClean="0">
                <a:solidFill>
                  <a:srgbClr val="3F3F3F"/>
                </a:solidFill>
                <a:latin typeface="Calibri"/>
                <a:ea typeface="Calibri"/>
                <a:cs typeface="Calibri"/>
                <a:sym typeface="Calibri"/>
                <a:rtl val="0"/>
              </a:rPr>
              <a:t>ANSI/IEEE </a:t>
            </a:r>
            <a:r>
              <a:rPr lang="en-US" sz="2000" dirty="0">
                <a:solidFill>
                  <a:srgbClr val="3F3F3F"/>
                </a:solidFill>
                <a:latin typeface="Calibri"/>
                <a:ea typeface="Calibri"/>
                <a:cs typeface="Calibri"/>
                <a:sym typeface="Calibri"/>
                <a:rtl val="0"/>
              </a:rPr>
              <a:t>C95.1-1992</a:t>
            </a:r>
          </a:p>
          <a:p>
            <a:pPr marL="384048" lvl="1" indent="-193548">
              <a:lnSpc>
                <a:spcPct val="80000"/>
              </a:lnSpc>
              <a:spcBef>
                <a:spcPts val="600"/>
              </a:spcBef>
              <a:buClr>
                <a:schemeClr val="accent1"/>
              </a:buClr>
              <a:buSzPct val="95924"/>
              <a:buFont typeface="Calibri"/>
              <a:buChar char="◦"/>
            </a:pPr>
            <a:r>
              <a:rPr lang="en-US" sz="2000" dirty="0">
                <a:solidFill>
                  <a:srgbClr val="3F3F3F"/>
                </a:solidFill>
                <a:latin typeface="Calibri"/>
                <a:ea typeface="Calibri"/>
                <a:cs typeface="Calibri"/>
                <a:sym typeface="Calibri"/>
                <a:rtl val="0"/>
              </a:rPr>
              <a:t>FCC 47 C.F.R. 1.1307(b), 1.1310, 2.1091, 2.1093</a:t>
            </a:r>
          </a:p>
          <a:p>
            <a:pPr marL="91440" lvl="0" indent="-91440">
              <a:lnSpc>
                <a:spcPct val="80000"/>
              </a:lnSpc>
              <a:spcBef>
                <a:spcPts val="1600"/>
              </a:spcBef>
              <a:buClr>
                <a:schemeClr val="accent1"/>
              </a:buClr>
              <a:buSzPct val="94805"/>
              <a:buFont typeface="Calibri"/>
              <a:buChar char=" "/>
            </a:pPr>
            <a:r>
              <a:rPr lang="en-US" sz="2000" dirty="0" smtClean="0">
                <a:solidFill>
                  <a:srgbClr val="3F3F3F"/>
                </a:solidFill>
                <a:latin typeface="Calibri"/>
                <a:ea typeface="Calibri"/>
                <a:cs typeface="Calibri"/>
                <a:sym typeface="Calibri"/>
                <a:rtl val="0"/>
              </a:rPr>
              <a:t>Limit </a:t>
            </a:r>
            <a:r>
              <a:rPr lang="en-US" sz="2000" dirty="0">
                <a:solidFill>
                  <a:srgbClr val="3F3F3F"/>
                </a:solidFill>
                <a:latin typeface="Calibri"/>
                <a:ea typeface="Calibri"/>
                <a:cs typeface="Calibri"/>
                <a:sym typeface="Calibri"/>
                <a:rtl val="0"/>
              </a:rPr>
              <a:t>for human exposure: 1 </a:t>
            </a:r>
            <a:r>
              <a:rPr lang="en-US" sz="2000" dirty="0" err="1">
                <a:solidFill>
                  <a:srgbClr val="3F3F3F"/>
                </a:solidFill>
                <a:latin typeface="Calibri"/>
                <a:ea typeface="Calibri"/>
                <a:cs typeface="Calibri"/>
                <a:sym typeface="Calibri"/>
                <a:rtl val="0"/>
              </a:rPr>
              <a:t>mW</a:t>
            </a:r>
            <a:r>
              <a:rPr lang="en-US" sz="2000" dirty="0">
                <a:solidFill>
                  <a:srgbClr val="3F3F3F"/>
                </a:solidFill>
                <a:latin typeface="Calibri"/>
                <a:ea typeface="Calibri"/>
                <a:cs typeface="Calibri"/>
                <a:sym typeface="Calibri"/>
                <a:rtl val="0"/>
              </a:rPr>
              <a:t>/cm</a:t>
            </a:r>
            <a:r>
              <a:rPr lang="en-US" sz="2000" baseline="30000" dirty="0">
                <a:solidFill>
                  <a:srgbClr val="3F3F3F"/>
                </a:solidFill>
                <a:latin typeface="Calibri"/>
                <a:ea typeface="Calibri"/>
                <a:cs typeface="Calibri"/>
                <a:sym typeface="Calibri"/>
                <a:rtl val="0"/>
              </a:rPr>
              <a:t>2</a:t>
            </a:r>
          </a:p>
          <a:p>
            <a:pPr marL="91440" lvl="0" indent="-91440">
              <a:lnSpc>
                <a:spcPct val="80000"/>
              </a:lnSpc>
              <a:spcBef>
                <a:spcPts val="1400"/>
              </a:spcBef>
              <a:spcAft>
                <a:spcPts val="200"/>
              </a:spcAft>
              <a:buClr>
                <a:schemeClr val="accent1"/>
              </a:buClr>
              <a:buSzPct val="94805"/>
              <a:buFont typeface="Calibri"/>
              <a:buChar char=" "/>
            </a:pPr>
            <a:r>
              <a:rPr lang="en-US" sz="2000" dirty="0" smtClean="0">
                <a:solidFill>
                  <a:srgbClr val="3F3F3F"/>
                </a:solidFill>
                <a:latin typeface="Calibri"/>
                <a:ea typeface="Calibri"/>
                <a:cs typeface="Calibri"/>
                <a:sym typeface="Calibri"/>
                <a:rtl val="0"/>
              </a:rPr>
              <a:t>SAR </a:t>
            </a:r>
            <a:r>
              <a:rPr lang="en-US" sz="2000" dirty="0">
                <a:solidFill>
                  <a:srgbClr val="3F3F3F"/>
                </a:solidFill>
                <a:latin typeface="Calibri"/>
                <a:ea typeface="Calibri"/>
                <a:cs typeface="Calibri"/>
                <a:sym typeface="Calibri"/>
                <a:rtl val="0"/>
              </a:rPr>
              <a:t>Peak Transmit: 0.0076 </a:t>
            </a:r>
            <a:r>
              <a:rPr lang="en-US" sz="2000" dirty="0" err="1">
                <a:solidFill>
                  <a:srgbClr val="3F3F3F"/>
                </a:solidFill>
                <a:latin typeface="Calibri"/>
                <a:ea typeface="Calibri"/>
                <a:cs typeface="Calibri"/>
                <a:sym typeface="Calibri"/>
                <a:rtl val="0"/>
              </a:rPr>
              <a:t>mW</a:t>
            </a:r>
            <a:r>
              <a:rPr lang="en-US" sz="2000" dirty="0">
                <a:solidFill>
                  <a:srgbClr val="3F3F3F"/>
                </a:solidFill>
                <a:latin typeface="Calibri"/>
                <a:ea typeface="Calibri"/>
                <a:cs typeface="Calibri"/>
                <a:sym typeface="Calibri"/>
                <a:rtl val="0"/>
              </a:rPr>
              <a:t>/cm</a:t>
            </a:r>
            <a:r>
              <a:rPr lang="en-US" sz="2000" baseline="30000" dirty="0">
                <a:solidFill>
                  <a:srgbClr val="3F3F3F"/>
                </a:solidFill>
                <a:latin typeface="Calibri"/>
                <a:ea typeface="Calibri"/>
                <a:cs typeface="Calibri"/>
                <a:sym typeface="Calibri"/>
                <a:rtl val="0"/>
              </a:rPr>
              <a:t>2</a:t>
            </a:r>
          </a:p>
          <a:p>
            <a:endParaRPr lang="en-US" dirty="0"/>
          </a:p>
        </p:txBody>
      </p:sp>
    </p:spTree>
    <p:extLst>
      <p:ext uri="{BB962C8B-B14F-4D97-AF65-F5344CB8AC3E}">
        <p14:creationId xmlns:p14="http://schemas.microsoft.com/office/powerpoint/2010/main" val="280503424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Obstacles</a:t>
            </a:r>
            <a:r>
              <a:rPr lang="en-US" sz="1000" i="1" dirty="0"/>
              <a:t>(Continue)</a:t>
            </a:r>
            <a:endParaRPr lang="en-US" sz="1000" dirty="0"/>
          </a:p>
        </p:txBody>
      </p:sp>
      <p:sp>
        <p:nvSpPr>
          <p:cNvPr id="4" name="Footer Placeholder 3"/>
          <p:cNvSpPr>
            <a:spLocks noGrp="1"/>
          </p:cNvSpPr>
          <p:nvPr>
            <p:ph type="ftr" sz="quarter" idx="11"/>
          </p:nvPr>
        </p:nvSpPr>
        <p:spPr/>
        <p:txBody>
          <a:bodyPr/>
          <a:lstStyle/>
          <a:p>
            <a:r>
              <a:rPr lang="en-US" smtClean="0"/>
              <a:t>SAR Imager Team</a:t>
            </a:r>
            <a:endParaRPr lang="en-US"/>
          </a:p>
        </p:txBody>
      </p:sp>
      <p:sp>
        <p:nvSpPr>
          <p:cNvPr id="5" name="Slide Number Placeholder 4"/>
          <p:cNvSpPr>
            <a:spLocks noGrp="1"/>
          </p:cNvSpPr>
          <p:nvPr>
            <p:ph type="sldNum" sz="quarter" idx="12"/>
          </p:nvPr>
        </p:nvSpPr>
        <p:spPr/>
        <p:txBody>
          <a:bodyPr/>
          <a:lstStyle/>
          <a:p>
            <a:fld id="{703D5B72-A720-44FC-8017-B2C9BDBBADC0}" type="slidenum">
              <a:rPr lang="en-US" smtClean="0"/>
              <a:pPr/>
              <a:t>68</a:t>
            </a:fld>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12404" y="2468564"/>
            <a:ext cx="7123696" cy="3305680"/>
          </a:xfrm>
          <a:prstGeom prst="rect">
            <a:avLst/>
          </a:prstGeom>
        </p:spPr>
      </p:pic>
      <p:sp>
        <p:nvSpPr>
          <p:cNvPr id="3" name="TextBox 2"/>
          <p:cNvSpPr txBox="1"/>
          <p:nvPr/>
        </p:nvSpPr>
        <p:spPr>
          <a:xfrm>
            <a:off x="1298678" y="4166874"/>
            <a:ext cx="989330" cy="369332"/>
          </a:xfrm>
          <a:prstGeom prst="rect">
            <a:avLst/>
          </a:prstGeom>
          <a:noFill/>
        </p:spPr>
        <p:txBody>
          <a:bodyPr wrap="square" rtlCol="0">
            <a:spAutoFit/>
          </a:bodyPr>
          <a:lstStyle/>
          <a:p>
            <a:r>
              <a:rPr lang="en-US" dirty="0" smtClean="0"/>
              <a:t>Voltage</a:t>
            </a:r>
            <a:endParaRPr lang="en-US" dirty="0"/>
          </a:p>
        </p:txBody>
      </p:sp>
      <p:sp>
        <p:nvSpPr>
          <p:cNvPr id="7" name="TextBox 6"/>
          <p:cNvSpPr txBox="1"/>
          <p:nvPr/>
        </p:nvSpPr>
        <p:spPr>
          <a:xfrm>
            <a:off x="5562600" y="5774244"/>
            <a:ext cx="4330700" cy="369332"/>
          </a:xfrm>
          <a:prstGeom prst="rect">
            <a:avLst/>
          </a:prstGeom>
          <a:noFill/>
        </p:spPr>
        <p:txBody>
          <a:bodyPr wrap="square" rtlCol="0">
            <a:spAutoFit/>
          </a:bodyPr>
          <a:lstStyle/>
          <a:p>
            <a:r>
              <a:rPr lang="en-US" dirty="0" smtClean="0"/>
              <a:t>Time</a:t>
            </a:r>
            <a:endParaRPr lang="en-US" dirty="0"/>
          </a:p>
        </p:txBody>
      </p:sp>
      <p:sp>
        <p:nvSpPr>
          <p:cNvPr id="8" name="TextBox 7"/>
          <p:cNvSpPr txBox="1"/>
          <p:nvPr/>
        </p:nvSpPr>
        <p:spPr>
          <a:xfrm>
            <a:off x="4283981" y="1967689"/>
            <a:ext cx="3180542" cy="369332"/>
          </a:xfrm>
          <a:prstGeom prst="rect">
            <a:avLst/>
          </a:prstGeom>
          <a:noFill/>
        </p:spPr>
        <p:txBody>
          <a:bodyPr wrap="square" rtlCol="0">
            <a:spAutoFit/>
          </a:bodyPr>
          <a:lstStyle/>
          <a:p>
            <a:r>
              <a:rPr lang="en-US" dirty="0" smtClean="0"/>
              <a:t>MOSFET Circuit Output</a:t>
            </a:r>
            <a:endParaRPr lang="en-US" dirty="0"/>
          </a:p>
        </p:txBody>
      </p:sp>
    </p:spTree>
    <p:extLst>
      <p:ext uri="{BB962C8B-B14F-4D97-AF65-F5344CB8AC3E}">
        <p14:creationId xmlns:p14="http://schemas.microsoft.com/office/powerpoint/2010/main" val="38063965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Text Placeholder 7"/>
              <p:cNvSpPr>
                <a:spLocks noGrp="1"/>
              </p:cNvSpPr>
              <p:nvPr>
                <p:ph type="body" idx="2"/>
              </p:nvPr>
            </p:nvSpPr>
            <p:spPr>
              <a:xfrm>
                <a:off x="250588" y="1607102"/>
                <a:ext cx="3505198" cy="5217808"/>
              </a:xfrm>
            </p:spPr>
            <p:txBody>
              <a:bodyPr>
                <a:normAutofit/>
              </a:bodyPr>
              <a:lstStyle/>
              <a:p>
                <a:pPr marL="285750" indent="-285750">
                  <a:buFont typeface="Wingdings" panose="05000000000000000000" pitchFamily="2" charset="2"/>
                  <a:buChar char="Ø"/>
                </a:pPr>
                <a:r>
                  <a:rPr lang="en-US" sz="1800" kern="1200" dirty="0" smtClean="0">
                    <a:solidFill>
                      <a:schemeClr val="bg1"/>
                    </a:solidFill>
                  </a:rPr>
                  <a:t>Security industry: protection of high risk areas</a:t>
                </a:r>
              </a:p>
              <a:p>
                <a:pPr marL="285750" indent="-285750">
                  <a:buFont typeface="Wingdings" panose="05000000000000000000" pitchFamily="2" charset="2"/>
                  <a:buChar char="Ø"/>
                </a:pPr>
                <a:r>
                  <a:rPr lang="en-US" sz="1800" kern="1200" dirty="0" smtClean="0">
                    <a:solidFill>
                      <a:schemeClr val="bg1"/>
                    </a:solidFill>
                  </a:rPr>
                  <a:t>Supplemental measure for layered security environments</a:t>
                </a:r>
              </a:p>
              <a:p>
                <a:pPr marL="285750" indent="-285750">
                  <a:buFont typeface="Wingdings" panose="05000000000000000000" pitchFamily="2" charset="2"/>
                  <a:buChar char="Ø"/>
                </a:pPr>
                <a:r>
                  <a:rPr lang="en-US" sz="1800" kern="1200" dirty="0" smtClean="0">
                    <a:solidFill>
                      <a:schemeClr val="bg1"/>
                    </a:solidFill>
                  </a:rPr>
                  <a:t>Primary measure for certain environments</a:t>
                </a:r>
              </a:p>
              <a:p>
                <a:pPr marL="285750" indent="-285750">
                  <a:buFont typeface="Wingdings" panose="05000000000000000000" pitchFamily="2" charset="2"/>
                  <a:buChar char="Ø"/>
                </a:pPr>
                <a:endParaRPr lang="en-US" sz="1800" kern="1200" dirty="0">
                  <a:solidFill>
                    <a:schemeClr val="bg1"/>
                  </a:solidFill>
                </a:endParaRPr>
              </a:p>
              <a:p>
                <a:pPr marL="285750" indent="-285750">
                  <a:buFont typeface="Wingdings" panose="05000000000000000000" pitchFamily="2" charset="2"/>
                  <a:buChar char="Ø"/>
                </a:pPr>
                <a:endParaRPr lang="en-US" sz="1800" b="1" i="1" kern="1200" dirty="0" smtClean="0">
                  <a:solidFill>
                    <a:schemeClr val="bg1"/>
                  </a:solidFill>
                </a:endParaRPr>
              </a:p>
              <a:p>
                <a:r>
                  <a:rPr lang="en-US" sz="1800" b="1" kern="1200" dirty="0" smtClean="0">
                    <a:solidFill>
                      <a:schemeClr val="bg1"/>
                    </a:solidFill>
                  </a:rPr>
                  <a:t>Unique Capabilities</a:t>
                </a:r>
              </a:p>
              <a:p>
                <a:pPr marL="285750" indent="-285750">
                  <a:buFont typeface="Wingdings" panose="05000000000000000000" pitchFamily="2" charset="2"/>
                  <a:buChar char="Ø"/>
                </a:pPr>
                <a:r>
                  <a:rPr lang="en-US" sz="1800" b="1" i="1" kern="1200" dirty="0" smtClean="0">
                    <a:solidFill>
                      <a:schemeClr val="bg1"/>
                    </a:solidFill>
                  </a:rPr>
                  <a:t>Ranged</a:t>
                </a:r>
                <a:r>
                  <a:rPr lang="en-US" sz="1800" kern="1200" dirty="0" smtClean="0">
                    <a:solidFill>
                      <a:schemeClr val="bg1"/>
                    </a:solidFill>
                  </a:rPr>
                  <a:t> scanning </a:t>
                </a:r>
                <a14:m>
                  <m:oMath xmlns:m="http://schemas.openxmlformats.org/officeDocument/2006/math">
                    <m:r>
                      <a:rPr lang="en-US" sz="1800" i="1" kern="1200" smtClean="0">
                        <a:solidFill>
                          <a:schemeClr val="bg1"/>
                        </a:solidFill>
                        <a:latin typeface="Cambria Math" panose="02040503050406030204" pitchFamily="18" charset="0"/>
                        <a:ea typeface="Cambria Math" panose="02040503050406030204" pitchFamily="18" charset="0"/>
                      </a:rPr>
                      <m:t>⇒</m:t>
                    </m:r>
                  </m:oMath>
                </a14:m>
                <a:r>
                  <a:rPr lang="en-US" sz="1800" kern="1200" dirty="0" smtClean="0">
                    <a:solidFill>
                      <a:schemeClr val="bg1"/>
                    </a:solidFill>
                  </a:rPr>
                  <a:t> no apparatus to step into </a:t>
                </a:r>
              </a:p>
              <a:p>
                <a:pPr marL="285750" indent="-285750">
                  <a:buFont typeface="Wingdings" panose="05000000000000000000" pitchFamily="2" charset="2"/>
                  <a:buChar char="Ø"/>
                </a:pPr>
                <a:r>
                  <a:rPr lang="en-US" sz="1800" kern="1200" dirty="0" smtClean="0">
                    <a:solidFill>
                      <a:schemeClr val="bg1"/>
                    </a:solidFill>
                  </a:rPr>
                  <a:t>Discreet placement</a:t>
                </a:r>
              </a:p>
              <a:p>
                <a:pPr marL="285750" indent="-285750">
                  <a:buFont typeface="Wingdings" panose="05000000000000000000" pitchFamily="2" charset="2"/>
                  <a:buChar char="Ø"/>
                </a:pPr>
                <a:r>
                  <a:rPr lang="en-US" sz="1800" dirty="0" err="1" smtClean="0"/>
                  <a:t>Vett</a:t>
                </a:r>
                <a:r>
                  <a:rPr lang="en-US" sz="1800" dirty="0" smtClean="0"/>
                  <a:t> the queue </a:t>
                </a:r>
                <a:r>
                  <a:rPr lang="en-US" sz="1800" b="1" i="1" dirty="0" smtClean="0"/>
                  <a:t>before</a:t>
                </a:r>
                <a:r>
                  <a:rPr lang="en-US" sz="1800" dirty="0" smtClean="0"/>
                  <a:t> individuals get to Access Control  </a:t>
                </a:r>
              </a:p>
              <a:p>
                <a:pPr marL="285750" indent="-285750">
                  <a:buFont typeface="Wingdings" panose="05000000000000000000" pitchFamily="2" charset="2"/>
                  <a:buChar char="Ø"/>
                </a:pPr>
                <a:endParaRPr lang="en-US" sz="1800" dirty="0" smtClean="0"/>
              </a:p>
              <a:p>
                <a:pPr marL="285750" indent="-285750">
                  <a:buFont typeface="Wingdings" panose="05000000000000000000" pitchFamily="2" charset="2"/>
                  <a:buChar char="Ø"/>
                </a:pPr>
                <a:endParaRPr lang="en-US" sz="1800" dirty="0" smtClean="0"/>
              </a:p>
              <a:p>
                <a:pPr marL="285750" indent="-285750">
                  <a:buFont typeface="Wingdings" panose="05000000000000000000" pitchFamily="2" charset="2"/>
                  <a:buChar char="Ø"/>
                </a:pPr>
                <a:endParaRPr lang="en-US" dirty="0"/>
              </a:p>
            </p:txBody>
          </p:sp>
        </mc:Choice>
        <mc:Fallback xmlns="">
          <p:sp>
            <p:nvSpPr>
              <p:cNvPr id="8" name="Text Placeholder 7"/>
              <p:cNvSpPr>
                <a:spLocks noGrp="1" noRot="1" noChangeAspect="1" noMove="1" noResize="1" noEditPoints="1" noAdjustHandles="1" noChangeArrowheads="1" noChangeShapeType="1" noTextEdit="1"/>
              </p:cNvSpPr>
              <p:nvPr>
                <p:ph type="body" idx="2"/>
              </p:nvPr>
            </p:nvSpPr>
            <p:spPr>
              <a:xfrm>
                <a:off x="250588" y="1607102"/>
                <a:ext cx="3505198" cy="5217808"/>
              </a:xfrm>
              <a:blipFill rotWithShape="0">
                <a:blip r:embed="rId2"/>
                <a:stretch>
                  <a:fillRect l="-1391" t="-1168" r="-3478"/>
                </a:stretch>
              </a:blipFill>
            </p:spPr>
            <p:txBody>
              <a:bodyPr/>
              <a:lstStyle/>
              <a:p>
                <a:r>
                  <a:rPr lang="en-US">
                    <a:noFill/>
                  </a:rPr>
                  <a:t> </a:t>
                </a:r>
              </a:p>
            </p:txBody>
          </p:sp>
        </mc:Fallback>
      </mc:AlternateContent>
      <p:sp>
        <p:nvSpPr>
          <p:cNvPr id="4" name="Footer Placeholder 3"/>
          <p:cNvSpPr>
            <a:spLocks noGrp="1"/>
          </p:cNvSpPr>
          <p:nvPr>
            <p:ph type="ftr" idx="11"/>
          </p:nvPr>
        </p:nvSpPr>
        <p:spPr/>
        <p:txBody>
          <a:bodyPr/>
          <a:lstStyle/>
          <a:p>
            <a:r>
              <a:rPr lang="en-US" dirty="0">
                <a:solidFill>
                  <a:schemeClr val="bg1"/>
                </a:solidFill>
              </a:rPr>
              <a:t>SAR Imager</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050" b="0" i="0" u="none" strike="noStrike" cap="none" smtClean="0">
                <a:solidFill>
                  <a:schemeClr val="bg1"/>
                </a:solidFill>
                <a:latin typeface="Calibri"/>
                <a:ea typeface="Calibri"/>
                <a:cs typeface="Calibri"/>
                <a:sym typeface="Calibri"/>
              </a:rPr>
              <a:t>7</a:t>
            </a:fld>
            <a:endParaRPr lang="en-US" sz="1050" b="0" i="0" u="none" strike="noStrike" cap="none" dirty="0">
              <a:solidFill>
                <a:schemeClr val="bg1"/>
              </a:solidFill>
              <a:latin typeface="Calibri"/>
              <a:ea typeface="Calibri"/>
              <a:cs typeface="Calibri"/>
              <a:sym typeface="Calibri"/>
            </a:endParaRPr>
          </a:p>
        </p:txBody>
      </p:sp>
      <p:pic>
        <p:nvPicPr>
          <p:cNvPr id="9" name="Picture 8"/>
          <p:cNvPicPr>
            <a:picLocks noChangeAspect="1"/>
          </p:cNvPicPr>
          <p:nvPr/>
        </p:nvPicPr>
        <p:blipFill>
          <a:blip r:embed="rId3"/>
          <a:stretch>
            <a:fillRect/>
          </a:stretch>
        </p:blipFill>
        <p:spPr>
          <a:xfrm>
            <a:off x="4096502" y="1413508"/>
            <a:ext cx="7269997" cy="647700"/>
          </a:xfrm>
          <a:prstGeom prst="rect">
            <a:avLst/>
          </a:prstGeom>
        </p:spPr>
      </p:pic>
      <p:sp>
        <p:nvSpPr>
          <p:cNvPr id="47" name="Title 1"/>
          <p:cNvSpPr>
            <a:spLocks noGrp="1"/>
          </p:cNvSpPr>
          <p:nvPr>
            <p:ph type="title"/>
          </p:nvPr>
        </p:nvSpPr>
        <p:spPr>
          <a:xfrm>
            <a:off x="863220" y="109106"/>
            <a:ext cx="3200398" cy="1044210"/>
          </a:xfrm>
        </p:spPr>
        <p:txBody>
          <a:bodyPr/>
          <a:lstStyle/>
          <a:p>
            <a:r>
              <a:rPr lang="en-US" sz="2800" dirty="0" smtClean="0"/>
              <a:t>Applications</a:t>
            </a:r>
            <a:endParaRPr lang="en-US" sz="2800" dirty="0"/>
          </a:p>
        </p:txBody>
      </p:sp>
      <p:sp>
        <p:nvSpPr>
          <p:cNvPr id="48" name="Rectangle 47"/>
          <p:cNvSpPr/>
          <p:nvPr/>
        </p:nvSpPr>
        <p:spPr>
          <a:xfrm flipV="1">
            <a:off x="286088" y="1288808"/>
            <a:ext cx="3374776" cy="5224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Shape 157"/>
          <p:cNvPicPr preferRelativeResize="0">
            <a:picLocks noGrp="1" noChangeAspect="1"/>
          </p:cNvPicPr>
          <p:nvPr>
            <p:ph type="body" idx="1"/>
          </p:nvPr>
        </p:nvPicPr>
        <p:blipFill rotWithShape="1">
          <a:blip r:embed="rId4">
            <a:alphaModFix/>
          </a:blip>
          <a:srcRect/>
          <a:stretch/>
        </p:blipFill>
        <p:spPr>
          <a:xfrm>
            <a:off x="4342607" y="1607102"/>
            <a:ext cx="7698406" cy="4507049"/>
          </a:xfrm>
          <a:prstGeom prst="rect">
            <a:avLst/>
          </a:prstGeom>
          <a:noFill/>
          <a:ln>
            <a:noFill/>
          </a:ln>
        </p:spPr>
      </p:pic>
      <p:sp>
        <p:nvSpPr>
          <p:cNvPr id="51" name="Title 1"/>
          <p:cNvSpPr txBox="1">
            <a:spLocks/>
          </p:cNvSpPr>
          <p:nvPr/>
        </p:nvSpPr>
        <p:spPr>
          <a:xfrm>
            <a:off x="4422995" y="201853"/>
            <a:ext cx="7364608" cy="1139204"/>
          </a:xfrm>
          <a:prstGeom prst="rect">
            <a:avLst/>
          </a:prstGeom>
          <a:noFill/>
          <a:ln>
            <a:noFill/>
          </a:ln>
        </p:spPr>
        <p:txBody>
          <a:bodyPr lIns="91425" tIns="91425" rIns="91425" bIns="91425" anchor="b" anchorCtr="0"/>
          <a:lstStyle>
            <a:defPPr marR="0" algn="l" rtl="0">
              <a:lnSpc>
                <a:spcPct val="100000"/>
              </a:lnSpc>
              <a:spcBef>
                <a:spcPts val="0"/>
              </a:spcBef>
              <a:spcAft>
                <a:spcPts val="0"/>
              </a:spcAft>
            </a:defPPr>
            <a:lvl1pPr marL="0" marR="0" indent="0" algn="l" rtl="0">
              <a:lnSpc>
                <a:spcPct val="85000"/>
              </a:lnSpc>
              <a:spcBef>
                <a:spcPts val="0"/>
              </a:spcBef>
              <a:spcAft>
                <a:spcPts val="0"/>
              </a:spcAft>
              <a:buClr>
                <a:srgbClr val="3F3F3F"/>
              </a:buClr>
              <a:buFont typeface="Calibri"/>
              <a:buNone/>
              <a:defRPr sz="3600" b="0" i="0" u="none" strike="noStrike" cap="none" baseline="0">
                <a:solidFill>
                  <a:srgbClr val="FFFFFF"/>
                </a:solidFill>
                <a:latin typeface="Calibri"/>
                <a:ea typeface="Calibri"/>
                <a:cs typeface="Calibri"/>
                <a:sym typeface="Calibri"/>
                <a:rtl val="0"/>
              </a:defRPr>
            </a:lvl1pPr>
            <a:lvl2pPr marL="0" marR="0" indent="0" algn="l" rtl="0">
              <a:spcBef>
                <a:spcPts val="0"/>
              </a:spcBef>
              <a:defRPr sz="1800" b="0" i="0" u="none" strike="noStrike" cap="none" baseline="0"/>
            </a:lvl2pPr>
            <a:lvl3pPr marL="0" marR="0" indent="0" algn="l" rtl="0">
              <a:spcBef>
                <a:spcPts val="0"/>
              </a:spcBef>
              <a:defRPr sz="1800" b="0" i="0" u="none" strike="noStrike" cap="none" baseline="0"/>
            </a:lvl3pPr>
            <a:lvl4pPr marL="0" marR="0" indent="0" algn="l" rtl="0">
              <a:spcBef>
                <a:spcPts val="0"/>
              </a:spcBef>
              <a:defRPr sz="1800" b="0" i="0" u="none" strike="noStrike" cap="none" baseline="0"/>
            </a:lvl4pPr>
            <a:lvl5pPr marL="0" marR="0" indent="0" algn="l" rtl="0">
              <a:spcBef>
                <a:spcPts val="0"/>
              </a:spcBef>
              <a:defRPr sz="1800" b="0" i="0" u="none" strike="noStrike" cap="none" baseline="0"/>
            </a:lvl5pPr>
            <a:lvl6pPr marL="0" marR="0" indent="0" algn="l" rtl="0">
              <a:spcBef>
                <a:spcPts val="0"/>
              </a:spcBef>
              <a:defRPr sz="1800" b="0" i="0" u="none" strike="noStrike" cap="none" baseline="0"/>
            </a:lvl6pPr>
            <a:lvl7pPr marL="0" marR="0" indent="0" algn="l" rtl="0">
              <a:spcBef>
                <a:spcPts val="0"/>
              </a:spcBef>
              <a:defRPr sz="1800" b="0" i="0" u="none" strike="noStrike" cap="none" baseline="0"/>
            </a:lvl7pPr>
            <a:lvl8pPr marL="0" marR="0" indent="0" algn="l" rtl="0">
              <a:spcBef>
                <a:spcPts val="0"/>
              </a:spcBef>
              <a:defRPr sz="1800" b="0" i="0" u="none" strike="noStrike" cap="none" baseline="0"/>
            </a:lvl8pPr>
            <a:lvl9pPr marL="0" marR="0" indent="0" algn="l" rtl="0">
              <a:spcBef>
                <a:spcPts val="0"/>
              </a:spcBef>
              <a:defRPr sz="1800" b="0" i="0" u="none" strike="noStrike" cap="none" baseline="0"/>
            </a:lvl9pPr>
          </a:lstStyle>
          <a:p>
            <a:r>
              <a:rPr lang="en-US" sz="3200" kern="0" dirty="0" smtClean="0">
                <a:solidFill>
                  <a:srgbClr val="3F3F3F"/>
                </a:solidFill>
              </a:rPr>
              <a:t>Concealed Weapon Detection at an Access Control Point </a:t>
            </a:r>
            <a:endParaRPr lang="en-US" sz="3200" kern="0" dirty="0">
              <a:solidFill>
                <a:srgbClr val="3F3F3F"/>
              </a:solidFill>
            </a:endParaRPr>
          </a:p>
        </p:txBody>
      </p:sp>
    </p:spTree>
    <p:extLst>
      <p:ext uri="{BB962C8B-B14F-4D97-AF65-F5344CB8AC3E}">
        <p14:creationId xmlns:p14="http://schemas.microsoft.com/office/powerpoint/2010/main" val="10808432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Generation Goals </a:t>
            </a:r>
            <a:endParaRPr lang="en-US" dirty="0"/>
          </a:p>
        </p:txBody>
      </p:sp>
      <p:sp>
        <p:nvSpPr>
          <p:cNvPr id="3" name="Text Placeholder 2"/>
          <p:cNvSpPr>
            <a:spLocks noGrp="1"/>
          </p:cNvSpPr>
          <p:nvPr>
            <p:ph type="body" idx="1"/>
          </p:nvPr>
        </p:nvSpPr>
        <p:spPr/>
        <p:txBody>
          <a:bodyPr/>
          <a:lstStyle/>
          <a:p>
            <a:pPr>
              <a:buFont typeface="Wingdings" panose="05000000000000000000" pitchFamily="2" charset="2"/>
              <a:buChar char="Ø"/>
            </a:pPr>
            <a:r>
              <a:rPr lang="en-US" sz="2600" dirty="0"/>
              <a:t>Create a Synthetic Aperture Radar:</a:t>
            </a:r>
          </a:p>
          <a:p>
            <a:pPr lvl="1">
              <a:buFont typeface="Wingdings" panose="05000000000000000000" pitchFamily="2" charset="2"/>
              <a:buChar char="Ø"/>
            </a:pPr>
            <a:r>
              <a:rPr lang="en-US" sz="2400" dirty="0"/>
              <a:t>Project Features:</a:t>
            </a:r>
          </a:p>
          <a:p>
            <a:pPr lvl="2">
              <a:buFont typeface="Wingdings" panose="05000000000000000000" pitchFamily="2" charset="2"/>
              <a:buChar char="Ø"/>
            </a:pPr>
            <a:r>
              <a:rPr lang="en-US" sz="2000" dirty="0"/>
              <a:t>Weapons detection for homeland </a:t>
            </a:r>
            <a:r>
              <a:rPr lang="en-US" sz="2000" dirty="0" smtClean="0"/>
              <a:t>security</a:t>
            </a:r>
          </a:p>
          <a:p>
            <a:pPr lvl="2">
              <a:buFont typeface="Wingdings" panose="05000000000000000000" pitchFamily="2" charset="2"/>
              <a:buChar char="Ø"/>
            </a:pPr>
            <a:r>
              <a:rPr lang="en-US" sz="2000" dirty="0" smtClean="0"/>
              <a:t>Multi-Antenna</a:t>
            </a:r>
            <a:endParaRPr lang="en-US" sz="2000" dirty="0"/>
          </a:p>
          <a:p>
            <a:pPr lvl="2">
              <a:buFont typeface="Wingdings" panose="05000000000000000000" pitchFamily="2" charset="2"/>
              <a:buChar char="Ø"/>
            </a:pPr>
            <a:r>
              <a:rPr lang="en-US" sz="2000" dirty="0"/>
              <a:t>Stationary</a:t>
            </a:r>
          </a:p>
          <a:p>
            <a:pPr lvl="2">
              <a:buFont typeface="Wingdings" panose="05000000000000000000" pitchFamily="2" charset="2"/>
              <a:buChar char="Ø"/>
            </a:pPr>
            <a:r>
              <a:rPr lang="en-US" sz="2000" dirty="0"/>
              <a:t>Low resolution</a:t>
            </a:r>
          </a:p>
          <a:p>
            <a:pPr lvl="2">
              <a:buFont typeface="Wingdings" panose="05000000000000000000" pitchFamily="2" charset="2"/>
              <a:buChar char="Ø"/>
            </a:pPr>
            <a:r>
              <a:rPr lang="en-US" sz="2000" dirty="0"/>
              <a:t>Concealable</a:t>
            </a:r>
          </a:p>
          <a:p>
            <a:pPr lvl="2">
              <a:buFont typeface="Wingdings" panose="05000000000000000000" pitchFamily="2" charset="2"/>
              <a:buChar char="Ø"/>
            </a:pPr>
            <a:r>
              <a:rPr lang="en-US" sz="2000" dirty="0"/>
              <a:t>Low Cost</a:t>
            </a:r>
          </a:p>
          <a:p>
            <a:pPr lvl="2">
              <a:buFont typeface="Wingdings" panose="05000000000000000000" pitchFamily="2" charset="2"/>
              <a:buChar char="Ø"/>
            </a:pPr>
            <a:r>
              <a:rPr lang="en-US" sz="2000" dirty="0"/>
              <a:t>Relatively </a:t>
            </a:r>
            <a:r>
              <a:rPr lang="en-US" sz="2000" dirty="0" smtClean="0"/>
              <a:t>mobile</a:t>
            </a:r>
            <a:endParaRPr lang="en-US" b="1" dirty="0"/>
          </a:p>
          <a:p>
            <a:pPr>
              <a:buFont typeface="Wingdings" panose="05000000000000000000" pitchFamily="2" charset="2"/>
              <a:buChar char="Ø"/>
            </a:pPr>
            <a:endParaRPr lang="en-US" dirty="0"/>
          </a:p>
        </p:txBody>
      </p:sp>
      <p:sp>
        <p:nvSpPr>
          <p:cNvPr id="6" name="Slide Number Placeholder 5"/>
          <p:cNvSpPr>
            <a:spLocks noGrp="1"/>
          </p:cNvSpPr>
          <p:nvPr>
            <p:ph type="sldNum" idx="12"/>
          </p:nvPr>
        </p:nvSpPr>
        <p:spPr>
          <a:xfrm>
            <a:off x="9878216" y="6438559"/>
            <a:ext cx="1312023" cy="365125"/>
          </a:xfrm>
        </p:spPr>
        <p:txBody>
          <a:body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050" b="0" i="0" u="none" strike="noStrike" cap="none" baseline="0" smtClean="0">
                <a:solidFill>
                  <a:srgbClr val="FFFFFF"/>
                </a:solidFill>
                <a:latin typeface="Calibri"/>
                <a:ea typeface="Calibri"/>
                <a:cs typeface="Calibri"/>
                <a:sym typeface="Calibri"/>
                <a:rtl val="0"/>
              </a:rPr>
              <a:t>8</a:t>
            </a:fld>
            <a:endParaRPr lang="en-US" sz="1050" b="0" i="0" u="none" strike="noStrike" cap="none" baseline="0">
              <a:solidFill>
                <a:srgbClr val="FFFFFF"/>
              </a:solidFill>
              <a:latin typeface="Calibri"/>
              <a:ea typeface="Calibri"/>
              <a:cs typeface="Calibri"/>
              <a:sym typeface="Calibri"/>
              <a:rtl val="0"/>
            </a:endParaRPr>
          </a:p>
        </p:txBody>
      </p:sp>
      <p:pic>
        <p:nvPicPr>
          <p:cNvPr id="7" name="Content Placeholder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8074" y="1845733"/>
            <a:ext cx="4937125" cy="3702843"/>
          </a:xfrm>
          <a:prstGeom prst="rect">
            <a:avLst/>
          </a:prstGeom>
        </p:spPr>
      </p:pic>
      <p:sp>
        <p:nvSpPr>
          <p:cNvPr id="8" name="Rectangle 7"/>
          <p:cNvSpPr/>
          <p:nvPr/>
        </p:nvSpPr>
        <p:spPr>
          <a:xfrm>
            <a:off x="7410267" y="5656951"/>
            <a:ext cx="3212738" cy="307777"/>
          </a:xfrm>
          <a:prstGeom prst="rect">
            <a:avLst/>
          </a:prstGeom>
        </p:spPr>
        <p:txBody>
          <a:bodyPr wrap="none">
            <a:spAutoFit/>
          </a:bodyPr>
          <a:lstStyle/>
          <a:p>
            <a:pPr algn="ctr"/>
            <a:r>
              <a:rPr lang="en-US" dirty="0"/>
              <a:t>1</a:t>
            </a:r>
            <a:r>
              <a:rPr lang="en-US" baseline="30000" dirty="0"/>
              <a:t>st</a:t>
            </a:r>
            <a:r>
              <a:rPr lang="en-US" dirty="0"/>
              <a:t> Generation Project – Class of 2015</a:t>
            </a:r>
          </a:p>
        </p:txBody>
      </p:sp>
      <p:sp>
        <p:nvSpPr>
          <p:cNvPr id="10" name="Footer Placeholder 2"/>
          <p:cNvSpPr>
            <a:spLocks noGrp="1"/>
          </p:cNvSpPr>
          <p:nvPr>
            <p:ph type="ftr" idx="11"/>
          </p:nvPr>
        </p:nvSpPr>
        <p:spPr>
          <a:xfrm>
            <a:off x="3686185" y="6459785"/>
            <a:ext cx="4822804" cy="365125"/>
          </a:xfrm>
        </p:spPr>
        <p:txBody>
          <a:bodyPr/>
          <a:lstStyle/>
          <a:p>
            <a:r>
              <a:rPr lang="en-US" dirty="0" smtClean="0"/>
              <a:t>SAR Imager</a:t>
            </a:r>
            <a:endParaRPr lang="en-US" dirty="0"/>
          </a:p>
        </p:txBody>
      </p:sp>
    </p:spTree>
    <p:extLst>
      <p:ext uri="{BB962C8B-B14F-4D97-AF65-F5344CB8AC3E}">
        <p14:creationId xmlns:p14="http://schemas.microsoft.com/office/powerpoint/2010/main" val="33735247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Second Generation Goals</a:t>
            </a:r>
            <a:endParaRPr lang="en-US" dirty="0"/>
          </a:p>
        </p:txBody>
      </p:sp>
      <p:sp>
        <p:nvSpPr>
          <p:cNvPr id="3" name="Text Placeholder 2"/>
          <p:cNvSpPr>
            <a:spLocks noGrp="1"/>
          </p:cNvSpPr>
          <p:nvPr>
            <p:ph type="body" idx="1"/>
          </p:nvPr>
        </p:nvSpPr>
        <p:spPr>
          <a:xfrm>
            <a:off x="1097280" y="1845734"/>
            <a:ext cx="4937760" cy="4307416"/>
          </a:xfrm>
        </p:spPr>
        <p:txBody>
          <a:bodyPr>
            <a:normAutofit/>
          </a:bodyPr>
          <a:lstStyle/>
          <a:p>
            <a:pPr marL="0" indent="0">
              <a:buNone/>
            </a:pPr>
            <a:r>
              <a:rPr lang="en-US" sz="1800" u="sng" dirty="0" smtClean="0"/>
              <a:t>Mechanical Engineering </a:t>
            </a:r>
          </a:p>
          <a:p>
            <a:pPr>
              <a:buFont typeface="Wingdings" panose="05000000000000000000" pitchFamily="2" charset="2"/>
              <a:buChar char="Ø"/>
            </a:pPr>
            <a:r>
              <a:rPr lang="en-US" sz="1800" dirty="0" smtClean="0"/>
              <a:t>Mobility</a:t>
            </a:r>
            <a:endParaRPr lang="en-US" dirty="0"/>
          </a:p>
          <a:p>
            <a:pPr>
              <a:buFont typeface="Wingdings" panose="05000000000000000000" pitchFamily="2" charset="2"/>
              <a:buChar char="Ø"/>
            </a:pPr>
            <a:r>
              <a:rPr lang="en-US" sz="1800" dirty="0" smtClean="0"/>
              <a:t>Lower Weight</a:t>
            </a:r>
            <a:endParaRPr lang="en-US" sz="1800" dirty="0"/>
          </a:p>
          <a:p>
            <a:pPr>
              <a:buFont typeface="Wingdings" panose="05000000000000000000" pitchFamily="2" charset="2"/>
              <a:buChar char="Ø"/>
            </a:pPr>
            <a:r>
              <a:rPr lang="en-US" sz="2000" dirty="0" smtClean="0"/>
              <a:t>Horn </a:t>
            </a:r>
            <a:r>
              <a:rPr lang="en-US" sz="2000" dirty="0"/>
              <a:t>Adjustment</a:t>
            </a:r>
          </a:p>
          <a:p>
            <a:pPr>
              <a:buFont typeface="Wingdings" panose="05000000000000000000" pitchFamily="2" charset="2"/>
              <a:buChar char="Ø"/>
            </a:pPr>
            <a:r>
              <a:rPr lang="en-US" sz="2000" dirty="0" smtClean="0"/>
              <a:t>Increase Stability</a:t>
            </a:r>
            <a:endParaRPr lang="en-US" sz="2000" dirty="0"/>
          </a:p>
          <a:p>
            <a:pPr>
              <a:buFont typeface="Wingdings" panose="05000000000000000000" pitchFamily="2" charset="2"/>
              <a:buChar char="Ø"/>
            </a:pPr>
            <a:r>
              <a:rPr lang="en-US" sz="2000" dirty="0" smtClean="0"/>
              <a:t>Minimize Cost</a:t>
            </a:r>
            <a:endParaRPr lang="en-US" dirty="0"/>
          </a:p>
          <a:p>
            <a:pPr>
              <a:buFont typeface="Wingdings" panose="05000000000000000000" pitchFamily="2" charset="2"/>
              <a:buChar char="Ø"/>
            </a:pPr>
            <a:endParaRPr lang="en-US" dirty="0"/>
          </a:p>
        </p:txBody>
      </p:sp>
      <p:sp>
        <p:nvSpPr>
          <p:cNvPr id="4" name="Text Placeholder 3"/>
          <p:cNvSpPr>
            <a:spLocks noGrp="1"/>
          </p:cNvSpPr>
          <p:nvPr>
            <p:ph type="body" idx="2"/>
          </p:nvPr>
        </p:nvSpPr>
        <p:spPr/>
        <p:txBody>
          <a:bodyPr>
            <a:normAutofit/>
          </a:bodyPr>
          <a:lstStyle/>
          <a:p>
            <a:pPr marL="0" indent="0">
              <a:buNone/>
            </a:pPr>
            <a:r>
              <a:rPr lang="en-US" u="sng" dirty="0" smtClean="0"/>
              <a:t>Electrical Engineering</a:t>
            </a:r>
          </a:p>
          <a:p>
            <a:pPr>
              <a:buFont typeface="Wingdings" panose="05000000000000000000" pitchFamily="2" charset="2"/>
              <a:buChar char="Ø"/>
            </a:pPr>
            <a:r>
              <a:rPr lang="en-US" dirty="0" smtClean="0"/>
              <a:t>Identify reflector at 20 feet</a:t>
            </a:r>
          </a:p>
          <a:p>
            <a:pPr>
              <a:buFont typeface="Wingdings" panose="05000000000000000000" pitchFamily="2" charset="2"/>
              <a:buChar char="Ø"/>
            </a:pPr>
            <a:r>
              <a:rPr lang="en-US" dirty="0" smtClean="0"/>
              <a:t>FPGA System Control</a:t>
            </a:r>
          </a:p>
          <a:p>
            <a:pPr>
              <a:buFont typeface="Wingdings" panose="05000000000000000000" pitchFamily="2" charset="2"/>
              <a:buChar char="Ø"/>
            </a:pPr>
            <a:r>
              <a:rPr lang="en-US" dirty="0" smtClean="0"/>
              <a:t>FPGA &amp; MATLAB Signal Processing</a:t>
            </a:r>
            <a:endParaRPr lang="en-US" dirty="0"/>
          </a:p>
        </p:txBody>
      </p:sp>
      <p:sp>
        <p:nvSpPr>
          <p:cNvPr id="6" name="Slide Number Placeholder 5"/>
          <p:cNvSpPr>
            <a:spLocks noGrp="1"/>
          </p:cNvSpPr>
          <p:nvPr>
            <p:ph type="sldNum" idx="12"/>
          </p:nvPr>
        </p:nvSpPr>
        <p:spPr/>
        <p:txBody>
          <a:body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050" b="0" i="0" u="none" strike="noStrike" cap="none" baseline="0" smtClean="0">
                <a:solidFill>
                  <a:srgbClr val="FFFFFF"/>
                </a:solidFill>
                <a:latin typeface="Calibri"/>
                <a:ea typeface="Calibri"/>
                <a:cs typeface="Calibri"/>
                <a:sym typeface="Calibri"/>
                <a:rtl val="0"/>
              </a:rPr>
              <a:t>9</a:t>
            </a:fld>
            <a:endParaRPr lang="en-US" sz="1050" b="0" i="0" u="none" strike="noStrike" cap="none" baseline="0">
              <a:solidFill>
                <a:srgbClr val="FFFFFF"/>
              </a:solidFill>
              <a:latin typeface="Calibri"/>
              <a:ea typeface="Calibri"/>
              <a:cs typeface="Calibri"/>
              <a:sym typeface="Calibri"/>
              <a:rtl val="0"/>
            </a:endParaRPr>
          </a:p>
        </p:txBody>
      </p:sp>
      <p:sp>
        <p:nvSpPr>
          <p:cNvPr id="8" name="Footer Placeholder 2"/>
          <p:cNvSpPr>
            <a:spLocks noGrp="1"/>
          </p:cNvSpPr>
          <p:nvPr>
            <p:ph type="ftr" idx="11"/>
          </p:nvPr>
        </p:nvSpPr>
        <p:spPr>
          <a:xfrm>
            <a:off x="3686185" y="6459785"/>
            <a:ext cx="4822804" cy="365125"/>
          </a:xfrm>
        </p:spPr>
        <p:txBody>
          <a:bodyPr/>
          <a:lstStyle/>
          <a:p>
            <a:r>
              <a:rPr lang="en-US" dirty="0" smtClean="0"/>
              <a:t>SAR Imager</a:t>
            </a:r>
            <a:endParaRPr lang="en-US" dirty="0"/>
          </a:p>
        </p:txBody>
      </p:sp>
    </p:spTree>
    <p:extLst>
      <p:ext uri="{BB962C8B-B14F-4D97-AF65-F5344CB8AC3E}">
        <p14:creationId xmlns:p14="http://schemas.microsoft.com/office/powerpoint/2010/main" val="419971826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_PART_0" val="eyIkaWQiOiIxIiwiQ3VsdHVyZUluZm9OYW1lIjoiZW4tVVMiLCJTdHlsZU5hbWUiOiJTdGFuZGFyZCIsIklzVGVtcGxhdGUiOmZhbHNlLCJWZXJzaW9uIjp7IiRpZCI6IjIiLCJWZXJzaW9uIjoiMy4wLjEiLCJPcmlnaW5hbEFzc2VtYmx5VmVyc2lvbiI6IjMuMDAuMDcuMDAiLCJFZGl0aW9uIjoiQmFzaWMiLCJJc1BsdXNFZGl0aW9uIjpmYWxzZX0sIkVmZmVjdCI6MSwiU3R5bGUiOnsiJGlkIjoiMyIsIlRpbWViYW5kU3R5bGUiOnsiJGlkIjoiNCIsIlNjYWxlTWFya2luZyI6MCwiU2hhcGUiOjAsIlNoYXBlU3R5bGUiOnsiJGlkIjoiNSIsIk1hcmdpbiI6eyIkaWQiOiI2IiwiVG9wIjowLCJMZWZ0IjoxMCwiUmlnaHQiOjEwLCJCb3R0b20iOjB9LCJQYWRkaW5nIjp7IiRpZCI6IjciLCJUb3AiOjUsIkxlZnQiOjAsIlJpZ2h0IjowLCJCb3R0b20iOjV9LCJCYWNrZ3JvdW5kIjp7IiRpZCI6IjgiLCJDb2xvciI6eyIkaWQiOiI5IiwiQSI6MjU1LCJSIjozMSwiRyI6NzMsIkIiOjEyNX19LCJJc1Zpc2libGUiOnRydWUsIldpZHRoIjo4NTguMCwiSGVpZ2h0IjozMC4wLCJCb3JkZXJTdHlsZSI6eyIkaWQiOiIxMCIsIkxpbmVDb2xvciI6eyIkaWQiOiIxMSIsIiR0eXBlIjoiTkxSRS5Db21tb24uRG9tLlNvbGlkQ29sb3JCcnVzaCwgTkxSRS5Db21tb24iLCJDb2xvciI6eyIkaWQiOiIxMiIsIkEiOjI1NSwiUiI6MjU1LCJHIjowLCJCIjowfX0sIkxpbmVXZWlnaHQiOjAuMCwiTGluZVR5cGUiOjAsIlBhcmVudFN0eWxlIjpudWxsfSwiUGFyZW50U3R5bGUiOm51bGx9LCJSaWdodEVuZENhcHNTdHlsZSI6eyIkaWQiOiIxMyIsIkZvbnRTZXR0aW5ncyI6eyIkaWQiOiIxNCIsIkZvbnRTaXplIjoxOCwiRm9udE5hbWUiOiJDYWxpYnJpIiwiSXNCb2xkIjp0cnVlLCJJc0l0YWxpYyI6ZmFsc2UsIklzVW5kZXJsaW5lZCI6ZmFsc2UsIlBhcmVudFN0eWxlIjpudWxsfSwiQXV0b1NpemUiOjAsIkZvcmVncm91bmQiOnsiJGlkIjoiMTUiLCJDb2xvciI6eyIkaWQiOiIxNiIsIkEiOjI1NSwiUiI6MTkyLCJHIjo4MCwiQiI6Nzd9fSwiTWF4V2lkdGgiOiJJbmZpbml0eSIsIk1heEhlaWdodCI6IkluZmluaXR5IiwiU21hcnRGb3JlZ3JvdW5kSXNBY3RpdmUiOmZhbHNlLCJIb3Jpem9udGFsQWxpZ25tZW50IjowLCJWZXJ0aWNhbEFsaWdubWVudCI6MCwiU21hcnRGb3JlZ3JvdW5kIjpudWxsLCJNYXJnaW4iOnsiJGlkIjoiMTciLCJUb3AiOjAsIkxlZnQiOjAsIlJpZ2h0IjoyMCwiQm90dG9tIjowfSwiUGFkZGluZyI6eyIkaWQiOiIxOCIsIlRvcCI6MCwiTGVmdCI6MCwiUmlnaHQiOjAsIkJvdHRvbSI6MH0sIkJhY2tncm91bmQiOnsiJGlkIjoiMTkiLCJDb2xvciI6eyIkaWQiOiIyMCIsIkEiOjg5LCJSIjowLCJHIjowLCJCIjowfX0sIklzVmlzaWJsZSI6dHJ1ZSwiV2lkdGgiOjAuMCwiSGVpZ2h0IjowLjAsIkJvcmRlclN0eWxlIjpudWxsLCJQYXJlbnRTdHlsZSI6bnVsbH0sIkxlZnRFbmRDYXBzU3R5bGUiOnsiJGlkIjoiMjEiLCJGb250U2V0dGluZ3MiOnsiJGlkIjoiMjIiLCJGb250U2l6ZSI6MTgsIkZvbnROYW1lIjoiQ2FsaWJyaSIsIklzQm9sZCI6dHJ1ZSwiSXNJdGFsaWMiOmZhbHNlLCJJc1VuZGVybGluZWQiOmZhbHNlLCJQYXJlbnRTdHlsZSI6bnVsbH0sIkF1dG9TaXplIjowLCJGb3JlZ3JvdW5kIjp7IiRpZCI6IjIzIiwiQ29sb3IiOnsiJGlkIjoiMjQiLCJBIjoyNTUsIlIiOjE5MiwiRyI6ODAsIkIiOjc3fX0sIk1heFdpZHRoIjoiSW5maW5pdHkiLCJNYXhIZWlnaHQiOiJJbmZpbml0eSIsIlNtYXJ0Rm9yZWdyb3VuZElzQWN0aXZlIjpmYWxzZSwiSG9yaXpvbnRhbEFsaWdubWVudCI6MCwiVmVydGljYWxBbGlnbm1lbnQiOjAsIlNtYXJ0Rm9yZWdyb3VuZCI6bnVsbCwiTWFyZ2luIjp7IiRpZCI6IjI1IiwiVG9wIjowLCJMZWZ0IjoyMCwiUmlnaHQiOjAsIkJvdHRvbSI6MH0sIlBhZGRpbmciOnsiJGlkIjoiMjYiLCJUb3AiOjAsIkxlZnQiOjAsIlJpZ2h0IjowLCJCb3R0b20iOjB9LCJCYWNrZ3JvdW5kIjp7IiRpZCI6IjI3IiwiQ29sb3IiOnsiJHJlZiI6IjIwIn19LCJJc1Zpc2libGUiOmZhbHNlLCJXaWR0aCI6MC4wLCJIZWlnaHQiOjAuMCwiQm9yZGVyU3R5bGUiOm51bGwsIlBhcmVudFN0eWxlIjpudWxsfSwiVG9kYXlUZXh0U3R5bGUiOnsiJGlkIjoiMjgiLCJGb250U2V0dGluZ3MiOnsiJGlkIjoiMjkiLCJGb250U2l6ZSI6MTIsIkZvbnROYW1lIjoiQ2FsaWJyaSIsIklzQm9sZCI6ZmFsc2UsIklzSXRhbGljIjpmYWxzZSwiSXNVbmRlcmxpbmVkIjpmYWxzZSwiUGFyZW50U3R5bGUiOm51bGx9LCJBdXRvU2l6ZSI6MCwiRm9yZWdyb3VuZCI6eyIkaWQiOiIzMCIsIkNvbG9yIjp7IiRpZCI6IjMxIiwiQSI6MjU1LCJSIjowLCJHIjowLCJCIjowfX0sIk1heFdpZHRoIjoyMDAuMCwiTWF4SGVpZ2h0IjoiSW5maW5pdHkiLCJTbWFydEZvcmVncm91bmRJc0FjdGl2ZSI6ZmFsc2UsIkhvcml6b250YWxBbGlnbm1lbnQiOjAsIlZlcnRpY2FsQWxpZ25tZW50IjowLCJTbWFydEZvcmVncm91bmQiOm51bGwsIk1hcmdpbiI6eyIkaWQiOiIzMiIsIlRvcCI6MCwiTGVmdCI6MCwiUmlnaHQiOjAsIkJvdHRvbSI6MH0sIlBhZGRpbmciOnsiJGlkIjoiMzMiLCJUb3AiOjAsIkxlZnQiOjAsIlJpZ2h0IjowLCJCb3R0b20iOjB9LCJCYWNrZ3JvdW5kIjp7IiRpZCI6IjM0IiwiQ29sb3IiOnsiJHJlZiI6IjIwIn19LCJJc1Zpc2libGUiOnRydWUsIldpZHRoIjowLjAsIkhlaWdodCI6MC4wLCJCb3JkZXJTdHlsZSI6bnVsbCwiUGFyZW50U3R5bGUiOm51bGx9LCJUb2RheU1hcmtlclN0eWxlIjp7IiRpZCI6IjM1IiwiTWFyZ2luIjp7IiRpZCI6IjM2IiwiVG9wIjowLCJMZWZ0IjowLCJSaWdodCI6MCwiQm90dG9tIjowfSwiUGFkZGluZyI6eyIkaWQiOiIzNyIsIlRvcCI6MCwiTGVmdCI6MCwiUmlnaHQiOjAsIkJvdHRvbSI6MH0sIkJhY2tncm91bmQiOnsiJGlkIjoiMzgiLCJDb2xvciI6eyIkaWQiOiIzOSIsIkEiOjI1NSwiUiI6MjU1LCJHIjowLCJCIjowfX0sIklzVmlzaWJsZSI6dHJ1ZSwiV2lkdGgiOjAuMCwiSGVpZ2h0IjowLjAsIkJvcmRlclN0eWxlIjpudWxsLCJQYXJlbnRTdHlsZSI6bnVsbH0sIlNjYWxlU3R5bGUiOnsiJGlkIjoiNDAiLCJTaG93U2VnbWVudFNlcGFyYXRvcnMiOnRydWUsIlNlZ21lbnRTZXBhcmF0b3JPcGFjaXR5IjozMCwiRm9udFNldHRpbmdzIjp7IiRpZCI6IjQxIiwiRm9udFNpemUiOjEyLCJGb250TmFtZSI6IkNhbGlicmkiLCJJc0JvbGQiOmZhbHNlLCJJc0l0YWxpYyI6ZmFsc2UsIklzVW5kZXJsaW5lZCI6ZmFsc2UsIlBhcmVudFN0eWxlIjpudWxsfSwiQXV0b1NpemUiOjAsIkZvcmVncm91bmQiOnsiJGlkIjoiNDIiLCJDb2xvciI6eyIkaWQiOiI0MyIsIkEiOjI1NSwiUiI6MjU1LCJHIjoyNTUsIkIiOjI1NX19LCJNYXhXaWR0aCI6MjAwLjAsIk1heEhlaWdodCI6IkluZmluaXR5IiwiU21hcnRGb3JlZ3JvdW5kSXNBY3RpdmUiOmZhbHNlLCJIb3Jpem9udGFsQWxpZ25tZW50IjowLCJWZXJ0aWNhbEFsaWdubWVudCI6MSwiU21hcnRGb3JlZ3JvdW5kIjpudWxsLCJNYXJnaW4iOnsiJGlkIjoiNDQiLCJUb3AiOjAsIkxlZnQiOjUsIlJpZ2h0IjowLCJCb3R0b20iOjB9LCJQYWRkaW5nIjp7IiRpZCI6IjQ1IiwiVG9wIjowLCJMZWZ0IjowLCJSaWdodCI6MCwiQm90dG9tIjowfSwiQmFja2dyb3VuZCI6eyIkaWQiOiI0NiIsIkNvbG9yIjp7IiRyZWYiOiIyMCJ9fSwiSXNWaXNpYmxlIjp0cnVlLCJXaWR0aCI6MC4wLCJIZWlnaHQiOjAuMCwiQm9yZGVyU3R5bGUiOm51bGwsIlBhcmVudFN0eWxlIjpudWxsfSwiRWxhcHNlZFRpbWVCYWNrZ3JvdW5kIjp7IiRpZCI6IjQ3IiwiQ29sb3IiOnsiJGlkIjoiNDgiLCJBIjoxOTEsIlIiOjI1NSwiRyI6MCwiQiI6MH19LCJBcHBlbmRZZWFyT25ZZWFyQ2hhbmdlIjp0cnVlLCJFbGFwc2VkVGltZUZvcm1hdCI6MCwiVG9kYXlNYXJrZXJQb3NpdGlvbiI6MCwiUXVpY2tQb3NpdGlvbiI6MiwiQWJzb2x1dGVQb3NpdGlvbiI6NDA1LjAsIk1hcmdpbiI6eyIkaWQiOiI0OSIsIlRvcCI6MCwiTGVmdCI6MTAsIlJpZ2h0IjoxMCwiQm90dG9tIjowfSwiUGFkZGluZyI6eyIkaWQiOiI1MCIsIlRvcCI6MCwiTGVmdCI6MCwiUmlnaHQiOjAsIkJvdHRvbSI6MH0sIkJhY2tncm91bmQiOnsiJGlkIjoiNTEiLCJDb2xvciI6eyIkaWQiOiI1MiIsIkEiOjI1NSwiUiI6MzEsIkciOjczLCJCIjoxMjV9fSwiSXNWaXNpYmxlIjp0cnVlLCJXaWR0aCI6MC4wLCJIZWlnaHQiOjAuMCwiQm9yZGVyU3R5bGUiOm51bGwsIlBhcmVudFN0eWxlIjpudWxsfSwiRGVmYXVsdE1pbGVzdG9uZVN0eWxlIjp7IiRpZCI6IjUzIiwiU2hhcGUiOjIsIkNvbm5lY3Rvck1hcmdpbiI6eyIkaWQiOiI1NCIsIlRvcCI6MCwiTGVmdCI6MiwiUmlnaHQiOjIsIkJvdHRvbSI6MH0sIkNvbm5lY3RvclN0eWxlIjp7IiRpZCI6IjU1IiwiTGluZUNvbG9yIjp7IiRpZCI6IjU2IiwiJHR5cGUiOiJOTFJFLkNvbW1vbi5Eb20uU29saWRDb2xvckJydXNoLCBOTFJFLkNvbW1vbiIsIkNvbG9yIjp7IiRpZCI6IjU3IiwiQSI6MjU1LCJSIjozMSwiRyI6NzMsIkIiOjEyNn19LCJMaW5lV2VpZ2h0IjoxLjAsIkxpbmVUeXBlIjowLCJQYXJlbnRTdHlsZSI6bnVsbH0sIklzQmVsb3dUaW1lYmFuZCI6ZmFsc2UsIkhpZGVEYXRlIjpmYWxzZSwiU2hhcGVTaXplIjoxLCJTcGFjaW5nIjoxLjAsIlBhZGRpbmciOnsiJGlkIjoiNTgiLCJUb3AiOjcsIkxlZnQiOjMsIlJpZ2h0IjowLCJCb3R0b20iOjJ9LCJTaGFwZVN0eWxlIjp7IiRpZCI6IjU5IiwiTWFyZ2luIjp7IiRpZCI6IjYwIiwiVG9wIjowLCJMZWZ0IjowLCJSaWdodCI6MCwiQm90dG9tIjowfSwiUGFkZGluZyI6eyIkaWQiOiI2MSIsIlRvcCI6MCwiTGVmdCI6MCwiUmlnaHQiOjAsIkJvdHRvbSI6MH0sIkJhY2tncm91bmQiOm51bGwsIklzVmlzaWJsZSI6dHJ1ZSwiV2lkdGgiOjE4LjAsIkhlaWdodCI6MjAuMCwiQm9yZGVyU3R5bGUiOnsiJGlkIjoiNjIiLCJMaW5lQ29sb3IiOnsiJGlkIjoiNjMiLCIkdHlwZSI6Ik5MUkUuQ29tbW9uLkRvbS5Tb2xpZENvbG9yQnJ1c2gsIE5MUkUuQ29tbW9uIiwiQ29sb3IiOnsiJGlkIjoiNjQiLCJBIjoyNTUsIlIiOjI1NSwiRyI6MCwiQiI6MH19LCJMaW5lV2VpZ2h0IjowLjAsIkxpbmVUeXBlIjowLCJQYXJlbnRTdHlsZSI6bnVsbH0sIlBhcmVudFN0eWxlIjpudWxsfSwiVGl0bGVTdHlsZSI6eyIkaWQiOiI2NSIsIkZvbnRTZXR0aW5ncyI6eyIkaWQiOiI2NiIsIkZvbnRTaXplIjoxMSwiRm9udE5hbWUiOiJDYWxpYnJpIiwiSXNCb2xkIjp0cnVlLCJJc0l0YWxpYyI6ZmFsc2UsIklzVW5kZXJsaW5lZCI6ZmFsc2UsIlBhcmVudFN0eWxlIjpudWxsfSwiQXV0b1NpemUiOjAsIkZvcmVncm91bmQiOnsiJGlkIjoiNjciLCJDb2xvciI6eyIkaWQiOiI2OCIsIkEiOjI1NSwiUiI6MCwiRyI6MCwiQiI6MH19LCJNYXhXaWR0aCI6MjAwLjAsIk1heEhlaWdodCI6IkluZmluaXR5IiwiU21hcnRGb3JlZ3JvdW5kSXNBY3RpdmUiOmZhbHNlLCJIb3Jpem9udGFsQWxpZ25tZW50IjoxLCJWZXJ0aWNhbEFsaWdubWVudCI6MCwiU21hcnRGb3JlZ3JvdW5kIjpudWxsLCJNYXJnaW4iOnsiJGlkIjoiNjkiLCJUb3AiOjAsIkxlZnQiOjAsIlJpZ2h0IjowLCJCb3R0b20iOjB9LCJQYWRkaW5nIjp7IiRpZCI6IjcwIiwiVG9wIjowLCJMZWZ0IjowLCJSaWdodCI6MCwiQm90dG9tIjowfSwiQmFja2dyb3VuZCI6eyIkaWQiOiI3MSIsIkNvbG9yIjp7IiRyZWYiOiIyMCJ9fSwiSXNWaXNpYmxlIjp0cnVlLCJXaWR0aCI6MC4wLCJIZWlnaHQiOjAuMCwiQm9yZGVyU3R5bGUiOm51bGwsIlBhcmVudFN0eWxlIjpudWxsfSwiRGF0ZVN0eWxlIjp7IiRpZCI6IjcyIiwiRm9udFNldHRpbmdzIjp7IiRpZCI6IjczIiwiRm9udFNpemUiOjEwLCJGb250TmFtZSI6IkNhbGlicmkiLCJJc0JvbGQiOmZhbHNlLCJJc0l0YWxpYyI6ZmFsc2UsIklzVW5kZXJsaW5lZCI6ZmFsc2UsIlBhcmVudFN0eWxlIjpudWxsfSwiQXV0b1NpemUiOjAsIkZvcmVncm91bmQiOnsiJGlkIjoiNzQiLCJDb2xvciI6eyIkaWQiOiI3NSIsIkEiOjI1NSwiUiI6MzEsIkciOjczLCJCIjoxMjZ9fSwiTWF4V2lkdGgiOjIwMC4wLCJNYXhIZWlnaHQiOiJJbmZpbml0eSIsIlNtYXJ0Rm9yZWdyb3VuZElzQWN0aXZlIjpmYWxzZSwiSG9yaXpvbnRhbEFsaWdubWVudCI6MCwiVmVydGljYWxBbGlnbm1lbnQiOjAsIlNtYXJ0Rm9yZWdyb3VuZCI6bnVsbCwiTWFyZ2luIjp7IiRpZCI6Ijc2IiwiVG9wIjowLCJMZWZ0IjowLCJSaWdodCI6MCwiQm90dG9tIjowfSwiUGFkZGluZyI6eyIkaWQiOiI3NyIsIlRvcCI6MCwiTGVmdCI6MCwiUmlnaHQiOjAsIkJvdHRvbSI6MH0sIkJhY2tncm91bmQiOnsiJGlkIjoiNzgiLCJDb2xvciI6eyIkcmVmIjoiMjAifX0sIklzVmlzaWJsZSI6dHJ1ZSwiV2lkdGgiOjAuMCwiSGVpZ2h0IjowLjAsIkJvcmRlclN0eWxlIjpudWxsLCJQYXJlbnRTdHlsZSI6bnVsbH0sIkRhdGVGb3JtYXQiOnsiJGlkIjoiNzkiLCJGb3JtYXRTdHJpbmciOiJNL2QveXl5eSIsIlNlcGFyYXRvciI6Ii8iLCJVc2VJbnRlcm5hdGlvbmFsRGF0ZUZvcm1hdCI6ZmFsc2V9LCJJc1Zpc2libGUiOnRydWUsIlBhcmVudFN0eWxlIjpudWxsfSwiRGVmYXVsdFRhc2tTdHlsZSI6eyIkaWQiOiI4MCIsIlNoYXBlIjowLCJTaGFwZVRoaWNrbmVzcyI6MSwiRHVyYXRpb25Gb3JtYXQiOjAsIkluY2x1ZGVOb25Xb3JraW5nRGF5c0luRHVyYXRpb24iOnRydWUsIlBlcmNlbnRhZ2VDb21wbGV0ZVN0eWxlIjp7IiRpZCI6IjgxIiwiRm9udFNldHRpbmdzIjp7IiRpZCI6IjgyIiwiRm9udFNpemUiOjEwLCJGb250TmFtZSI6IkNhbGlicmkiLCJJc0JvbGQiOmZhbHNlLCJJc0l0YWxpYyI6ZmFsc2UsIklzVW5kZXJsaW5lZCI6ZmFsc2UsIlBhcmVudFN0eWxlIjpudWxsfSwiQXV0b1NpemUiOjAsIkZvcmVncm91bmQiOnsiJGlkIjoiODMiLCJDb2xvciI6eyIkaWQiOiI4NCIsIkEiOjI1NSwiUiI6MTkyLCJHIjo4MCwiQiI6Nzd9fSwiTWF4V2lkdGgiOjIwMC4wLCJNYXhIZWlnaHQiOiJJbmZpbml0eSIsIlNtYXJ0Rm9yZWdyb3VuZElzQWN0aXZlIjpmYWxzZSwiSG9yaXpvbnRhbEFsaWdubWVudCI6MCwiVmVydGljYWxBbGlnbm1lbnQiOjAsIlNtYXJ0Rm9yZWdyb3VuZCI6bnVsbCwiTWFyZ2luIjp7IiRpZCI6Ijg1IiwiVG9wIjowLCJMZWZ0IjowLCJSaWdodCI6MCwiQm90dG9tIjowfSwiUGFkZGluZyI6eyIkaWQiOiI4NiIsIlRvcCI6MCwiTGVmdCI6MCwiUmlnaHQiOjAsIkJvdHRvbSI6MH0sIkJhY2tncm91bmQiOnsiJGlkIjoiODciLCJDb2xvciI6eyIkcmVmIjoiMjAifX0sIklzVmlzaWJsZSI6dHJ1ZSwiV2lkdGgiOjAuMCwiSGVpZ2h0IjowLjAsIkJvcmRlclN0eWxlIjpudWxsLCJQYXJlbnRTdHlsZSI6bnVsbH0sIkR1cmF0aW9uU3R5bGUiOnsiJGlkIjoiODgiLCJGb250U2V0dGluZ3MiOnsiJGlkIjoiODkiLCJGb250U2l6ZSI6MTAsIkZvbnROYW1lIjoiQ2FsaWJyaSIsIklzQm9sZCI6ZmFsc2UsIklzSXRhbGljIjpmYWxzZSwiSXNVbmRlcmxpbmVkIjpmYWxzZSwiUGFyZW50U3R5bGUiOm51bGx9LCJBdXRvU2l6ZSI6MCwiRm9yZWdyb3VuZCI6eyIkaWQiOiI5MCIsIkNvbG9yIjp7IiRpZCI6IjkxIiwiQSI6MjU1LCJSIjoxOTIsIkciOjgwLCJCIjo3N319LCJNYXhXaWR0aCI6MjAwLjAsIk1heEhlaWdodCI6IkluZmluaXR5IiwiU21hcnRGb3JlZ3JvdW5kSXNBY3RpdmUiOmZhbHNlLCJIb3Jpem9udGFsQWxpZ25tZW50IjowLCJWZXJ0aWNhbEFsaWdubWVudCI6MCwiU21hcnRGb3JlZ3JvdW5kIjpudWxsLCJNYXJnaW4iOnsiJGlkIjoiOTIiLCJUb3AiOjAsIkxlZnQiOjAsIlJpZ2h0IjowLCJCb3R0b20iOjB9LCJQYWRkaW5nIjp7IiRpZCI6IjkzIiwiVG9wIjowLCJMZWZ0IjowLCJSaWdodCI6MCwiQm90dG9tIjowfSwiQmFja2dyb3VuZCI6eyIkaWQiOiI5NCIsIkNvbG9yIjp7IiRyZWYiOiIyMCJ9fSwiSXNWaXNpYmxlIjp0cnVlLCJXaWR0aCI6MC4wLCJIZWlnaHQiOjAuMCwiQm9yZGVyU3R5bGUiOm51bGwsIlBhcmVudFN0eWxlIjpudWxsfSwiSG9yaXpvbnRhbENvbm5lY3RvclN0eWxlIjp7IiRpZCI6Ijk1IiwiTGluZUNvbG9yIjp7IiRpZCI6Ijk2IiwiJHR5cGUiOiJOTFJFLkNvbW1vbi5Eb20uU29saWRDb2xvckJydXNoLCBOTFJFLkNvbW1vbiIsIkNvbG9yIjp7IiRpZCI6Ijk3IiwiQSI6MjU1LCJSIjoyMDQsIkciOjIwNCwiQiI6MjA0fX0sIkxpbmVXZWlnaHQiOjEuMCwiTGluZVR5cGUiOjAsIlBhcmVudFN0eWxlIjpudWxsfSwiVmVydGljYWxDb25uZWN0b3JTdHlsZSI6eyIkaWQiOiI5OCIsIkxpbmVDb2xvciI6eyIkaWQiOiI5OSIsIiR0eXBlIjoiTkxSRS5Db21tb24uRG9tLlNvbGlkQ29sb3JCcnVzaCwgTkxSRS5Db21tb24iLCJDb2xvciI6eyIkaWQiOiIxMDAiLCJBIjoyNTUsIlIiOjIwNCwiRyI6MjA0LCJCIjoyMDR9fSwiTGluZVdlaWdodCI6MC4wLCJMaW5lVHlwZSI6MCwiUGFyZW50U3R5bGUiOm51bGx9LCJNYXJnaW4iOm51bGwsIlN0YXJ0RGF0ZVBvc2l0aW9uIjo0LCJFbmREYXRlUG9zaXRpb24iOjQsIlRpdGxlUG9zaXRpb24iOjUsIkR1cmF0aW9uUG9zaXRpb24iOjYsIlBlcmNlbnRhZ2VDb21wbGV0ZWRQb3NpdGlvbiI6NiwiU3BhY2luZyI6NSwiSXNCZWxvd1RpbWViYW5kIjpmYWxzZSwiUGVyY2VudGFnZUNvbXBsZXRlU2hhcGVPcGFjaXR5IjozNSwiU2hhcGVTdHlsZSI6eyIkaWQiOiIxMDEiLCJNYXJnaW4iOnsiJGlkIjoiMTAyIiwiVG9wIjowLCJMZWZ0Ijo0LCJSaWdodCI6NCwiQm90dG9tIjowfSwiUGFkZGluZyI6eyIkaWQiOiIxMDMiLCJUb3AiOjAsIkxlZnQiOjAsIlJpZ2h0IjowLCJCb3R0b20iOjB9LCJCYWNrZ3JvdW5kIjpudWxsLCJJc1Zpc2libGUiOnRydWUsIldpZHRoIjowLjAsIkhlaWdodCI6MTYuMCwiQm9yZGVyU3R5bGUiOnsiJGlkIjoiMTA0IiwiTGluZUNvbG9yIjp7IiRpZCI6IjEwNSIsIiR0eXBlIjoiTkxSRS5Db21tb24uRG9tLlNvbGlkQ29sb3JCcnVzaCwgTkxSRS5Db21tb24iLCJDb2xvciI6eyIkaWQiOiIxMDYiLCJBIjoyNTUsIlIiOjI1NSwiRyI6MCwiQiI6MH19LCJMaW5lV2VpZ2h0IjowLjAsIkxpbmVUeXBlIjowLCJQYXJlbnRTdHlsZSI6bnVsbH0sIlBhcmVudFN0eWxlIjpudWxsfSwiVGl0bGVTdHlsZSI6eyIkaWQiOiIxMDciLCJGb250U2V0dGluZ3MiOnsiJGlkIjoiMTA4IiwiRm9udFNpemUiOjExLCJGb250TmFtZSI6IkNhbGlicmkiLCJJc0JvbGQiOnRydWUsIklzSXRhbGljIjpmYWxzZSwiSXNVbmRlcmxpbmVkIjpmYWxzZSwiUGFyZW50U3R5bGUiOm51bGx9LCJBdXRvU2l6ZSI6MCwiRm9yZWdyb3VuZCI6eyIkaWQiOiIxMDkiLCJDb2xvciI6eyIkaWQiOiIxMTAiLCJBIjoyNTUsIlIiOjAsIkciOjAsIkIiOjB9fSwiTWF4V2lkdGgiOjk2MC4wLCJNYXhIZWlnaHQiOiJJbmZpbml0eSIsIlNtYXJ0Rm9yZWdyb3VuZElzQWN0aXZlIjpmYWxzZSwiSG9yaXpvbnRhbEFsaWdubWVudCI6MCwiVmVydGljYWxBbGlnbm1lbnQiOjAsIlNtYXJ0Rm9yZWdyb3VuZCI6bnVsbCwiTWFyZ2luIjp7IiRpZCI6IjExMSIsIlRvcCI6MCwiTGVmdCI6MCwiUmlnaHQiOjAsIkJvdHRvbSI6MH0sIlBhZGRpbmciOnsiJGlkIjoiMTEyIiwiVG9wIjowLCJMZWZ0IjowLCJSaWdodCI6MCwiQm90dG9tIjowfSwiQmFja2dyb3VuZCI6eyIkaWQiOiIxMTMiLCJDb2xvciI6eyIkcmVmIjoiMjAifX0sIklzVmlzaWJsZSI6dHJ1ZSwiV2lkdGgiOjAuMCwiSGVpZ2h0IjowLjAsIkJvcmRlclN0eWxlIjpudWxsLCJQYXJlbnRTdHlsZSI6bnVsbH0sIkRhdGVTdHlsZSI6eyIkaWQiOiIxMTQiLCJGb250U2V0dGluZ3MiOnsiJGlkIjoiMTE1IiwiRm9udFNpemUiOjEwLCJGb250TmFtZSI6IkNhbGlicmkiLCJJc0JvbGQiOmZhbHNlLCJJc0l0YWxpYyI6ZmFsc2UsIklzVW5kZXJsaW5lZCI6ZmFsc2UsIlBhcmVudFN0eWxlIjpudWxsfSwiQXV0b1NpemUiOjAsIkZvcmVncm91bmQiOnsiJGlkIjoiMTE2IiwiQ29sb3IiOnsiJGlkIjoiMTE3IiwiQSI6MjU1LCJSIjozMSwiRyI6NzMsIkIiOjEyNn19LCJNYXhXaWR0aCI6MjAwLjAsIk1heEhlaWdodCI6IkluZmluaXR5IiwiU21hcnRGb3JlZ3JvdW5kSXNBY3RpdmUiOmZhbHNlLCJIb3Jpem9udGFsQWxpZ25tZW50IjowLCJWZXJ0aWNhbEFsaWdubWVudCI6MCwiU21hcnRGb3JlZ3JvdW5kIjpudWxsLCJNYXJnaW4iOnsiJGlkIjoiMTE4IiwiVG9wIjowLCJMZWZ0IjowLCJSaWdodCI6MCwiQm90dG9tIjowfSwiUGFkZGluZyI6eyIkaWQiOiIxMTkiLCJUb3AiOjAsIkxlZnQiOjAsIlJpZ2h0IjowLCJCb3R0b20iOjB9LCJCYWNrZ3JvdW5kIjp7IiRpZCI6IjEyMCIsIkNvbG9yIjp7IiRyZWYiOiIyMCJ9fSwiSXNWaXNpYmxlIjp0cnVlLCJXaWR0aCI6MC4wLCJIZWlnaHQiOjAuMCwiQm9yZGVyU3R5bGUiOm51bGwsIlBhcmVudFN0eWxlIjpudWxsfSwiRGF0ZUZvcm1hdCI6eyIkaWQiOiIxMjEiLCJGb3JtYXRTdHJpbmciOiJNL2QveXl5eSIsIlNlcGFyYXRvciI6Ii8iLCJVc2VJbnRlcm5hdGlvbmFsRGF0ZUZvcm1hdCI6ZmFsc2V9LCJJc1Zpc2libGUiOnRydWUsIlBhcmVudFN0eWxlIjpudWxsfSwiU2hvd0VsYXBzZWRUaW1lR3JhZGllbnRTdHlsZSI6ZmFsc2V9LCJTY2FsZSI6eyIkaWQiOiIxMjIiLCJTdGFydERhdGUiOiIyMDE2LTAzLTA3VDAwOjAwOjAwWiIsIkVuZERhdGUiOiIyMDE2LTA0LTIxVDIzOjU5OjU5Ljk5OVoiLCJGb3JtYXQiOiJNTS9kZCIsIlR5cGUiOjAsIkF1dG9EYXRlUmFuZ2UiOmZhbHNlLCJXb3JraW5nRGF5cyI6MzEsIlRvZGF5TWFya2VyVGV4dCI6IlRvZGF5IiwiQXV0b1NjYWxlVHlwZSI6ZmFsc2V9LCJNaWxlc3RvbmVzIjpbeyIkaWQiOiIxMjMiLCJEYXRlIjoiMjAxNi0wMy0xM1QyMzo1OTo1OS45OTlaIiwiU3R5bGUiOnsiJGlkIjoiMTI0IiwiU2hhcGUiOjIsIkNvbm5lY3Rvck1hcmdpbiI6eyIkcmVmIjoiNTQifSwiQ29ubmVjdG9yU3R5bGUiOnsiJGlkIjoiMTI1IiwiTGluZUNvbG9yIjp7IiRpZCI6IjEyNiIsIiR0eXBlIjoiTkxSRS5Db21tb24uRG9tLlNvbGlkQ29sb3JCcnVzaCwgTkxSRS5Db21tb24iLCJDb2xvciI6eyIkaWQiOiIxMjciLCJBIjoxMjcsIlIiOjIzNCwiRyI6MjIsIkIiOjMwfX0sIkxpbmVXZWlnaHQiOjEuMCwiTGluZVR5cGUiOjAsIlBhcmVudFN0eWxlIjp7IiRyZWYiOiI1NSJ9fSwiSXNCZWxvd1RpbWViYW5kIjp0cnVlLCJIaWRlRGF0ZSI6ZmFsc2UsIlNoYXBlU2l6ZSI6MSwiU3BhY2luZyI6MS4wLCJQYWRkaW5nIjp7IiRyZWYiOiI1OCJ9LCJTaGFwZVN0eWxlIjp7IiRpZCI6IjEyOCIsIk1hcmdpbiI6eyIkcmVmIjoiNjAifSwiUGFkZGluZyI6eyIkcmVmIjoiNjEifSwiQmFja2dyb3VuZCI6eyIkaWQiOiIxMjkiLCJDb2xvciI6eyIkaWQiOiIxMzAiLCJBIjoyNTUsIlIiOjIzNCwiRyI6MjIsIkIiOjMwfX0sIklzVmlzaWJsZSI6dHJ1ZSwiV2lkdGgiOjE4LjAsIkhlaWdodCI6MjAuMCwiQm9yZGVyU3R5bGUiOnsiJGlkIjoiMTMxIiwiTGluZUNvbG9yIjp7IiRyZWYiOiI2MyJ9LCJMaW5lV2VpZ2h0IjowLjAsIkxpbmVUeXBlIjowLCJQYXJlbnRTdHlsZSI6eyIkcmVmIjoiNjIifX0sIlBhcmVudFN0eWxlIjp7IiRyZWYiOiI1OSJ9fSwiVGl0bGVTdHlsZSI6eyIkaWQiOiIxMzIiLCJGb250U2V0dGluZ3MiOnsiJGlkIjoiMTMzIiwiRm9udFNpemUiOjExLCJGb250TmFtZSI6IkNhbGlicmkiLCJJc0JvbGQiOnRydWUsIklzSXRhbGljIjpmYWxzZSwiSXNVbmRlcmxpbmVkIjpmYWxzZSwiUGFyZW50U3R5bGUiOnsiJHJlZiI6IjY2In19LCJBdXRvU2l6ZSI6MCwiRm9yZWdyb3VuZCI6eyIkcmVmIjoiNjcifSwiTWF4V2lkdGgiOjIwMC4wLCJNYXhIZWlnaHQiOiJJbmZpbml0eSIsIlNtYXJ0Rm9yZWdyb3VuZElzQWN0aXZlIjpmYWxzZSwiSG9yaXpvbnRhbEFsaWdubWVudCI6MCwiVmVydGljYWxBbGlnbm1lbnQiOjAsIlNtYXJ0Rm9yZWdyb3VuZCI6bnVsbCwiTWFyZ2luIjp7IiRyZWYiOiI2OSJ9LCJQYWRkaW5nIjp7IiRyZWYiOiI3MCJ9LCJCYWNrZ3JvdW5kIjp7IiRyZWYiOiI3MSJ9LCJJc1Zpc2libGUiOnRydWUsIldpZHRoIjowLjAsIkhlaWdodCI6MC4wLCJCb3JkZXJTdHlsZSI6eyIkaWQiOiIxMzQiLCJMaW5lQ29sb3IiOm51bGwsIkxpbmVXZWlnaHQiOjAuMCwiTGluZVR5cGUiOjAsIlBhcmVudFN0eWxlIjpudWxsfSwiUGFyZW50U3R5bGUiOnsiJHJlZiI6IjY1In19LCJEYXRlU3R5bGUiOnsiJGlkIjoiMTM1IiwiRm9udFNldHRpbmdzIjp7IiRpZCI6IjEzNi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dHJ1ZSwiV2lkdGgiOjAuMCwiSGVpZ2h0IjowLjAsIkJvcmRlclN0eWxlIjp7IiRpZCI6IjEzNyIsIkxpbmVDb2xvciI6bnVsbCwiTGluZVdlaWdodCI6MC4wLCJMaW5lVHlwZSI6MCwiUGFyZW50U3R5bGUiOm51bGx9LCJQYXJlbnRTdHlsZSI6eyIkcmVmIjoiNzIifX0sIkRhdGVGb3JtYXQiOnsiJHJlZiI6Ijc5In0sIklzVmlzaWJsZSI6dHJ1ZSwiUGFyZW50U3R5bGUiOnsiJHJlZiI6IjUzIn19LCJQb3NpdGlvbiI6eyJSYXRpbyI6MC4wLCJJc0N1c3RvbSI6ZmFsc2V9LCJJZCI6ImQxZDcxNGViLWFkYzQtNDBmZS04MjIxLWNlYjNhYmE0NGMwOSIsIkltcG9ydElkIjpudWxsLCJUaXRsZSI6IlNwcmluZyBcIkJyZWFrXCIgRW5kIiwiTm90ZSI6bnVsbCwiSHlwZXJsaW5rIjpudWxsLCJJc0NoYW5nZWQiOmZhbHNlLCJJc05ldyI6ZmFsc2V9LHsiJGlkIjoiMTM4IiwiRGF0ZSI6IjIwMTYtMDMtMjVUMjM6NTk6NTkuOTk5WiIsIlN0eWxlIjp7IiRpZCI6IjEzOSIsIlNoYXBlIjoyLCJDb25uZWN0b3JNYXJnaW4iOnsiJHJlZiI6IjU0In0sIkNvbm5lY3RvclN0eWxlIjp7IiRpZCI6IjE0MCIsIkxpbmVDb2xvciI6eyIkaWQiOiIxNDEiLCIkdHlwZSI6Ik5MUkUuQ29tbW9uLkRvbS5Tb2xpZENvbG9yQnJ1c2gsIE5MUkUuQ29tbW9uIiwiQ29sb3IiOnsiJGlkIjoiMTQyIiwiQSI6ODksIlIiOjY4LCJHIjo4NCwiQiI6MTA2fX0sIkxpbmVXZWlnaHQiOjEuMCwiTGluZVR5cGUiOjAsIlBhcmVudFN0eWxlIjp7IiRyZWYiOiI1NSJ9fSwiSXNCZWxvd1RpbWViYW5kIjpmYWxzZSwiSGlkZURhdGUiOmZhbHNlLCJTaGFwZVNpemUiOjEsIlNwYWNpbmciOjEuMCwiUGFkZGluZyI6eyIkcmVmIjoiNTgifSwiU2hhcGVTdHlsZSI6eyIkaWQiOiIxNDMiLCJNYXJnaW4iOnsiJHJlZiI6IjYwIn0sIlBhZGRpbmciOnsiJHJlZiI6IjYxIn0sIkJhY2tncm91bmQiOnsiJGlkIjoiMTQ0IiwiQ29sb3IiOnsiJGlkIjoiMTQ1IiwiQSI6MjU1LCJSIjoyNTQsIkciOjE4NiwiQiI6MTB9fSwiSXNWaXNpYmxlIjp0cnVlLCJXaWR0aCI6MTguMCwiSGVpZ2h0IjoyMC4wLCJCb3JkZXJTdHlsZSI6eyIkaWQiOiIxNDYiLCJMaW5lQ29sb3IiOnsiJHJlZiI6IjYzIn0sIkxpbmVXZWlnaHQiOjAuMCwiTGluZVR5cGUiOjAsIlBhcmVudFN0eWxlIjp7IiRyZWYiOiI2MiJ9fSwiUGFyZW50U3R5bGUiOnsiJHJlZiI6IjU5In19LCJUaXRsZVN0eWxlIjp7IiRpZCI6IjE0NyIsIkZvbnRTZXR0aW5ncyI6eyIkaWQiOiIxNDgiLCJGb250U2l6ZSI6MTEsIkZvbnROYW1lIjoiQ2FsaWJyaSIsIklzQm9sZCI6dHJ1ZSwiSXNJdGFsaWMiOmZhbHNlLCJJc1VuZGVybGluZWQiOmZhbHNlLCJQYXJlbnRTdHlsZSI6eyIkcmVmIjoiNjYifX0sIkF1dG9TaXplIjowLCJGb3JlZ3JvdW5kIjp7IiRyZWYiOiI2NyJ9LCJNYXhXaWR0aCI6MjAwLjAsIk1heEhlaWdodCI6IkluZmluaXR5IiwiU21hcnRGb3JlZ3JvdW5kSXNBY3RpdmUiOmZhbHNlLCJIb3Jpem9udGFsQWxpZ25tZW50IjowLCJWZXJ0aWNhbEFsaWdubWVudCI6MCwiU21hcnRGb3JlZ3JvdW5kIjpudWxsLCJNYXJnaW4iOnsiJHJlZiI6IjY5In0sIlBhZGRpbmciOnsiJHJlZiI6IjcwIn0sIkJhY2tncm91bmQiOnsiJHJlZiI6IjcxIn0sIklzVmlzaWJsZSI6dHJ1ZSwiV2lkdGgiOjAuMCwiSGVpZ2h0IjowLjAsIkJvcmRlclN0eWxlIjp7IiRpZCI6IjE0OSIsIkxpbmVDb2xvciI6bnVsbCwiTGluZVdlaWdodCI6MC4wLCJMaW5lVHlwZSI6MCwiUGFyZW50U3R5bGUiOm51bGx9LCJQYXJlbnRTdHlsZSI6eyIkcmVmIjoiNjUifX0sIkRhdGVTdHlsZSI6eyIkaWQiOiIxNTAiLCJGb250U2V0dGluZ3MiOnsiJGlkIjoiMTUxIiwiRm9udFNpemUiOjEwLCJGb250TmFtZSI6IkNhbGlicmkiLCJJc0JvbGQiOmZhbHNlLCJJc0l0YWxpYyI6ZmFsc2UsIklzVW5kZXJsaW5lZCI6ZmFsc2UsIlBhcmVudFN0eWxlIjp7IiRyZWYiOiI3MyJ9fSwiQXV0b1NpemUiOjAsIkZvcmVncm91bmQiOnsiJHJlZiI6Ijc0In0sIk1heFdpZHRoIjoyMDAuMCwiTWF4SGVpZ2h0IjoiSW5maW5pdHkiLCJTbWFydEZvcmVncm91bmRJc0FjdGl2ZSI6ZmFsc2UsIkhvcml6b250YWxBbGlnbm1lbnQiOjAsIlZlcnRpY2FsQWxpZ25tZW50IjowLCJTbWFydEZvcmVncm91bmQiOm51bGwsIk1hcmdpbiI6eyIkcmVmIjoiNzYifSwiUGFkZGluZyI6eyIkcmVmIjoiNzcifSwiQmFja2dyb3VuZCI6eyIkcmVmIjoiNzgifSwiSXNWaXNpYmxlIjp0cnVlLCJXaWR0aCI6MC4wLCJIZWlnaHQiOjAuMCwiQm9yZGVyU3R5bGUiOnsiJGlkIjoiMTUyIiwiTGluZUNvbG9yIjpudWxsLCJMaW5lV2VpZ2h0IjowLjAsIkxpbmVUeXBlIjowLCJQYXJlbnRTdHlsZSI6bnVsbH0sIlBhcmVudFN0eWxlIjp7IiRyZWYiOiI3MiJ9fSwiRGF0ZUZvcm1hdCI6eyIkcmVmIjoiNzkifSwiSXNWaXNpYmxlIjp0cnVlLCJQYXJlbnRTdHlsZSI6eyIkcmVmIjoiNTMifX0sIlBvc2l0aW9uIjp7IlJhdGlvIjowLjAsIklzQ3VzdG9tIjpmYWxzZX0sIklkIjoiOGNjMWJhNjItYmM5Mi00NzkzLTk5ZjMtOTlmMWRhYWM4ZDA3IiwiSW1wb3J0SWQiOm51bGwsIlRpdGxlIjoiUHJlc2VudGF0aW9uIElJIChEYXRlIFRCQSkiLCJOb3RlIjpudWxsLCJIeXBlcmxpbmsiOm51bGwsIklzQ2hhbmdlZCI6ZmFsc2UsIklzTmV3IjpmYWxzZX0seyIkaWQiOiIxNTMiLCJEYXRlIjoiMjAxNi0wMy0yOVQyMzo1OTo1OS45OTlaIiwiU3R5bGUiOnsiJGlkIjoiMTU0IiwiU2hhcGUiOjIsIkNvbm5lY3Rvck1hcmdpbiI6eyIkcmVmIjoiNTQifSwiQ29ubmVjdG9yU3R5bGUiOnsiJGlkIjoiMTU1IiwiTGluZUNvbG9yIjp7IiRpZCI6IjE1NiIsIiR0eXBlIjoiTkxSRS5Db21tb24uRG9tLlNvbGlkQ29sb3JCcnVzaCwgTkxSRS5Db21tb24iLCJDb2xvciI6eyIkaWQiOiIxNTciLCJBIjoxMjcsIlIiOjIzNCwiRyI6MjIsIkIiOjMwfX0sIkxpbmVXZWlnaHQiOjEuMCwiTGluZVR5cGUiOjAsIlBhcmVudFN0eWxlIjp7IiRyZWYiOiI1NSJ9fSwiSXNCZWxvd1RpbWViYW5kIjp0cnVlLCJIaWRlRGF0ZSI6ZmFsc2UsIlNoYXBlU2l6ZSI6MSwiU3BhY2luZyI6MS4wLCJQYWRkaW5nIjp7IiRyZWYiOiI1OCJ9LCJTaGFwZVN0eWxlIjp7IiRpZCI6IjE1OCIsIk1hcmdpbiI6eyIkcmVmIjoiNjAifSwiUGFkZGluZyI6eyIkcmVmIjoiNjEifSwiQmFja2dyb3VuZCI6eyIkaWQiOiIxNTkiLCJDb2xvciI6eyIkaWQiOiIxNjAiLCJBIjoyNTUsIlIiOjIzNCwiRyI6MjIsIkIiOjMwfX0sIklzVmlzaWJsZSI6dHJ1ZSwiV2lkdGgiOjE4LjAsIkhlaWdodCI6MjAuMCwiQm9yZGVyU3R5bGUiOnsiJGlkIjoiMTYxIiwiTGluZUNvbG9yIjp7IiRyZWYiOiI2MyJ9LCJMaW5lV2VpZ2h0IjowLjAsIkxpbmVUeXBlIjowLCJQYXJlbnRTdHlsZSI6eyIkcmVmIjoiNjIifX0sIlBhcmVudFN0eWxlIjp7IiRyZWYiOiI1OSJ9fSwiVGl0bGVTdHlsZSI6eyIkaWQiOiIxNjIiLCJGb250U2V0dGluZ3MiOnsiJGlkIjoiMTYzIiwiRm9udFNpemUiOjExLCJGb250TmFtZSI6IkNhbGlicmkiLCJJc0JvbGQiOnRydWUsIklzSXRhbGljIjpmYWxzZSwiSXNVbmRlcmxpbmVkIjpmYWxzZSwiUGFyZW50U3R5bGUiOnsiJHJlZiI6IjY2In19LCJBdXRvU2l6ZSI6MCwiRm9yZWdyb3VuZCI6eyIkcmVmIjoiNjcifSwiTWF4V2lkdGgiOjIwMC4wLCJNYXhIZWlnaHQiOiJJbmZpbml0eSIsIlNtYXJ0Rm9yZWdyb3VuZElzQWN0aXZlIjpmYWxzZSwiSG9yaXpvbnRhbEFsaWdubWVudCI6MCwiVmVydGljYWxBbGlnbm1lbnQiOjAsIlNtYXJ0Rm9yZWdyb3VuZCI6bnVsbCwiTWFyZ2luIjp7IiRyZWYiOiI2OSJ9LCJQYWRkaW5nIjp7IiRyZWYiOiI3MCJ9LCJCYWNrZ3JvdW5kIjp7IiRyZWYiOiI3MSJ9LCJJc1Zpc2libGUiOnRydWUsIldpZHRoIjowLjAsIkhlaWdodCI6MC4wLCJCb3JkZXJTdHlsZSI6eyIkaWQiOiIxNjQiLCJMaW5lQ29sb3IiOm51bGwsIkxpbmVXZWlnaHQiOjAuMCwiTGluZVR5cGUiOjAsIlBhcmVudFN0eWxlIjpudWxsfSwiUGFyZW50U3R5bGUiOnsiJHJlZiI6IjY1In19LCJEYXRlU3R5bGUiOnsiJGlkIjoiMTY1IiwiRm9udFNldHRpbmdzIjp7IiRpZCI6IjE2Ni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dHJ1ZSwiV2lkdGgiOjAuMCwiSGVpZ2h0IjowLjAsIkJvcmRlclN0eWxlIjp7IiRpZCI6IjE2NyIsIkxpbmVDb2xvciI6bnVsbCwiTGluZVdlaWdodCI6MC4wLCJMaW5lVHlwZSI6MCwiUGFyZW50U3R5bGUiOm51bGx9LCJQYXJlbnRTdHlsZSI6eyIkcmVmIjoiNzIifX0sIkRhdGVGb3JtYXQiOnsiJHJlZiI6Ijc5In0sIklzVmlzaWJsZSI6dHJ1ZSwiUGFyZW50U3R5bGUiOnsiJHJlZiI6IjUzIn19LCJQb3NpdGlvbiI6eyJSYXRpbyI6MC4wLCJJc0N1c3RvbSI6ZmFsc2V9LCJJZCI6IjRmMjE4YjgzLWFlYjUtNGEzNS05YjVkLTZkZjQ3OWQ0YTE0ZSIsIkltcG9ydElkIjpudWxsLCJUaXRsZSI6IkdlbiBJSSBQcm90b3R5cGUgQ29tcGxldGUiLCJOb3RlIjpudWxsLCJIeXBlcmxpbmsiOm51bGwsIklzQ2hhbmdlZCI6ZmFsc2UsIklzTmV3IjpmYWxzZX0seyIkaWQiOiIxNjgiLCJEYXRlIjoiMjAxNi0wNC0wMVQyMzo1OTo1OS45OTlaIiwiU3R5bGUiOnsiJGlkIjoiMTY5IiwiU2hhcGUiOjIsIkNvbm5lY3Rvck1hcmdpbiI6eyIkcmVmIjoiNTQifSwiQ29ubmVjdG9yU3R5bGUiOnsiJGlkIjoiMTcwIiwiTGluZUNvbG9yIjp7IiRpZCI6IjE3MSIsIiR0eXBlIjoiTkxSRS5Db21tb24uRG9tLlNvbGlkQ29sb3JCcnVzaCwgTkxSRS5Db21tb24iLCJDb2xvciI6eyIkaWQiOiIxNzIiLCJBIjoxMjcsIlIiOjkxLCJHIjoxNTUsIkIiOjIxM319LCJMaW5lV2VpZ2h0IjoxLjAsIkxpbmVUeXBlIjowLCJQYXJlbnRTdHlsZSI6eyIkcmVmIjoiNTUifX0sIklzQmVsb3dUaW1lYmFuZCI6ZmFsc2UsIkhpZGVEYXRlIjpmYWxzZSwiU2hhcGVTaXplIjoxLCJTcGFjaW5nIjoxLjAsIlBhZGRpbmciOnsiJHJlZiI6IjU4In0sIlNoYXBlU3R5bGUiOnsiJGlkIjoiMTczIiwiTWFyZ2luIjp7IiRyZWYiOiI2MCJ9LCJQYWRkaW5nIjp7IiRyZWYiOiI2MSJ9LCJCYWNrZ3JvdW5kIjp7IiRpZCI6IjE3NCIsIkNvbG9yIjp7IiRpZCI6IjE3NSIsIkEiOjI1NSwiUiI6OTEsIkciOjE1NSwiQiI6MjEzfX0sIklzVmlzaWJsZSI6dHJ1ZSwiV2lkdGgiOjE4LjAsIkhlaWdodCI6MjAuMCwiQm9yZGVyU3R5bGUiOnsiJGlkIjoiMTc2IiwiTGluZUNvbG9yIjp7IiRyZWYiOiI2MyJ9LCJMaW5lV2VpZ2h0IjowLjAsIkxpbmVUeXBlIjowLCJQYXJlbnRTdHlsZSI6eyIkcmVmIjoiNjIifX0sIlBhcmVudFN0eWxlIjp7IiRyZWYiOiI1OSJ9fSwiVGl0bGVTdHlsZSI6eyIkaWQiOiIxNzciLCJGb250U2V0dGluZ3MiOnsiJGlkIjoiMTc4IiwiRm9udFNpemUiOjExLCJGb250TmFtZSI6IkNhbGlicmkiLCJJc0JvbGQiOnRydWUsIklzSXRhbGljIjpmYWxzZSwiSXNVbmRlcmxpbmVkIjpmYWxzZSwiUGFyZW50U3R5bGUiOnsiJHJlZiI6IjY2In19LCJBdXRvU2l6ZSI6MCwiRm9yZWdyb3VuZCI6eyIkcmVmIjoiNjcifSwiTWF4V2lkdGgiOjIwMC4wLCJNYXhIZWlnaHQiOiJJbmZpbml0eSIsIlNtYXJ0Rm9yZWdyb3VuZElzQWN0aXZlIjpmYWxzZSwiSG9yaXpvbnRhbEFsaWdubWVudCI6MCwiVmVydGljYWxBbGlnbm1lbnQiOjAsIlNtYXJ0Rm9yZWdyb3VuZCI6bnVsbCwiTWFyZ2luIjp7IiRyZWYiOiI2OSJ9LCJQYWRkaW5nIjp7IiRyZWYiOiI3MCJ9LCJCYWNrZ3JvdW5kIjp7IiRyZWYiOiI3MSJ9LCJJc1Zpc2libGUiOnRydWUsIldpZHRoIjowLjAsIkhlaWdodCI6MC4wLCJCb3JkZXJTdHlsZSI6eyIkaWQiOiIxNzkiLCJMaW5lQ29sb3IiOm51bGwsIkxpbmVXZWlnaHQiOjAuMCwiTGluZVR5cGUiOjAsIlBhcmVudFN0eWxlIjpudWxsfSwiUGFyZW50U3R5bGUiOnsiJHJlZiI6IjY1In19LCJEYXRlU3R5bGUiOnsiJGlkIjoiMTgwIiwiRm9udFNldHRpbmdzIjp7IiRpZCI6IjE4MS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dHJ1ZSwiV2lkdGgiOjAuMCwiSGVpZ2h0IjowLjAsIkJvcmRlclN0eWxlIjp7IiRpZCI6IjE4MiIsIkxpbmVDb2xvciI6bnVsbCwiTGluZVdlaWdodCI6MC4wLCJMaW5lVHlwZSI6MCwiUGFyZW50U3R5bGUiOm51bGx9LCJQYXJlbnRTdHlsZSI6eyIkcmVmIjoiNzIifX0sIkRhdGVGb3JtYXQiOnsiJHJlZiI6Ijc5In0sIklzVmlzaWJsZSI6dHJ1ZSwiUGFyZW50U3R5bGUiOnsiJHJlZiI6IjUzIn19LCJQb3NpdGlvbiI6eyJSYXRpbyI6MC4wLCJJc0N1c3RvbSI6ZmFsc2V9LCJJZCI6IjRkNDlkZjBlLTMwNjEtNDQ5YS05YjRhLWQ3OWZkZTExZjY3YSIsIkltcG9ydElkIjpudWxsLCJUaXRsZSI6Ik9wZXJhdGlvbiBNYW51YWwgJiBEZXNpZ24gUmVwb3J0IiwiTm90ZSI6bnVsbCwiSHlwZXJsaW5rIjpudWxsLCJJc0NoYW5nZWQiOmZhbHNlLCJJc05ldyI6ZmFsc2V9LHsiJGlkIjoiMTgzIiwiRGF0ZSI6IjIwMTYtMDQtMDRUMjM6NTk6NTkuOTk5WiIsIlN0eWxlIjp7IiRpZCI6IjE4NCIsIlNoYXBlIjoyLCJDb25uZWN0b3JNYXJnaW4iOnsiJHJlZiI6IjU0In0sIkNvbm5lY3RvclN0eWxlIjp7IiRpZCI6IjE4NSIsIkxpbmVDb2xvciI6eyIkaWQiOiIxODYiLCIkdHlwZSI6Ik5MUkUuQ29tbW9uLkRvbS5Tb2xpZENvbG9yQnJ1c2gsIE5MUkUuQ29tbW9uIiwiQ29sb3IiOnsiJGlkIjoiMTg3IiwiQSI6MTI3LCJSIjoyMzQsIkciOjIyLCJCIjozMH19LCJMaW5lV2VpZ2h0IjoxLjAsIkxpbmVUeXBlIjowLCJQYXJlbnRTdHlsZSI6eyIkcmVmIjoiNTUifX0sIklzQmVsb3dUaW1lYmFuZCI6dHJ1ZSwiSGlkZURhdGUiOmZhbHNlLCJTaGFwZVNpemUiOjEsIlNwYWNpbmciOjEuMCwiUGFkZGluZyI6eyIkcmVmIjoiNTgifSwiU2hhcGVTdHlsZSI6eyIkaWQiOiIxODgiLCJNYXJnaW4iOnsiJHJlZiI6IjYwIn0sIlBhZGRpbmciOnsiJHJlZiI6IjYxIn0sIkJhY2tncm91bmQiOnsiJGlkIjoiMTg5IiwiQ29sb3IiOnsiJGlkIjoiMTkwIiwiQSI6MjU1LCJSIjoyMzQsIkciOjIyLCJCIjozMH19LCJJc1Zpc2libGUiOnRydWUsIldpZHRoIjoxOC4wLCJIZWlnaHQiOjIwLjAsIkJvcmRlclN0eWxlIjp7IiRpZCI6IjE5MSIsIkxpbmVDb2xvciI6eyIkcmVmIjoiNjMifSwiTGluZVdlaWdodCI6MC4wLCJMaW5lVHlwZSI6MCwiUGFyZW50U3R5bGUiOnsiJHJlZiI6IjYyIn19LCJQYXJlbnRTdHlsZSI6eyIkcmVmIjoiNTkifX0sIlRpdGxlU3R5bGUiOnsiJGlkIjoiMTkyIiwiRm9udFNldHRpbmdzIjp7IiRpZCI6IjE5MyIsIkZvbnRTaXplIjoxMSwiRm9udE5hbWUiOiJDYWxpYnJpIiwiSXNCb2xkIjp0cnVlLCJJc0l0YWxpYyI6ZmFsc2UsIklzVW5kZXJsaW5lZCI6ZmFsc2UsIlBhcmVudFN0eWxlIjp7IiRyZWYiOiI2NiJ9fSwiQXV0b1NpemUiOjAsIkZvcmVncm91bmQiOnsiJHJlZiI6IjY3In0sIk1heFdpZHRoIjoyMDAuMCwiTWF4SGVpZ2h0IjoiSW5maW5pdHkiLCJTbWFydEZvcmVncm91bmRJc0FjdGl2ZSI6ZmFsc2UsIkhvcml6b250YWxBbGlnbm1lbnQiOjAsIlZlcnRpY2FsQWxpZ25tZW50IjowLCJTbWFydEZvcmVncm91bmQiOm51bGwsIk1hcmdpbiI6eyIkcmVmIjoiNjkifSwiUGFkZGluZyI6eyIkcmVmIjoiNzAifSwiQmFja2dyb3VuZCI6eyIkcmVmIjoiNzEifSwiSXNWaXNpYmxlIjp0cnVlLCJXaWR0aCI6MC4wLCJIZWlnaHQiOjAuMCwiQm9yZGVyU3R5bGUiOnsiJGlkIjoiMTk0IiwiTGluZUNvbG9yIjpudWxsLCJMaW5lV2VpZ2h0IjowLjAsIkxpbmVUeXBlIjowLCJQYXJlbnRTdHlsZSI6bnVsbH0sIlBhcmVudFN0eWxlIjp7IiRyZWYiOiI2NSJ9fSwiRGF0ZVN0eWxlIjp7IiRpZCI6IjE5NSIsIkZvbnRTZXR0aW5ncyI6eyIkaWQiOiIxOTYiLCJGb250U2l6ZSI6MTAsIkZvbnROYW1lIjoiQ2FsaWJyaS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xOTciLCJMaW5lQ29sb3IiOm51bGwsIkxpbmVXZWlnaHQiOjAuMCwiTGluZVR5cGUiOjAsIlBhcmVudFN0eWxlIjpudWxsfSwiUGFyZW50U3R5bGUiOnsiJHJlZiI6IjcyIn19LCJEYXRlRm9ybWF0Ijp7IiRyZWYiOiI3OSJ9LCJJc1Zpc2libGUiOnRydWUsIlBhcmVudFN0eWxlIjp7IiRyZWYiOiI1MyJ9fSwiUG9zaXRpb24iOnsiUmF0aW8iOjAuMCwiSXNDdXN0b20iOmZhbHNlfSwiSWQiOiJlZWZiMjBhYi02MWRmLTQ1ODgtOWQwOS02ZGMwZTkwMjE3ZjciLCJJbXBvcnRJZCI6bnVsbCwiVGl0bGUiOiJHZW4gSUkgUHJvdG90eXBlIFZlcmlmaWVkIiwiTm90ZSI6bnVsbCwiSHlwZXJsaW5rIjpudWxsLCJJc0NoYW5nZWQiOmZhbHNlLCJJc05ldyI6ZmFsc2V9LHsiJGlkIjoiMTk4IiwiRGF0ZSI6IjIwMTYtMDQtMDhUMjM6NTk6NTkuOTk5WiIsIlN0eWxlIjp7IiRpZCI6IjE5OSIsIlNoYXBlIjoyLCJDb25uZWN0b3JNYXJnaW4iOnsiJHJlZiI6IjU0In0sIkNvbm5lY3RvclN0eWxlIjp7IiRpZCI6IjIwMCIsIkxpbmVDb2xvciI6eyIkaWQiOiIyMDEiLCIkdHlwZSI6Ik5MUkUuQ29tbW9uLkRvbS5Tb2xpZENvbG9yQnJ1c2gsIE5MUkUuQ29tbW9uIiwiQ29sb3IiOnsiJGlkIjoiMjAyIiwiQSI6ODksIlIiOjExMiwiRyI6MTczLCJCIjo3MX19LCJMaW5lV2VpZ2h0IjoxLjAsIkxpbmVUeXBlIjowLCJQYXJlbnRTdHlsZSI6eyIkcmVmIjoiNTUifX0sIklzQmVsb3dUaW1lYmFuZCI6ZmFsc2UsIkhpZGVEYXRlIjpmYWxzZSwiU2hhcGVTaXplIjoxLCJTcGFjaW5nIjoxLjAsIlBhZGRpbmciOnsiJHJlZiI6IjU4In0sIlNoYXBlU3R5bGUiOnsiJGlkIjoiMjAzIiwiTWFyZ2luIjp7IiRyZWYiOiI2MCJ9LCJQYWRkaW5nIjp7IiRyZWYiOiI2MSJ9LCJCYWNrZ3JvdW5kIjp7IiRpZCI6IjIwNCIsIkNvbG9yIjp7IiRpZCI6IjIwNSIsIkEiOjI1NSwiUiI6MTEyLCJHIjoxNzMsIkIiOjcxfX0sIklzVmlzaWJsZSI6dHJ1ZSwiV2lkdGgiOjE4LjAsIkhlaWdodCI6MjAuMCwiQm9yZGVyU3R5bGUiOnsiJGlkIjoiMjA2IiwiTGluZUNvbG9yIjp7IiRyZWYiOiI2MyJ9LCJMaW5lV2VpZ2h0IjowLjAsIkxpbmVUeXBlIjowLCJQYXJlbnRTdHlsZSI6eyIkcmVmIjoiNjIifX0sIlBhcmVudFN0eWxlIjp7IiRyZWYiOiI1OSJ9fSwiVGl0bGVTdHlsZSI6eyIkaWQiOiIyMDciLCJGb250U2V0dGluZ3MiOnsiJGlkIjoiMjA4IiwiRm9udFNpemUiOjExLCJGb250TmFtZSI6IkNhbGlicmkiLCJJc0JvbGQiOnRydWUsIklzSXRhbGljIjpmYWxzZSwiSXNVbmRlcmxpbmVkIjpmYWxzZSwiUGFyZW50U3R5bGUiOnsiJHJlZiI6IjY2In19LCJBdXRvU2l6ZSI6MCwiRm9yZWdyb3VuZCI6eyIkcmVmIjoiNjcifSwiTWF4V2lkdGgiOjIwMC4wLCJNYXhIZWlnaHQiOiJJbmZpbml0eSIsIlNtYXJ0Rm9yZWdyb3VuZElzQWN0aXZlIjpmYWxzZSwiSG9yaXpvbnRhbEFsaWdubWVudCI6MCwiVmVydGljYWxBbGlnbm1lbnQiOjAsIlNtYXJ0Rm9yZWdyb3VuZCI6bnVsbCwiTWFyZ2luIjp7IiRyZWYiOiI2OSJ9LCJQYWRkaW5nIjp7IiRyZWYiOiI3MCJ9LCJCYWNrZ3JvdW5kIjp7IiRyZWYiOiI3MSJ9LCJJc1Zpc2libGUiOnRydWUsIldpZHRoIjowLjAsIkhlaWdodCI6MC4wLCJCb3JkZXJTdHlsZSI6eyIkaWQiOiIyMDkiLCJMaW5lQ29sb3IiOm51bGwsIkxpbmVXZWlnaHQiOjAuMCwiTGluZVR5cGUiOjAsIlBhcmVudFN0eWxlIjpudWxsfSwiUGFyZW50U3R5bGUiOnsiJHJlZiI6IjY1In19LCJEYXRlU3R5bGUiOnsiJGlkIjoiMjEwIiwiRm9udFNldHRpbmdzIjp7IiRpZCI6IjIxMS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dHJ1ZSwiV2lkdGgiOjAuMCwiSGVpZ2h0IjowLjAsIkJvcmRlclN0eWxlIjp7IiRpZCI6IjIxMiIsIkxpbmVDb2xvciI6bnVsbCwiTGluZVdlaWdodCI6MC4wLCJMaW5lVHlwZSI6MCwiUGFyZW50U3R5bGUiOm51bGx9LCJQYXJlbnRTdHlsZSI6eyIkcmVmIjoiNzIifX0sIkRhdGVGb3JtYXQiOnsiJHJlZiI6Ijc5In0sIklzVmlzaWJsZSI6dHJ1ZSwiUGFyZW50U3R5bGUiOnsiJHJlZiI6IjUzIn19LCJQb3NpdGlvbiI6eyJSYXRpbyI6MC4wLCJJc0N1c3RvbSI6ZmFsc2V9LCJJZCI6IjA1MWEzMmU0LWZmMGUtNDcyMi05MzgwLTY2OWRlNjRmZTVhYiIsIkltcG9ydElkIjpudWxsLCJUaXRsZSI6IkZpbmFsIFJlcG9ydCwgRmluYWwgV2VicGFnZSwgTm90ZWJvb2tzIiwiTm90ZSI6bnVsbCwiSHlwZXJsaW5rIjpudWxsLCJJc0NoYW5nZWQiOmZhbHNlLCJJc05ldyI6ZmFsc2V9LHsiJGlkIjoiMjEzIiwiRGF0ZSI6IjIwMTYtMDQtMTRUMjM6NTk6NTkuOTk5WiIsIlN0eWxlIjp7IiRpZCI6IjIxNCIsIlNoYXBlIjoyLCJDb25uZWN0b3JNYXJnaW4iOnsiJHJlZiI6IjU0In0sIkNvbm5lY3RvclN0eWxlIjp7IiRpZCI6IjIxNSIsIkxpbmVDb2xvciI6eyIkaWQiOiIyMTYiLCIkdHlwZSI6Ik5MUkUuQ29tbW9uLkRvbS5Tb2xpZENvbG9yQnJ1c2gsIE5MUkUuQ29tbW9uIiwiQ29sb3IiOnsiJGlkIjoiMjE3IiwiQSI6ODksIlIiOjExMiwiRyI6MTczLCJCIjo3MX19LCJMaW5lV2VpZ2h0IjoxLjAsIkxpbmVUeXBlIjowLCJQYXJlbnRTdHlsZSI6eyIkcmVmIjoiNTUifX0sIklzQmVsb3dUaW1lYmFuZCI6ZmFsc2UsIkhpZGVEYXRlIjpmYWxzZSwiU2hhcGVTaXplIjoxLCJTcGFjaW5nIjoxLjAsIlBhZGRpbmciOnsiJHJlZiI6IjU4In0sIlNoYXBlU3R5bGUiOnsiJGlkIjoiMjE4IiwiTWFyZ2luIjp7IiRyZWYiOiI2MCJ9LCJQYWRkaW5nIjp7IiRyZWYiOiI2MSJ9LCJCYWNrZ3JvdW5kIjp7IiRpZCI6IjIxOSIsIkNvbG9yIjp7IiRpZCI6IjIyMCIsIkEiOjI1NSwiUiI6MjU1LCJHIjoxOTIsIkIiOjB9fSwiSXNWaXNpYmxlIjp0cnVlLCJXaWR0aCI6MTguMCwiSGVpZ2h0IjoyMC4wLCJCb3JkZXJTdHlsZSI6eyIkaWQiOiIyMjEiLCJMaW5lQ29sb3IiOnsiJHJlZiI6IjYzIn0sIkxpbmVXZWlnaHQiOjAuMCwiTGluZVR5cGUiOjAsIlBhcmVudFN0eWxlIjp7IiRyZWYiOiI2MiJ9fSwiUGFyZW50U3R5bGUiOnsiJHJlZiI6IjU5In19LCJUaXRsZVN0eWxlIjp7IiRpZCI6IjIyMiIsIkZvbnRTZXR0aW5ncyI6eyIkaWQiOiIyMjMiLCJGb250U2l6ZSI6MTEsIkZvbnROYW1lIjoiQ2FsaWJyaSIsIklzQm9sZCI6dHJ1ZSwiSXNJdGFsaWMiOmZhbHNlLCJJc1VuZGVybGluZWQiOmZhbHNlLCJQYXJlbnRTdHlsZSI6eyIkcmVmIjoiNjYifX0sIkF1dG9TaXplIjoyLCJGb3JlZ3JvdW5kIjp7IiRyZWYiOiI2NyJ9LCJNYXhXaWR0aCI6NjkuMCwiTWF4SGVpZ2h0IjoiSW5maW5pdHkiLCJTbWFydEZvcmVncm91bmRJc0FjdGl2ZSI6ZmFsc2UsIkhvcml6b250YWxBbGlnbm1lbnQiOjAsIlZlcnRpY2FsQWxpZ25tZW50IjowLCJTbWFydEZvcmVncm91bmQiOm51bGwsIk1hcmdpbiI6eyIkcmVmIjoiNjkifSwiUGFkZGluZyI6eyIkcmVmIjoiNzAifSwiQmFja2dyb3VuZCI6eyIkcmVmIjoiNzEifSwiSXNWaXNpYmxlIjp0cnVlLCJXaWR0aCI6MC4wLCJIZWlnaHQiOjAuMCwiQm9yZGVyU3R5bGUiOnsiJGlkIjoiMjI0IiwiTGluZUNvbG9yIjpudWxsLCJMaW5lV2VpZ2h0IjowLjAsIkxpbmVUeXBlIjowLCJQYXJlbnRTdHlsZSI6bnVsbH0sIlBhcmVudFN0eWxlIjp7IiRyZWYiOiI2NSJ9fSwiRGF0ZVN0eWxlIjp7IiRpZCI6IjIyNSIsIkZvbnRTZXR0aW5ncyI6eyIkaWQiOiIyMjYiLCJGb250U2l6ZSI6MTAsIkZvbnROYW1lIjoiQ2FsaWJyaS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yMjciLCJMaW5lQ29sb3IiOm51bGwsIkxpbmVXZWlnaHQiOjAuMCwiTGluZVR5cGUiOjAsIlBhcmVudFN0eWxlIjpudWxsfSwiUGFyZW50U3R5bGUiOnsiJHJlZiI6IjcyIn19LCJEYXRlRm9ybWF0Ijp7IiRyZWYiOiI3OSJ9LCJJc1Zpc2libGUiOnRydWUsIlBhcmVudFN0eWxlIjp7IiRyZWYiOiI1MyJ9fSwiUG9zaXRpb24iOnsiUmF0aW8iOjAuMCwiSXNDdXN0b20iOmZhbHNlfSwiSWQiOiI5Zjg2MGY4ZC02NWVlLTRhYWMtODUwMy05ZjMwYzJmZmNmMzMiLCJJbXBvcnRJZCI6bnVsbCwiVGl0bGUiOiJGaW5hbCBQcmVzZW50YXRpb24gJiBPcGVuIEhvdXNlIiwiTm90ZSI6bnVsbCwiSHlwZXJsaW5rIjpudWxsLCJJc0NoYW5nZWQiOmZhbHNlLCJJc05ldyI6ZmFsc2V9XSwiVGFza3MiOlt7IiRpZCI6IjIyOCIsIkdyb3VwTmFtZSI6bnVsbCwiU3RhcnREYXRlIjoiMjAxNi0wMy0xNFQwMDowMDowMFoiLCJFbmREYXRlIjoiMjAxNi0wMy0xN1QyMzo1OTo1OS45OTlaIiwiUGVyY2VudGFnZUNvbXBsZXRlIjpudWxsLCJTdHlsZSI6eyIkaWQiOiIyMjkiLCJTaGFwZSI6MCwiU2hhcGVUaGlja25lc3MiOjEsIkR1cmF0aW9uRm9ybWF0IjowLCJJbmNsdWRlTm9uV29ya2luZ0RheXNJbkR1cmF0aW9uIjp0cnVlLCJQZXJjZW50YWdlQ29tcGxldGVTdHlsZSI6eyIkaWQiOiIyMzAiLCJGb250U2V0dGluZ3MiOnsiJGlkIjoiMjMxIiwiRm9udFNpemUiOjEwLCJGb250TmFtZSI6IkNhbGlicmkiLCJJc0JvbGQiOmZhbHNlLCJJc0l0YWxpYyI6ZmFsc2UsIklzVW5kZXJsaW5lZCI6ZmFsc2UsIlBhcmVudFN0eWxlIjp7IiRyZWYiOiI4MiJ9fSwiQXV0b1NpemUiOjAsIkZvcmVncm91bmQiOnsiJHJlZiI6IjgzIn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MjMyIiwiTGluZUNvbG9yIjpudWxsLCJMaW5lV2VpZ2h0IjowLjAsIkxpbmVUeXBlIjowLCJQYXJlbnRTdHlsZSI6bnVsbH0sIlBhcmVudFN0eWxlIjp7IiRyZWYiOiI4MSJ9fSwiRHVyYXRpb25TdHlsZSI6eyIkaWQiOiIyMzMiLCJGb250U2V0dGluZ3MiOnsiJGlkIjoiMjM0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MjM1IiwiTGluZUNvbG9yIjpudWxsLCJMaW5lV2VpZ2h0IjowLjAsIkxpbmVUeXBlIjowLCJQYXJlbnRTdHlsZSI6bnVsbH0sIlBhcmVudFN0eWxlIjp7IiRyZWYiOiI4OCJ9fSwiSG9yaXpvbnRhbENvbm5lY3RvclN0eWxlIjp7IiRpZCI6IjIzNiIsIkxpbmVDb2xvciI6eyIkcmVmIjoiOTYifSwiTGluZVdlaWdodCI6MS4wLCJMaW5lVHlwZSI6MCwiUGFyZW50U3R5bGUiOnsiJHJlZiI6Ijk1In19LCJWZXJ0aWNhbENvbm5lY3RvclN0eWxlIjp7IiRpZCI6IjIzNyIsIkxpbmVDb2xvciI6eyIkcmVmIjoiOTkifSwiTGluZVdlaWdodCI6MC4wLCJMaW5lVHlwZSI6MCwiUGFyZW50U3R5bGUiOnsiJHJlZiI6Ijk4In19LCJNYXJnaW4iOm51bGwsIlN0YXJ0RGF0ZVBvc2l0aW9uIjo0LCJFbmREYXRlUG9zaXRpb24iOjQsIlRpdGxlUG9zaXRpb24iOjUsIkR1cmF0aW9uUG9zaXRpb24iOjYsIlBlcmNlbnRhZ2VDb21wbGV0ZWRQb3NpdGlvbiI6NiwiU3BhY2luZyI6NSwiSXNCZWxvd1RpbWViYW5kIjpmYWxzZSwiUGVyY2VudGFnZUNvbXBsZXRlU2hhcGVPcGFjaXR5IjozNSwiU2hhcGVTdHlsZSI6eyIkaWQiOiIyMzgiLCJNYXJnaW4iOnsiJHJlZiI6IjEwMiJ9LCJQYWRkaW5nIjp7IiRyZWYiOiIxMDMifSwiQmFja2dyb3VuZCI6eyIkaWQiOiIyMzkiLCJDb2xvciI6eyIkaWQiOiIyNDAiLCJBIjoyNTUsIlIiOjIsIkciOjE3OCwiQiI6MjM4fX0sIklzVmlzaWJsZSI6dHJ1ZSwiV2lkdGgiOjAuMCwiSGVpZ2h0IjoxNi4wLCJCb3JkZXJTdHlsZSI6eyIkaWQiOiIyNDEiLCJMaW5lQ29sb3IiOnsiJHJlZiI6IjEwNSJ9LCJMaW5lV2VpZ2h0IjowLjAsIkxpbmVUeXBlIjowLCJQYXJlbnRTdHlsZSI6eyIkcmVmIjoiMTA0In19LCJQYXJlbnRTdHlsZSI6eyIkcmVmIjoiMTAxIn19LCJUaXRsZVN0eWxlIjp7IiRpZCI6IjI0MiIsIkZvbnRTZXR0aW5ncyI6eyIkaWQiOiIyNDMiLCJGb250U2l6ZSI6MTEsIkZvbnROYW1lIjoiQ2FsaWJyaSIsIklzQm9sZCI6dHJ1ZSwiSXNJdGFsaWMiOmZhbHNlLCJJc1VuZGVybGluZWQiOmZhbHNlLCJQYXJlbnRTdHlsZSI6eyIkcmVmIjoiMTA4In19LCJBdXRvU2l6ZSI6MCwiRm9yZWdyb3VuZCI6eyIkcmVmIjoiMTA5In0sIk1heFdpZHRoIjo3MjAuMCwiTWF4SGVpZ2h0IjoiSW5maW5pdHkiLCJTbWFydEZvcmVncm91bmRJc0FjdGl2ZSI6ZmFsc2UsIkhvcml6b250YWxBbGlnbm1lbnQiOjAsIlZlcnRpY2FsQWxpZ25tZW50IjowLCJTbWFydEZvcmVncm91bmQiOm51bGwsIk1hcmdpbiI6eyIkcmVmIjoiMTExIn0sIlBhZGRpbmciOnsiJHJlZiI6IjExMiJ9LCJCYWNrZ3JvdW5kIjp7IiRyZWYiOiIxMTMifSwiSXNWaXNpYmxlIjp0cnVlLCJXaWR0aCI6MC4wLCJIZWlnaHQiOjAuMCwiQm9yZGVyU3R5bGUiOnsiJGlkIjoiMjQ0IiwiTGluZUNvbG9yIjpudWxsLCJMaW5lV2VpZ2h0IjowLjAsIkxpbmVUeXBlIjowLCJQYXJlbnRTdHlsZSI6bnVsbH0sIlBhcmVudFN0eWxlIjp7IiRyZWYiOiIxMDcifX0sIkRhdGVTdHlsZSI6eyIkaWQiOiIyNDUiLCJGb250U2V0dGluZ3MiOnsiJGlkIjoiMjQ2IiwiRm9udFNpemUiOjEw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CwiVmVydGljYWxBbGlnbm1lbnQiOjAsIlNtYXJ0Rm9yZWdyb3VuZCI6bnVsbCwiTWFyZ2luIjp7IiRyZWYiOiIxMTgifSwiUGFkZGluZyI6eyIkcmVmIjoiMTE5In0sIkJhY2tncm91bmQiOnsiJHJlZiI6IjEyMCJ9LCJJc1Zpc2libGUiOnRydWUsIldpZHRoIjowLjAsIkhlaWdodCI6MC4wLCJCb3JkZXJTdHlsZSI6eyIkaWQiOiIyNDciLCJMaW5lQ29sb3IiOm51bGwsIkxpbmVXZWlnaHQiOjAuMCwiTGluZVR5cGUiOjAsIlBhcmVudFN0eWxlIjpudWxsfSwiUGFyZW50U3R5bGUiOnsiJHJlZiI6IjExNCJ9fSwiRGF0ZUZvcm1hdCI6eyIkcmVmIjoiMTIxIn0sIklzVmlzaWJsZSI6dHJ1ZSwiUGFyZW50U3R5bGUiOnsiJHJlZiI6IjgwIn19LCJJbmRleCI6MSwiSWQiOiI1YTE4NGQ2MS1mNWUyLTQzOGQtYjYzYS1lNTgwMmFmOWIzMDUiLCJJbXBvcnRJZCI6bnVsbCwiVGl0bGUiOiJDb21wb25lbnQgSG91c2luZyBGYWIgJiBBc3NlbWJseSIsIk5vdGUiOm51bGwsIkh5cGVybGluayI6bnVsbCwiSXNDaGFuZ2VkIjpmYWxzZSwiSXNOZXciOmZhbHNlfSx7IiRpZCI6IjI0OCIsIkdyb3VwTmFtZSI6bnVsbCwiU3RhcnREYXRlIjoiMjAxNi0wMy0xOFQwMDowMDowMFoiLCJFbmREYXRlIjoiMjAxNi0wMy0yNVQyMzo1OTo1OS45OTlaIiwiUGVyY2VudGFnZUNvbXBsZXRlIjpudWxsLCJTdHlsZSI6eyIkaWQiOiIyNDkiLCJTaGFwZSI6MCwiU2hhcGVUaGlja25lc3MiOjEsIkR1cmF0aW9uRm9ybWF0IjowLCJJbmNsdWRlTm9uV29ya2luZ0RheXNJbkR1cmF0aW9uIjp0cnVlLCJQZXJjZW50YWdlQ29tcGxldGVTdHlsZSI6eyIkaWQiOiIyNTAiLCJGb250U2V0dGluZ3MiOnsiJGlkIjoiMjUxIiwiRm9udFNpemUiOjEwLCJGb250TmFtZSI6IkNhbGlicmkiLCJJc0JvbGQiOmZhbHNlLCJJc0l0YWxpYyI6ZmFsc2UsIklzVW5kZXJsaW5lZCI6ZmFsc2UsIlBhcmVudFN0eWxlIjp7IiRyZWYiOiI4MiJ9fSwiQXV0b1NpemUiOjAsIkZvcmVncm91bmQiOnsiJHJlZiI6IjgzIn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MjUyIiwiTGluZUNvbG9yIjpudWxsLCJMaW5lV2VpZ2h0IjowLjAsIkxpbmVUeXBlIjowLCJQYXJlbnRTdHlsZSI6bnVsbH0sIlBhcmVudFN0eWxlIjp7IiRyZWYiOiI4MSJ9fSwiRHVyYXRpb25TdHlsZSI6eyIkaWQiOiIyNTMiLCJGb250U2V0dGluZ3MiOnsiJGlkIjoiMjU0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MjU1IiwiTGluZUNvbG9yIjpudWxsLCJMaW5lV2VpZ2h0IjowLjAsIkxpbmVUeXBlIjowLCJQYXJlbnRTdHlsZSI6bnVsbH0sIlBhcmVudFN0eWxlIjp7IiRyZWYiOiI4OCJ9fSwiSG9yaXpvbnRhbENvbm5lY3RvclN0eWxlIjp7IiRpZCI6IjI1NiIsIkxpbmVDb2xvciI6eyIkcmVmIjoiOTYifSwiTGluZVdlaWdodCI6MS4wLCJMaW5lVHlwZSI6MCwiUGFyZW50U3R5bGUiOnsiJHJlZiI6Ijk1In19LCJWZXJ0aWNhbENvbm5lY3RvclN0eWxlIjp7IiRpZCI6IjI1NyIsIkxpbmVDb2xvciI6eyIkcmVmIjoiOTkifSwiTGluZVdlaWdodCI6MC4wLCJMaW5lVHlwZSI6MCwiUGFyZW50U3R5bGUiOnsiJHJlZiI6Ijk4In19LCJNYXJnaW4iOm51bGwsIlN0YXJ0RGF0ZVBvc2l0aW9uIjo0LCJFbmREYXRlUG9zaXRpb24iOjQsIlRpdGxlUG9zaXRpb24iOjUsIkR1cmF0aW9uUG9zaXRpb24iOjYsIlBlcmNlbnRhZ2VDb21wbGV0ZWRQb3NpdGlvbiI6NiwiU3BhY2luZyI6NSwiSXNCZWxvd1RpbWViYW5kIjpmYWxzZSwiUGVyY2VudGFnZUNvbXBsZXRlU2hhcGVPcGFjaXR5IjozNSwiU2hhcGVTdHlsZSI6eyIkaWQiOiIyNTgiLCJNYXJnaW4iOnsiJHJlZiI6IjEwMiJ9LCJQYWRkaW5nIjp7IiRyZWYiOiIxMDMifSwiQmFja2dyb3VuZCI6eyIkaWQiOiIyNTkiLCJDb2xvciI6eyIkaWQiOiIyNjAiLCJBIjoyNTUsIlIiOjI1NSwiRyI6MTkyLCJCIjowfX0sIklzVmlzaWJsZSI6dHJ1ZSwiV2lkdGgiOjAuMCwiSGVpZ2h0IjoxNi4wLCJCb3JkZXJTdHlsZSI6eyIkaWQiOiIyNjEiLCJMaW5lQ29sb3IiOnsiJHJlZiI6IjEwNSJ9LCJMaW5lV2VpZ2h0IjowLjAsIkxpbmVUeXBlIjowLCJQYXJlbnRTdHlsZSI6eyIkcmVmIjoiMTA0In19LCJQYXJlbnRTdHlsZSI6eyIkcmVmIjoiMTAxIn19LCJUaXRsZVN0eWxlIjp7IiRpZCI6IjI2MiIsIkZvbnRTZXR0aW5ncyI6eyIkaWQiOiIyNjMiLCJGb250U2l6ZSI6MTEsIkZvbnROYW1lIjoiQ2FsaWJyaSIsIklzQm9sZCI6dHJ1ZSwiSXNJdGFsaWMiOmZhbHNlLCJJc1VuZGVybGluZWQiOmZhbHNlLCJQYXJlbnRTdHlsZSI6eyIkcmVmIjoiMTA4In19LCJBdXRvU2l6ZSI6MCwiRm9yZWdyb3VuZCI6eyIkcmVmIjoiMTA5In0sIk1heFdpZHRoIjo3MjAuMCwiTWF4SGVpZ2h0IjoiSW5maW5pdHkiLCJTbWFydEZvcmVncm91bmRJc0FjdGl2ZSI6ZmFsc2UsIkhvcml6b250YWxBbGlnbm1lbnQiOjAsIlZlcnRpY2FsQWxpZ25tZW50IjowLCJTbWFydEZvcmVncm91bmQiOm51bGwsIk1hcmdpbiI6eyIkcmVmIjoiMTExIn0sIlBhZGRpbmciOnsiJHJlZiI6IjExMiJ9LCJCYWNrZ3JvdW5kIjp7IiRyZWYiOiIxMTMifSwiSXNWaXNpYmxlIjp0cnVlLCJXaWR0aCI6MC4wLCJIZWlnaHQiOjAuMCwiQm9yZGVyU3R5bGUiOnsiJGlkIjoiMjY0IiwiTGluZUNvbG9yIjpudWxsLCJMaW5lV2VpZ2h0IjowLjAsIkxpbmVUeXBlIjowLCJQYXJlbnRTdHlsZSI6bnVsbH0sIlBhcmVudFN0eWxlIjp7IiRyZWYiOiIxMDcifX0sIkRhdGVTdHlsZSI6eyIkaWQiOiIyNjUiLCJGb250U2V0dGluZ3MiOnsiJGlkIjoiMjY2IiwiRm9udFNpemUiOjEw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CwiVmVydGljYWxBbGlnbm1lbnQiOjAsIlNtYXJ0Rm9yZWdyb3VuZCI6bnVsbCwiTWFyZ2luIjp7IiRyZWYiOiIxMTgifSwiUGFkZGluZyI6eyIkcmVmIjoiMTE5In0sIkJhY2tncm91bmQiOnsiJHJlZiI6IjEyMCJ9LCJJc1Zpc2libGUiOnRydWUsIldpZHRoIjowLjAsIkhlaWdodCI6MC4wLCJCb3JkZXJTdHlsZSI6eyIkaWQiOiIyNjciLCJMaW5lQ29sb3IiOm51bGwsIkxpbmVXZWlnaHQiOjAuMCwiTGluZVR5cGUiOjAsIlBhcmVudFN0eWxlIjpudWxsfSwiUGFyZW50U3R5bGUiOnsiJHJlZiI6IjExNCJ9fSwiRGF0ZUZvcm1hdCI6eyIkcmVmIjoiMTIxIn0sIklzVmlzaWJsZSI6dHJ1ZSwiUGFyZW50U3R5bGUiOnsiJHJlZiI6IjgwIn19LCJJbmRleCI6MiwiSWQiOiIwYzQzZWY0YS0zOGFiLTQ2ZTUtYmJjNS03NmY1MmYzZjYzZmMiLCJJbXBvcnRJZCI6bnVsbCwiVGl0bGUiOiJHZW4gSUkgTWlncmF0aW9uIiwiTm90ZSI6bnVsbCwiSHlwZXJsaW5rIjpudWxsLCJJc0NoYW5nZWQiOmZhbHNlLCJJc05ldyI6ZmFsc2V9LHsiJGlkIjoiMjY4IiwiR3JvdXBOYW1lIjpudWxsLCJTdGFydERhdGUiOiIyMDE2LTAzLTIxVDAwOjAwOjAwWiIsIkVuZERhdGUiOiIyMDE2LTAzLTI1VDIzOjU5OjU5Ljk5OVoiLCJQZXJjZW50YWdlQ29tcGxldGUiOm51bGwsIlN0eWxlIjp7IiRpZCI6IjI2OSIsIlNoYXBlIjowLCJTaGFwZVRoaWNrbmVzcyI6MSwiRHVyYXRpb25Gb3JtYXQiOjAsIkluY2x1ZGVOb25Xb3JraW5nRGF5c0luRHVyYXRpb24iOnRydWUsIlBlcmNlbnRhZ2VDb21wbGV0ZVN0eWxlIjp7IiRpZCI6IjI3MCIsIkZvbnRTZXR0aW5ncyI6eyIkaWQiOiIyNzEiLCJGb250U2l6ZSI6MTAsIkZvbnROYW1lIjoiQ2FsaWJyaSIsIklzQm9sZCI6ZmFsc2UsIklzSXRhbGljIjpmYWxzZSwiSXNVbmRlcmxpbmVkIjpmYWxzZSwiUGFyZW50U3R5bGUiOnsiJHJlZiI6IjgyIn19LCJBdXRvU2l6ZSI6MCwiRm9yZWdyb3VuZCI6eyIkcmVmIjoiODMi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yNzIiLCJMaW5lQ29sb3IiOm51bGwsIkxpbmVXZWlnaHQiOjAuMCwiTGluZVR5cGUiOjAsIlBhcmVudFN0eWxlIjpudWxsfSwiUGFyZW50U3R5bGUiOnsiJHJlZiI6IjgxIn19LCJEdXJhdGlvblN0eWxlIjp7IiRpZCI6IjI3MyIsIkZvbnRTZXR0aW5ncyI6eyIkaWQiOiIyNzQ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yNzUiLCJMaW5lQ29sb3IiOm51bGwsIkxpbmVXZWlnaHQiOjAuMCwiTGluZVR5cGUiOjAsIlBhcmVudFN0eWxlIjpudWxsfSwiUGFyZW50U3R5bGUiOnsiJHJlZiI6Ijg4In19LCJIb3Jpem9udGFsQ29ubmVjdG9yU3R5bGUiOnsiJGlkIjoiMjc2IiwiTGluZUNvbG9yIjp7IiRyZWYiOiI5NiJ9LCJMaW5lV2VpZ2h0IjoxLjAsIkxpbmVUeXBlIjowLCJQYXJlbnRTdHlsZSI6eyIkcmVmIjoiOTUifX0sIlZlcnRpY2FsQ29ubmVjdG9yU3R5bGUiOnsiJGlkIjoiMjc3IiwiTGluZUNvbG9yIjp7IiRyZWYiOiI5OSJ9LCJMaW5lV2VpZ2h0IjowLjAsIkxpbmVUeXBlIjowLCJQYXJlbnRTdHlsZSI6eyIkcmVmIjoiOTgifX0sIk1hcmdpbiI6bnVsbCwiU3RhcnREYXRlUG9zaXRpb24iOjQsIkVuZERhdGVQb3NpdGlvbiI6NCwiVGl0bGVQb3NpdGlvbiI6NSwiRHVyYXRpb25Qb3NpdGlvbiI6NiwiUGVyY2VudGFnZUNvbXBsZXRlZFBvc2l0aW9uIjo2LCJTcGFjaW5nIjo1LCJJc0JlbG93VGltZWJhbmQiOmZhbHNlLCJQZXJjZW50YWdlQ29tcGxldGVTaGFwZU9wYWNpdHkiOjM1LCJTaGFwZVN0eWxlIjp7IiRpZCI6IjI3OCIsIk1hcmdpbiI6eyIkcmVmIjoiMTAyIn0sIlBhZGRpbmciOnsiJHJlZiI6IjEwMyJ9LCJCYWNrZ3JvdW5kIjp7IiRpZCI6IjI3OSIsIkNvbG9yIjp7IiRpZCI6IjI4MCIsIkEiOjI1NSwiUiI6MTExLCJHIjo0OSwiQiI6MTUyfX0sIklzVmlzaWJsZSI6dHJ1ZSwiV2lkdGgiOjAuMCwiSGVpZ2h0IjoxNi4wLCJCb3JkZXJTdHlsZSI6eyIkaWQiOiIyODEiLCJMaW5lQ29sb3IiOnsiJHJlZiI6IjEwNSJ9LCJMaW5lV2VpZ2h0IjowLjAsIkxpbmVUeXBlIjowLCJQYXJlbnRTdHlsZSI6eyIkcmVmIjoiMTA0In19LCJQYXJlbnRTdHlsZSI6eyIkcmVmIjoiMTAxIn19LCJUaXRsZVN0eWxlIjp7IiRpZCI6IjI4MiIsIkZvbnRTZXR0aW5ncyI6eyIkaWQiOiIyODMiLCJGb250U2l6ZSI6MTEsIkZvbnROYW1lIjoiQ2FsaWJyaSIsIklzQm9sZCI6dHJ1ZSwiSXNJdGFsaWMiOmZhbHNlLCJJc1VuZGVybGluZWQiOmZhbHNlLCJQYXJlbnRTdHlsZSI6eyIkcmVmIjoiMTA4In19LCJBdXRvU2l6ZSI6MCwiRm9yZWdyb3VuZCI6eyIkcmVmIjoiMTA5In0sIk1heFdpZHRoIjo3MjAuMCwiTWF4SGVpZ2h0IjoiSW5maW5pdHkiLCJTbWFydEZvcmVncm91bmRJc0FjdGl2ZSI6ZmFsc2UsIkhvcml6b250YWxBbGlnbm1lbnQiOjAsIlZlcnRpY2FsQWxpZ25tZW50IjowLCJTbWFydEZvcmVncm91bmQiOm51bGwsIk1hcmdpbiI6eyIkcmVmIjoiMTExIn0sIlBhZGRpbmciOnsiJHJlZiI6IjExMiJ9LCJCYWNrZ3JvdW5kIjp7IiRyZWYiOiIxMTMifSwiSXNWaXNpYmxlIjp0cnVlLCJXaWR0aCI6MC4wLCJIZWlnaHQiOjAuMCwiQm9yZGVyU3R5bGUiOnsiJGlkIjoiMjg0IiwiTGluZUNvbG9yIjpudWxsLCJMaW5lV2VpZ2h0IjowLjAsIkxpbmVUeXBlIjowLCJQYXJlbnRTdHlsZSI6bnVsbH0sIlBhcmVudFN0eWxlIjp7IiRyZWYiOiIxMDcifX0sIkRhdGVTdHlsZSI6eyIkaWQiOiIyODUiLCJGb250U2V0dGluZ3MiOnsiJGlkIjoiMjg2IiwiRm9udFNpemUiOjEw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CwiVmVydGljYWxBbGlnbm1lbnQiOjAsIlNtYXJ0Rm9yZWdyb3VuZCI6bnVsbCwiTWFyZ2luIjp7IiRyZWYiOiIxMTgifSwiUGFkZGluZyI6eyIkcmVmIjoiMTE5In0sIkJhY2tncm91bmQiOnsiJHJlZiI6IjEyMCJ9LCJJc1Zpc2libGUiOnRydWUsIldpZHRoIjowLjAsIkhlaWdodCI6MC4wLCJCb3JkZXJTdHlsZSI6eyIkaWQiOiIyODciLCJMaW5lQ29sb3IiOm51bGwsIkxpbmVXZWlnaHQiOjAuMCwiTGluZVR5cGUiOjAsIlBhcmVudFN0eWxlIjpudWxsfSwiUGFyZW50U3R5bGUiOnsiJHJlZiI6IjExNCJ9fSwiRGF0ZUZvcm1hdCI6eyIkcmVmIjoiMTIxIn0sIklzVmlzaWJsZSI6dHJ1ZSwiUGFyZW50U3R5bGUiOnsiJHJlZiI6IjgwIn19LCJJbmRleCI6MywiSWQiOiI3ZjAyNTg2My1iNTQzLTRmOWMtYTZmMC04M2Q1NmNhYzQ4MjAiLCJJbXBvcnRJZCI6bnVsbCwiVGl0bGUiOiJSRiBUZXN0IFJhbmdlIFNldHVwICYgQWxpZ25tZW50IiwiTm90ZSI6bnVsbCwiSHlwZXJsaW5rIjpudWxsLCJJc0NoYW5nZWQiOmZhbHNlLCJJc05ldyI6ZmFsc2V9LHsiJGlkIjoiMjg4IiwiR3JvdXBOYW1lIjpudWxsLCJTdGFydERhdGUiOiIyMDE2LTAzLTIzVDAwOjAwOjAwWiIsIkVuZERhdGUiOiIyMDE2LTAzLTI5VDIzOjU5OjU5Ljk5OVoiLCJQZXJjZW50YWdlQ29tcGxldGUiOm51bGwsIlN0eWxlIjp7IiRpZCI6IjI4OSIsIlNoYXBlIjowLCJTaGFwZVRoaWNrbmVzcyI6MSwiRHVyYXRpb25Gb3JtYXQiOjAsIkluY2x1ZGVOb25Xb3JraW5nRGF5c0luRHVyYXRpb24iOnRydWUsIlBlcmNlbnRhZ2VDb21wbGV0ZVN0eWxlIjp7IiRpZCI6IjI5MCIsIkZvbnRTZXR0aW5ncyI6eyIkaWQiOiIyOTEiLCJGb250U2l6ZSI6MTAsIkZvbnROYW1lIjoiQ2FsaWJyaSIsIklzQm9sZCI6ZmFsc2UsIklzSXRhbGljIjpmYWxzZSwiSXNVbmRlcmxpbmVkIjpmYWxzZSwiUGFyZW50U3R5bGUiOnsiJHJlZiI6IjgyIn19LCJBdXRvU2l6ZSI6MCwiRm9yZWdyb3VuZCI6eyIkcmVmIjoiODMi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yOTIiLCJMaW5lQ29sb3IiOm51bGwsIkxpbmVXZWlnaHQiOjAuMCwiTGluZVR5cGUiOjAsIlBhcmVudFN0eWxlIjpudWxsfSwiUGFyZW50U3R5bGUiOnsiJHJlZiI6IjgxIn19LCJEdXJhdGlvblN0eWxlIjp7IiRpZCI6IjI5MyIsIkZvbnRTZXR0aW5ncyI6eyIkaWQiOiIyOTQ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yOTUiLCJMaW5lQ29sb3IiOm51bGwsIkxpbmVXZWlnaHQiOjAuMCwiTGluZVR5cGUiOjAsIlBhcmVudFN0eWxlIjpudWxsfSwiUGFyZW50U3R5bGUiOnsiJHJlZiI6Ijg4In19LCJIb3Jpem9udGFsQ29ubmVjdG9yU3R5bGUiOnsiJGlkIjoiMjk2IiwiTGluZUNvbG9yIjp7IiRyZWYiOiI5NiJ9LCJMaW5lV2VpZ2h0IjoxLjAsIkxpbmVUeXBlIjowLCJQYXJlbnRTdHlsZSI6eyIkcmVmIjoiOTUifX0sIlZlcnRpY2FsQ29ubmVjdG9yU3R5bGUiOnsiJGlkIjoiMjk3IiwiTGluZUNvbG9yIjp7IiRyZWYiOiI5OSJ9LCJMaW5lV2VpZ2h0IjowLjAsIkxpbmVUeXBlIjowLCJQYXJlbnRTdHlsZSI6eyIkcmVmIjoiOTgifX0sIk1hcmdpbiI6bnVsbCwiU3RhcnREYXRlUG9zaXRpb24iOjQsIkVuZERhdGVQb3NpdGlvbiI6NCwiVGl0bGVQb3NpdGlvbiI6NSwiRHVyYXRpb25Qb3NpdGlvbiI6NiwiUGVyY2VudGFnZUNvbXBsZXRlZFBvc2l0aW9uIjo2LCJTcGFjaW5nIjo1LCJJc0JlbG93VGltZWJhbmQiOmZhbHNlLCJQZXJjZW50YWdlQ29tcGxldGVTaGFwZU9wYWNpdHkiOjM1LCJTaGFwZVN0eWxlIjp7IiRpZCI6IjI5OCIsIk1hcmdpbiI6eyIkcmVmIjoiMTAyIn0sIlBhZGRpbmciOnsiJHJlZiI6IjEwMyJ9LCJCYWNrZ3JvdW5kIjp7IiRpZCI6IjI5OSIsIkNvbG9yIjp7IiRpZCI6IjMwMCIsIkEiOjI1NSwiUiI6MjM3LCJHIjoxMjUsIkIiOjQ5fX0sIklzVmlzaWJsZSI6dHJ1ZSwiV2lkdGgiOjAuMCwiSGVpZ2h0IjoxNi4wLCJCb3JkZXJTdHlsZSI6eyIkaWQiOiIzMDEiLCJMaW5lQ29sb3IiOnsiJHJlZiI6IjEwNSJ9LCJMaW5lV2VpZ2h0IjowLjAsIkxpbmVUeXBlIjowLCJQYXJlbnRTdHlsZSI6eyIkcmVmIjoiMTA0In19LCJQYXJlbnRTdHlsZSI6eyIkcmVmIjoiMTAxIn19LCJUaXRsZVN0eWxlIjp7IiRpZCI6IjMwMiIsIkZvbnRTZXR0aW5ncyI6eyIkaWQiOiIzMDMiLCJGb250U2l6ZSI6MTEsIkZvbnROYW1lIjoiQ2FsaWJyaSIsIklzQm9sZCI6dHJ1ZSwiSXNJdGFsaWMiOmZhbHNlLCJJc1VuZGVybGluZWQiOmZhbHNlLCJQYXJlbnRTdHlsZSI6eyIkcmVmIjoiMTA4In19LCJBdXRvU2l6ZSI6MCwiRm9yZWdyb3VuZCI6eyIkcmVmIjoiMTA5In0sIk1heFdpZHRoIjo3MjAuMCwiTWF4SGVpZ2h0IjoiSW5maW5pdHkiLCJTbWFydEZvcmVncm91bmRJc0FjdGl2ZSI6ZmFsc2UsIkhvcml6b250YWxBbGlnbm1lbnQiOjAsIlZlcnRpY2FsQWxpZ25tZW50IjowLCJTbWFydEZvcmVncm91bmQiOm51bGwsIk1hcmdpbiI6eyIkcmVmIjoiMTExIn0sIlBhZGRpbmciOnsiJHJlZiI6IjExMiJ9LCJCYWNrZ3JvdW5kIjp7IiRyZWYiOiIxMTMifSwiSXNWaXNpYmxlIjp0cnVlLCJXaWR0aCI6MC4wLCJIZWlnaHQiOjAuMCwiQm9yZGVyU3R5bGUiOnsiJGlkIjoiMzA0IiwiTGluZUNvbG9yIjpudWxsLCJMaW5lV2VpZ2h0IjowLjAsIkxpbmVUeXBlIjowLCJQYXJlbnRTdHlsZSI6bnVsbH0sIlBhcmVudFN0eWxlIjp7IiRyZWYiOiIxMDcifX0sIkRhdGVTdHlsZSI6eyIkaWQiOiIzMDUiLCJGb250U2V0dGluZ3MiOnsiJGlkIjoiMzA2IiwiRm9udFNpemUiOjEw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CwiVmVydGljYWxBbGlnbm1lbnQiOjAsIlNtYXJ0Rm9yZWdyb3VuZCI6bnVsbCwiTWFyZ2luIjp7IiRyZWYiOiIxMTgifSwiUGFkZGluZyI6eyIkcmVmIjoiMTE5In0sIkJhY2tncm91bmQiOnsiJHJlZiI6IjEyMCJ9LCJJc1Zpc2libGUiOnRydWUsIldpZHRoIjowLjAsIkhlaWdodCI6MC4wLCJCb3JkZXJTdHlsZSI6eyIkaWQiOiIzMDciLCJMaW5lQ29sb3IiOm51bGwsIkxpbmVXZWlnaHQiOjAuMCwiTGluZVR5cGUiOjAsIlBhcmVudFN0eWxlIjpudWxsfSwiUGFyZW50U3R5bGUiOnsiJHJlZiI6IjExNCJ9fSwiRGF0ZUZvcm1hdCI6eyIkcmVmIjoiMTIxIn0sIklzVmlzaWJsZSI6dHJ1ZSwiUGFyZW50U3R5bGUiOnsiJHJlZiI6IjgwIn19LCJJbmRleCI6NCwiSWQiOiI4N2VlNDk4Yi05YjAyLTRlNzItYTlmZC00YmYwYjkzYTkwN2UiLCJJbXBvcnRJZCI6bnVsbCwiVGl0bGUiOiJEZWxheSBMaW5lIEJlbmNoIFRlc3RpbmciLCJOb3RlIjpudWxsLCJIeXBlcmxpbmsiOm51bGwsIklzQ2hhbmdlZCI6ZmFsc2UsIklzTmV3IjpmYWxzZX0seyIkaWQiOiIzMDgiLCJHcm91cE5hbWUiOm51bGwsIlN0YXJ0RGF0ZSI6IjIwMTYtMDMtMzBUMDA6MDA6MDBaIiwiRW5kRGF0ZSI6IjIwMTYtMDQtMDRUMjM6NTk6NTkuOTk5WiIsIlBlcmNlbnRhZ2VDb21wbGV0ZSI6bnVsbCwiU3R5bGUiOnsiJGlkIjoiMzA5IiwiU2hhcGUiOjAsIlNoYXBlVGhpY2tuZXNzIjoxLCJEdXJhdGlvbkZvcm1hdCI6MCwiSW5jbHVkZU5vbldvcmtpbmdEYXlzSW5EdXJhdGlvbiI6dHJ1ZSwiUGVyY2VudGFnZUNvbXBsZXRlU3R5bGUiOnsiJGlkIjoiMzEwIiwiRm9udFNldHRpbmdzIjp7IiRpZCI6IjMxMSIsIkZvbnRTaXplIjoxMCwiRm9udE5hbWUiOiJDYWxpYnJpIiwiSXNCb2xkIjpmYWxzZSwiSXNJdGFsaWMiOmZhbHNlLCJJc1VuZGVybGluZWQiOmZhbHNlLCJQYXJlbnRTdHlsZSI6eyIkcmVmIjoiODIifX0sIkF1dG9TaXplIjowLCJGb3JlZ3JvdW5kIjp7IiRyZWYiOiI4MyJ9LCJNYXhXaWR0aCI6MjAwLjAsIk1heEhlaWdodCI6IkluZmluaXR5IiwiU21hcnRGb3JlZ3JvdW5kSXNBY3RpdmUiOmZhbHNlLCJIb3Jpem9udGFsQWxpZ25tZW50IjowLCJWZXJ0aWNhbEFsaWdubWVudCI6MCwiU21hcnRGb3JlZ3JvdW5kIjpudWxsLCJNYXJnaW4iOnsiJHJlZiI6Ijg1In0sIlBhZGRpbmciOnsiJHJlZiI6Ijg2In0sIkJhY2tncm91bmQiOnsiJHJlZiI6Ijg3In0sIklzVmlzaWJsZSI6dHJ1ZSwiV2lkdGgiOjAuMCwiSGVpZ2h0IjowLjAsIkJvcmRlclN0eWxlIjp7IiRpZCI6IjMxMiIsIkxpbmVDb2xvciI6bnVsbCwiTGluZVdlaWdodCI6MC4wLCJMaW5lVHlwZSI6MCwiUGFyZW50U3R5bGUiOm51bGx9LCJQYXJlbnRTdHlsZSI6eyIkcmVmIjoiODEifX0sIkR1cmF0aW9uU3R5bGUiOnsiJGlkIjoiMzEzIiwiRm9udFNldHRpbmdzIjp7IiRpZCI6IjMxNCIsIkZvbnRTaXplIjoxMCwiRm9udE5hbWUiOiJDYWxpYnJpIiwiSXNCb2xkIjpmYWxzZSwiSXNJdGFsaWMiOmZhbHNlLCJJc1VuZGVybGluZWQiOmZhbHNlLCJQYXJlbnRTdHlsZSI6eyIkcmVmIjoiODkifX0sIkF1dG9TaXplIjowLCJGb3JlZ3JvdW5kIjp7IiRyZWYiOiI5MCJ9LCJNYXhXaWR0aCI6MjAwLjAsIk1heEhlaWdodCI6IkluZmluaXR5IiwiU21hcnRGb3JlZ3JvdW5kSXNBY3RpdmUiOmZhbHNlLCJIb3Jpem9udGFsQWxpZ25tZW50IjowLCJWZXJ0aWNhbEFsaWdubWVudCI6MCwiU21hcnRGb3JlZ3JvdW5kIjpudWxsLCJNYXJnaW4iOnsiJHJlZiI6IjkyIn0sIlBhZGRpbmciOnsiJHJlZiI6IjkzIn0sIkJhY2tncm91bmQiOnsiJHJlZiI6Ijk0In0sIklzVmlzaWJsZSI6dHJ1ZSwiV2lkdGgiOjAuMCwiSGVpZ2h0IjowLjAsIkJvcmRlclN0eWxlIjp7IiRpZCI6IjMxNSIsIkxpbmVDb2xvciI6bnVsbCwiTGluZVdlaWdodCI6MC4wLCJMaW5lVHlwZSI6MCwiUGFyZW50U3R5bGUiOm51bGx9LCJQYXJlbnRTdHlsZSI6eyIkcmVmIjoiODgifX0sIkhvcml6b250YWxDb25uZWN0b3JTdHlsZSI6eyIkaWQiOiIzMTYiLCJMaW5lQ29sb3IiOnsiJHJlZiI6Ijk2In0sIkxpbmVXZWlnaHQiOjEuMCwiTGluZVR5cGUiOjAsIlBhcmVudFN0eWxlIjp7IiRyZWYiOiI5NSJ9fSwiVmVydGljYWxDb25uZWN0b3JTdHlsZSI6eyIkaWQiOiIzMTciLCJMaW5lQ29sb3IiOnsiJHJlZiI6Ijk5In0sIkxpbmVXZWlnaHQiOjAuMCwiTGluZVR5cGUiOjAsIlBhcmVudFN0eWxlIjp7IiRyZWYiOiI5OCJ9fSwiTWFyZ2luIjpudWxsLCJTdGFydERhdGVQb3NpdGlvbiI6NCwiRW5kRGF0ZVBvc2l0aW9uIjo0LCJUaXRsZVBvc2l0aW9uIjo1LCJEdXJhdGlvblBvc2l0aW9uIjo2LCJQZXJjZW50YWdlQ29tcGxldGVkUG9zaXRpb24iOjYsIlNwYWNpbmciOjUsIklzQmVsb3dUaW1lYmFuZCI6ZmFsc2UsIlBlcmNlbnRhZ2VDb21wbGV0ZVNoYXBlT3BhY2l0eSI6MzUsIlNoYXBlU3R5bGUiOnsiJGlkIjoiMzE4IiwiTWFyZ2luIjp7IiRyZWYiOiIxMDIifSwiUGFkZGluZyI6eyIkcmVmIjoiMTAzIn0sIkJhY2tncm91bmQiOnsiJGlkIjoiMzE5IiwiQ29sb3IiOnsiJGlkIjoiMzIwIiwiQSI6MjU1LCJSIjoyLCJHIjoxNzgsIkIiOjIzOH19LCJJc1Zpc2libGUiOnRydWUsIldpZHRoIjowLjAsIkhlaWdodCI6MTYuMCwiQm9yZGVyU3R5bGUiOnsiJGlkIjoiMzIxIiwiTGluZUNvbG9yIjp7IiRyZWYiOiIxMDUifSwiTGluZVdlaWdodCI6MC4wLCJMaW5lVHlwZSI6MCwiUGFyZW50U3R5bGUiOnsiJHJlZiI6IjEwNCJ9fSwiUGFyZW50U3R5bGUiOnsiJHJlZiI6IjEwMSJ9fSwiVGl0bGVTdHlsZSI6eyIkaWQiOiIzMjIiLCJGb250U2V0dGluZ3MiOnsiJGlkIjoiMzIzIiwiRm9udFNpemUiOjExLCJGb250TmFtZSI6IkNhbGlicmkiLCJJc0JvbGQiOnRydWUsIklzSXRhbGljIjpmYWxzZSwiSXNVbmRlcmxpbmVkIjpmYWxzZSwiUGFyZW50U3R5bGUiOnsiJHJlZiI6IjEwOCJ9fSwiQXV0b1NpemUiOjAsIkZvcmVncm91bmQiOnsiJHJlZiI6IjEwOSJ9LCJNYXhXaWR0aCI6NzIwLjAsIk1heEhlaWdodCI6IkluZmluaXR5IiwiU21hcnRGb3JlZ3JvdW5kSXNBY3RpdmUiOmZhbHNlLCJIb3Jpem9udGFsQWxpZ25tZW50IjowLCJWZXJ0aWNhbEFsaWdubWVudCI6MCwiU21hcnRGb3JlZ3JvdW5kIjpudWxsLCJNYXJnaW4iOnsiJHJlZiI6IjExMSJ9LCJQYWRkaW5nIjp7IiRyZWYiOiIxMTIifSwiQmFja2dyb3VuZCI6eyIkcmVmIjoiMTEzIn0sIklzVmlzaWJsZSI6dHJ1ZSwiV2lkdGgiOjAuMCwiSGVpZ2h0IjowLjAsIkJvcmRlclN0eWxlIjp7IiRpZCI6IjMyNCIsIkxpbmVDb2xvciI6bnVsbCwiTGluZVdlaWdodCI6MC4wLCJMaW5lVHlwZSI6MCwiUGFyZW50U3R5bGUiOm51bGx9LCJQYXJlbnRTdHlsZSI6eyIkcmVmIjoiMTA3In19LCJEYXRlU3R5bGUiOnsiJGlkIjoiMzI1IiwiRm9udFNldHRpbmdzIjp7IiRpZCI6IjMyNiIsIkZvbnRTaXplIjoxMCwiRm9udE5hbWUiOiJDYWxpYnJpIiwiSXNCb2xkIjpmYWxzZSwiSXNJdGFsaWMiOmZhbHNlLCJJc1VuZGVybGluZWQiOmZhbHNlLCJQYXJlbnRTdHlsZSI6eyIkcmVmIjoiMTE1In19LCJBdXRvU2l6ZSI6MCwiRm9yZWdyb3VuZCI6eyIkcmVmIjoiMTE2In0sIk1heFdpZHRoIjoyMDAuMCwiTWF4SGVpZ2h0IjoiSW5maW5pdHkiLCJTbWFydEZvcmVncm91bmRJc0FjdGl2ZSI6ZmFsc2UsIkhvcml6b250YWxBbGlnbm1lbnQiOjAsIlZlcnRpY2FsQWxpZ25tZW50IjowLCJTbWFydEZvcmVncm91bmQiOm51bGwsIk1hcmdpbiI6eyIkcmVmIjoiMTE4In0sIlBhZGRpbmciOnsiJHJlZiI6IjExOSJ9LCJCYWNrZ3JvdW5kIjp7IiRyZWYiOiIxMjAifSwiSXNWaXNpYmxlIjp0cnVlLCJXaWR0aCI6MC4wLCJIZWlnaHQiOjAuMCwiQm9yZGVyU3R5bGUiOnsiJGlkIjoiMzI3IiwiTGluZUNvbG9yIjpudWxsLCJMaW5lV2VpZ2h0IjowLjAsIkxpbmVUeXBlIjowLCJQYXJlbnRTdHlsZSI6bnVsbH0sIlBhcmVudFN0eWxlIjp7IiRyZWYiOiIxMTQifX0sIkRhdGVGb3JtYXQiOnsiJHJlZiI6IjEyMSJ9LCJJc1Zpc2libGUiOnRydWUsIlBhcmVudFN0eWxlIjp7IiRyZWYiOiI4MCJ9fSwiSW5kZXgiOjUsIklkIjoiM2Q1NTI0YjItMjBlYS00MjMyLWIyYWMtYTRkY2ViMWZkMjRmIiwiSW1wb3J0SWQiOm51bGwsIlRpdGxlIjoiUkYgUmFuZ2UgVGVzdGluZyIsIk5vdGUiOm51bGwsIkh5cGVybGluayI6bnVsbCwiSXNDaGFuZ2VkIjpmYWxzZSwiSXNOZXciOmZhbHNlfSx7IiRpZCI6IjMyOCIsIkdyb3VwTmFtZSI6bnVsbCwiU3RhcnREYXRlIjoiMjAxNi0wMy0zMFQwMDowMDowMFoiLCJFbmREYXRlIjoiMjAxNi0wNC0wNFQyMzo1OTo1OS45OTlaIiwiUGVyY2VudGFnZUNvbXBsZXRlIjpudWxsLCJTdHlsZSI6eyIkaWQiOiIzMjkiLCJTaGFwZSI6MCwiU2hhcGVUaGlja25lc3MiOjEsIkR1cmF0aW9uRm9ybWF0IjowLCJJbmNsdWRlTm9uV29ya2luZ0RheXNJbkR1cmF0aW9uIjp0cnVlLCJQZXJjZW50YWdlQ29tcGxldGVTdHlsZSI6eyIkaWQiOiIzMzAiLCJGb250U2V0dGluZ3MiOnsiJGlkIjoiMzMxIiwiRm9udFNpemUiOjEwLCJGb250TmFtZSI6IkNhbGlicmkiLCJJc0JvbGQiOmZhbHNlLCJJc0l0YWxpYyI6ZmFsc2UsIklzVW5kZXJsaW5lZCI6ZmFsc2UsIlBhcmVudFN0eWxlIjp7IiRyZWYiOiI4MiJ9fSwiQXV0b1NpemUiOjAsIkZvcmVncm91bmQiOnsiJHJlZiI6IjgzIn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MzMyIiwiTGluZUNvbG9yIjpudWxsLCJMaW5lV2VpZ2h0IjowLjAsIkxpbmVUeXBlIjowLCJQYXJlbnRTdHlsZSI6bnVsbH0sIlBhcmVudFN0eWxlIjp7IiRyZWYiOiI4MSJ9fSwiRHVyYXRpb25TdHlsZSI6eyIkaWQiOiIzMzMiLCJGb250U2V0dGluZ3MiOnsiJGlkIjoiMzM0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MzM1IiwiTGluZUNvbG9yIjpudWxsLCJMaW5lV2VpZ2h0IjowLjAsIkxpbmVUeXBlIjowLCJQYXJlbnRTdHlsZSI6bnVsbH0sIlBhcmVudFN0eWxlIjp7IiRyZWYiOiI4OCJ9fSwiSG9yaXpvbnRhbENvbm5lY3RvclN0eWxlIjp7IiRpZCI6IjMzNiIsIkxpbmVDb2xvciI6eyIkcmVmIjoiOTYifSwiTGluZVdlaWdodCI6MS4wLCJMaW5lVHlwZSI6MCwiUGFyZW50U3R5bGUiOnsiJHJlZiI6Ijk1In19LCJWZXJ0aWNhbENvbm5lY3RvclN0eWxlIjp7IiRpZCI6IjMzNyIsIkxpbmVDb2xvciI6eyIkcmVmIjoiOTkifSwiTGluZVdlaWdodCI6MC4wLCJMaW5lVHlwZSI6MCwiUGFyZW50U3R5bGUiOnsiJHJlZiI6Ijk4In19LCJNYXJnaW4iOm51bGwsIlN0YXJ0RGF0ZVBvc2l0aW9uIjo0LCJFbmREYXRlUG9zaXRpb24iOjQsIlRpdGxlUG9zaXRpb24iOjUsIkR1cmF0aW9uUG9zaXRpb24iOjYsIlBlcmNlbnRhZ2VDb21wbGV0ZWRQb3NpdGlvbiI6NiwiU3BhY2luZyI6NSwiSXNCZWxvd1RpbWViYW5kIjpmYWxzZSwiUGVyY2VudGFnZUNvbXBsZXRlU2hhcGVPcGFjaXR5IjozNSwiU2hhcGVTdHlsZSI6eyIkaWQiOiIzMzgiLCJNYXJnaW4iOnsiJHJlZiI6IjEwMiJ9LCJQYWRkaW5nIjp7IiRyZWYiOiIxMDMifSwiQmFja2dyb3VuZCI6eyIkaWQiOiIzMzkiLCJDb2xvciI6eyIkaWQiOiIzNDAiLCJBIjoyNTUsIlIiOjI1NSwiRyI6MTkyLCJCIjowfX0sIklzVmlzaWJsZSI6dHJ1ZSwiV2lkdGgiOjAuMCwiSGVpZ2h0IjoxNi4wLCJCb3JkZXJTdHlsZSI6eyIkaWQiOiIzNDEiLCJMaW5lQ29sb3IiOnsiJHJlZiI6IjEwNSJ9LCJMaW5lV2VpZ2h0IjowLjAsIkxpbmVUeXBlIjowLCJQYXJlbnRTdHlsZSI6eyIkcmVmIjoiMTA0In19LCJQYXJlbnRTdHlsZSI6eyIkcmVmIjoiMTAxIn19LCJUaXRsZVN0eWxlIjp7IiRpZCI6IjM0MiIsIkZvbnRTZXR0aW5ncyI6eyIkaWQiOiIzNDMiLCJGb250U2l6ZSI6MTEsIkZvbnROYW1lIjoiQ2FsaWJyaSIsIklzQm9sZCI6dHJ1ZSwiSXNJdGFsaWMiOmZhbHNlLCJJc1VuZGVybGluZWQiOmZhbHNlLCJQYXJlbnRTdHlsZSI6eyIkcmVmIjoiMTA4In19LCJBdXRvU2l6ZSI6MCwiRm9yZWdyb3VuZCI6eyIkcmVmIjoiMTA5In0sIk1heFdpZHRoIjo3MjAuMCwiTWF4SGVpZ2h0IjoiSW5maW5pdHkiLCJTbWFydEZvcmVncm91bmRJc0FjdGl2ZSI6ZmFsc2UsIkhvcml6b250YWxBbGlnbm1lbnQiOjAsIlZlcnRpY2FsQWxpZ25tZW50IjowLCJTbWFydEZvcmVncm91bmQiOm51bGwsIk1hcmdpbiI6eyIkcmVmIjoiMTExIn0sIlBhZGRpbmciOnsiJHJlZiI6IjExMiJ9LCJCYWNrZ3JvdW5kIjp7IiRyZWYiOiIxMTMifSwiSXNWaXNpYmxlIjp0cnVlLCJXaWR0aCI6MC4wLCJIZWlnaHQiOjAuMCwiQm9yZGVyU3R5bGUiOnsiJGlkIjoiMzQ0IiwiTGluZUNvbG9yIjpudWxsLCJMaW5lV2VpZ2h0IjowLjAsIkxpbmVUeXBlIjowLCJQYXJlbnRTdHlsZSI6bnVsbH0sIlBhcmVudFN0eWxlIjp7IiRyZWYiOiIxMDcifX0sIkRhdGVTdHlsZSI6eyIkaWQiOiIzNDUiLCJGb250U2V0dGluZ3MiOnsiJGlkIjoiMzQ2IiwiRm9udFNpemUiOjEw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CwiVmVydGljYWxBbGlnbm1lbnQiOjAsIlNtYXJ0Rm9yZWdyb3VuZCI6bnVsbCwiTWFyZ2luIjp7IiRyZWYiOiIxMTgifSwiUGFkZGluZyI6eyIkcmVmIjoiMTE5In0sIkJhY2tncm91bmQiOnsiJHJlZiI6IjEyMCJ9LCJJc1Zpc2libGUiOnRydWUsIldpZHRoIjowLjAsIkhlaWdodCI6MC4wLCJCb3JkZXJTdHlsZSI6eyIkaWQiOiIzNDciLCJMaW5lQ29sb3IiOm51bGwsIkxpbmVXZWlnaHQiOjAuMCwiTGluZVR5cGUiOjAsIlBhcmVudFN0eWxlIjpudWxsfSwiUGFyZW50U3R5bGUiOnsiJHJlZiI6IjExNCJ9fSwiRGF0ZUZvcm1hdCI6eyIkcmVmIjoiMTIxIn0sIklzVmlzaWJsZSI6dHJ1ZSwiUGFyZW50U3R5bGUiOnsiJHJlZiI6IjgwIn19LCJJbmRleCI6NiwiSWQiOiI3M2E3NTNmYy0zZWIwLTRjY2UtOGE3NC1mNWYyZWU0NzVmZGYiLCJJbXBvcnRJZCI6bnVsbCwiVGl0bGUiOiJOZXVyYWwgTmV0d29yayBEZXZlbG9wbWVudCAmIFRlc3RpbmcgKFN0cmVjaCBHb2FsKSIsIk5vdGUiOm51bGwsIkh5cGVybGluayI6bnVsbCwiSXNDaGFuZ2VkIjpmYWxzZSwiSXNOZXciOmZhbHNlfSx7IiRpZCI6IjM0OCIsIkdyb3VwTmFtZSI6bnVsbCwiU3RhcnREYXRlIjoiMjAxNi0wNC0wNVQwMDowMDowMFoiLCJFbmREYXRlIjoiMjAxNi0wNC0wOFQyMzo1OTo1OS45OTlaIiwiUGVyY2VudGFnZUNvbXBsZXRlIjpudWxsLCJTdHlsZSI6eyIkaWQiOiIzNDkiLCJTaGFwZSI6MCwiU2hhcGVUaGlja25lc3MiOjEsIkR1cmF0aW9uRm9ybWF0IjowLCJJbmNsdWRlTm9uV29ya2luZ0RheXNJbkR1cmF0aW9uIjp0cnVlLCJQZXJjZW50YWdlQ29tcGxldGVTdHlsZSI6eyIkaWQiOiIzNTAiLCJGb250U2V0dGluZ3MiOnsiJGlkIjoiMzUxIiwiRm9udFNpemUiOjEwLCJGb250TmFtZSI6IkNhbGlicmkiLCJJc0JvbGQiOmZhbHNlLCJJc0l0YWxpYyI6ZmFsc2UsIklzVW5kZXJsaW5lZCI6ZmFsc2UsIlBhcmVudFN0eWxlIjp7IiRyZWYiOiI4MiJ9fSwiQXV0b1NpemUiOjAsIkZvcmVncm91bmQiOnsiJHJlZiI6IjgzIn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MzUyIiwiTGluZUNvbG9yIjpudWxsLCJMaW5lV2VpZ2h0IjowLjAsIkxpbmVUeXBlIjowLCJQYXJlbnRTdHlsZSI6bnVsbH0sIlBhcmVudFN0eWxlIjp7IiRyZWYiOiI4MSJ9fSwiRHVyYXRpb25TdHlsZSI6eyIkaWQiOiIzNTMiLCJGb250U2V0dGluZ3MiOnsiJGlkIjoiMzU0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MzU1IiwiTGluZUNvbG9yIjpudWxsLCJMaW5lV2VpZ2h0IjowLjAsIkxpbmVUeXBlIjowLCJQYXJlbnRTdHlsZSI6bnVsbH0sIlBhcmVudFN0eWxlIjp7IiRyZWYiOiI4OCJ9fSwiSG9yaXpvbnRhbENvbm5lY3RvclN0eWxlIjp7IiRpZCI6IjM1NiIsIkxpbmVDb2xvciI6eyIkcmVmIjoiOTYifSwiTGluZVdlaWdodCI6MS4wLCJMaW5lVHlwZSI6MCwiUGFyZW50U3R5bGUiOnsiJHJlZiI6Ijk1In19LCJWZXJ0aWNhbENvbm5lY3RvclN0eWxlIjp7IiRpZCI6IjM1NyIsIkxpbmVDb2xvciI6eyIkcmVmIjoiOTkifSwiTGluZVdlaWdodCI6MC4wLCJMaW5lVHlwZSI6MCwiUGFyZW50U3R5bGUiOnsiJHJlZiI6Ijk4In19LCJNYXJnaW4iOm51bGwsIlN0YXJ0RGF0ZVBvc2l0aW9uIjo0LCJFbmREYXRlUG9zaXRpb24iOjQsIlRpdGxlUG9zaXRpb24iOjUsIkR1cmF0aW9uUG9zaXRpb24iOjYsIlBlcmNlbnRhZ2VDb21wbGV0ZWRQb3NpdGlvbiI6NiwiU3BhY2luZyI6NSwiSXNCZWxvd1RpbWViYW5kIjpmYWxzZSwiUGVyY2VudGFnZUNvbXBsZXRlU2hhcGVPcGFjaXR5IjozNSwiU2hhcGVTdHlsZSI6eyIkaWQiOiIzNTgiLCJNYXJnaW4iOnsiJHJlZiI6IjEwMiJ9LCJQYWRkaW5nIjp7IiRyZWYiOiIxMDMifSwiQmFja2dyb3VuZCI6eyIkaWQiOiIzNTkiLCJDb2xvciI6eyIkaWQiOiIzNjAiLCJBIjoyNTUsIlIiOjExMSwiRyI6NDksIkIiOjE1Mn19LCJJc1Zpc2libGUiOnRydWUsIldpZHRoIjowLjAsIkhlaWdodCI6MTYuMCwiQm9yZGVyU3R5bGUiOnsiJGlkIjoiMzYxIiwiTGluZUNvbG9yIjp7IiRyZWYiOiIxMDUifSwiTGluZVdlaWdodCI6MC4wLCJMaW5lVHlwZSI6MCwiUGFyZW50U3R5bGUiOnsiJHJlZiI6IjEwNCJ9fSwiUGFyZW50U3R5bGUiOnsiJHJlZiI6IjEwMSJ9fSwiVGl0bGVTdHlsZSI6eyIkaWQiOiIzNjIiLCJGb250U2V0dGluZ3MiOnsiJGlkIjoiMzYzIiwiRm9udFNpemUiOjExLCJGb250TmFtZSI6IkNhbGlicmkiLCJJc0JvbGQiOnRydWUsIklzSXRhbGljIjpmYWxzZSwiSXNVbmRlcmxpbmVkIjpmYWxzZSwiUGFyZW50U3R5bGUiOnsiJHJlZiI6IjEwOCJ9fSwiQXV0b1NpemUiOjAsIkZvcmVncm91bmQiOnsiJHJlZiI6IjEwOSJ9LCJNYXhXaWR0aCI6NzIwLjAsIk1heEhlaWdodCI6IkluZmluaXR5IiwiU21hcnRGb3JlZ3JvdW5kSXNBY3RpdmUiOmZhbHNlLCJIb3Jpem9udGFsQWxpZ25tZW50IjowLCJWZXJ0aWNhbEFsaWdubWVudCI6MCwiU21hcnRGb3JlZ3JvdW5kIjpudWxsLCJNYXJnaW4iOnsiJHJlZiI6IjExMSJ9LCJQYWRkaW5nIjp7IiRyZWYiOiIxMTIifSwiQmFja2dyb3VuZCI6eyIkcmVmIjoiMTEzIn0sIklzVmlzaWJsZSI6dHJ1ZSwiV2lkdGgiOjAuMCwiSGVpZ2h0IjowLjAsIkJvcmRlclN0eWxlIjp7IiRpZCI6IjM2NCIsIkxpbmVDb2xvciI6bnVsbCwiTGluZVdlaWdodCI6MC4wLCJMaW5lVHlwZSI6MCwiUGFyZW50U3R5bGUiOm51bGx9LCJQYXJlbnRTdHlsZSI6eyIkcmVmIjoiMTA3In19LCJEYXRlU3R5bGUiOnsiJGlkIjoiMzY1IiwiRm9udFNldHRpbmdzIjp7IiRpZCI6IjM2NiIsIkZvbnRTaXplIjoxMCwiRm9udE5hbWUiOiJDYWxpYnJpIiwiSXNCb2xkIjpmYWxzZSwiSXNJdGFsaWMiOmZhbHNlLCJJc1VuZGVybGluZWQiOmZhbHNlLCJQYXJlbnRTdHlsZSI6eyIkcmVmIjoiMTE1In19LCJBdXRvU2l6ZSI6MCwiRm9yZWdyb3VuZCI6eyIkcmVmIjoiMTE2In0sIk1heFdpZHRoIjoyMDAuMCwiTWF4SGVpZ2h0IjoiSW5maW5pdHkiLCJTbWFydEZvcmVncm91bmRJc0FjdGl2ZSI6ZmFsc2UsIkhvcml6b250YWxBbGlnbm1lbnQiOjAsIlZlcnRpY2FsQWxpZ25tZW50IjowLCJTbWFydEZvcmVncm91bmQiOm51bGwsIk1hcmdpbiI6eyIkcmVmIjoiMTE4In0sIlBhZGRpbmciOnsiJHJlZiI6IjExOSJ9LCJCYWNrZ3JvdW5kIjp7IiRyZWYiOiIxMjAifSwiSXNWaXNpYmxlIjp0cnVlLCJXaWR0aCI6MC4wLCJIZWlnaHQiOjAuMCwiQm9yZGVyU3R5bGUiOnsiJGlkIjoiMzY3IiwiTGluZUNvbG9yIjpudWxsLCJMaW5lV2VpZ2h0IjowLjAsIkxpbmVUeXBlIjowLCJQYXJlbnRTdHlsZSI6bnVsbH0sIlBhcmVudFN0eWxlIjp7IiRyZWYiOiIxMTQifX0sIkRhdGVGb3JtYXQiOnsiJHJlZiI6IjEyMSJ9LCJJc1Zpc2libGUiOnRydWUsIlBhcmVudFN0eWxlIjp7IiRyZWYiOiI4MCJ9fSwiSW5kZXgiOjcsIklkIjoiODRmYzE1Y2EtYjM5Yi00NmMzLTgxMjEtZTQ0NjdmZDhmNGY2IiwiSW1wb3J0SWQiOm51bGwsIlRpdGxlIjoiRGF0YSBEb2N1bWVudGF0aW9uICYgQW5hbHlzaXMiLCJOb3RlIjpudWxsLCJIeXBlcmxpbmsiOm51bGwsIklzQ2hhbmdlZCI6ZmFsc2UsIklzTmV3IjpmYWxzZX0seyIkaWQiOiIzNjgiLCJHcm91cE5hbWUiOm51bGwsIlN0YXJ0RGF0ZSI6IjIwMTYtMDQtMTFUMDA6MDA6MDBaIiwiRW5kRGF0ZSI6IjIwMTYtMDQtMTVUMjM6NTk6NTkuOTk5WiIsIlBlcmNlbnRhZ2VDb21wbGV0ZSI6bnVsbCwiU3R5bGUiOnsiJGlkIjoiMzY5IiwiU2hhcGUiOjAsIlNoYXBlVGhpY2tuZXNzIjoxLCJEdXJhdGlvbkZvcm1hdCI6MCwiSW5jbHVkZU5vbldvcmtpbmdEYXlzSW5EdXJhdGlvbiI6dHJ1ZSwiUGVyY2VudGFnZUNvbXBsZXRlU3R5bGUiOnsiJGlkIjoiMzcwIiwiRm9udFNldHRpbmdzIjp7IiRpZCI6IjM3MSIsIkZvbnRTaXplIjoxMCwiRm9udE5hbWUiOiJDYWxpYnJpIiwiSXNCb2xkIjpmYWxzZSwiSXNJdGFsaWMiOmZhbHNlLCJJc1VuZGVybGluZWQiOmZhbHNlLCJQYXJlbnRTdHlsZSI6eyIkcmVmIjoiODIifX0sIkF1dG9TaXplIjowLCJGb3JlZ3JvdW5kIjp7IiRyZWYiOiI4MyJ9LCJNYXhXaWR0aCI6MjAwLjAsIk1heEhlaWdodCI6IkluZmluaXR5IiwiU21hcnRGb3JlZ3JvdW5kSXNBY3RpdmUiOmZhbHNlLCJIb3Jpem9udGFsQWxpZ25tZW50IjowLCJWZXJ0aWNhbEFsaWdubWVudCI6MCwiU21hcnRGb3JlZ3JvdW5kIjpudWxsLCJNYXJnaW4iOnsiJHJlZiI6Ijg1In0sIlBhZGRpbmciOnsiJHJlZiI6Ijg2In0sIkJhY2tncm91bmQiOnsiJHJlZiI6Ijg3In0sIklzVmlzaWJsZSI6dHJ1ZSwiV2lkdGgiOjAuMCwiSGVpZ2h0IjowLjAsIkJvcmRlclN0eWxlIjp7IiRpZCI6IjM3MiIsIkxpbmVDb2xvciI6bnVsbCwiTGluZVdlaWdodCI6MC4wLCJMaW5lVHlwZSI6MCwiUGFyZW50U3R5bGUiOm51bGx9LCJQYXJlbnRTdHlsZSI6eyIkcmVmIjoiODEifX0sIkR1cmF0aW9uU3R5bGUiOnsiJGlkIjoiMzczIiwiRm9udFNldHRpbmdzIjp7IiRpZCI6IjM3NCIsIkZvbnRTaXplIjoxMCwiRm9udE5hbWUiOiJDYWxpYnJpIiwiSXNCb2xkIjpmYWxzZSwiSXNJdGFsaWMiOmZhbHNlLCJJc1VuZGVybGluZWQiOmZhbHNlLCJQYXJlbnRTdHlsZSI6eyIkcmVmIjoiODkifX0sIkF1dG9TaXplIjowLCJGb3JlZ3JvdW5kIjp7IiRyZWYiOiI5MCJ9LCJNYXhXaWR0aCI6MjAwLjAsIk1heEhlaWdodCI6IkluZmluaXR5IiwiU21hcnRGb3JlZ3JvdW5kSXNBY3RpdmUiOmZhbHNlLCJIb3Jpem9udGFsQWxpZ25tZW50IjowLCJWZXJ0aWNhbEFsaWdubWVudCI6MCwiU21hcnRGb3JlZ3JvdW5kIjpudWxsLCJNYXJnaW4iOnsiJHJlZiI6IjkyIn0sIlBhZGRpbmciOnsiJHJlZiI6IjkzIn0sIkJhY2tncm91bmQiOnsiJHJlZiI6Ijk0In0sIklzVmlzaWJsZSI6dHJ1ZSwiV2lkdGgiOjAuMCwiSGVpZ2h0IjowLjAsIkJvcmRlclN0eWxlIjp7IiRpZCI6IjM3NSIsIkxpbmVDb2xvciI6bnVsbCwiTGluZVdlaWdodCI6MC4wLCJMaW5lVHlwZSI6MCwiUGFyZW50U3R5bGUiOm51bGx9LCJQYXJlbnRTdHlsZSI6eyIkcmVmIjoiODgifX0sIkhvcml6b250YWxDb25uZWN0b3JTdHlsZSI6eyIkaWQiOiIzNzYiLCJMaW5lQ29sb3IiOnsiJHJlZiI6Ijk2In0sIkxpbmVXZWlnaHQiOjEuMCwiTGluZVR5cGUiOjAsIlBhcmVudFN0eWxlIjp7IiRyZWYiOiI5NSJ9fSwiVmVydGljYWxDb25uZWN0b3JTdHlsZSI6eyIkaWQiOiIzNzciLCJMaW5lQ29sb3IiOnsiJHJlZiI6Ijk5In0sIkxpbmVXZWlnaHQiOjAuMCwiTGluZVR5cGUiOjAsIlBhcmVudFN0eWxlIjp7IiRyZWYiOiI5OCJ9fSwiTWFyZ2luIjpudWxsLCJTdGFydERhdGVQb3NpdGlvbiI6NCwiRW5kRGF0ZVBvc2l0aW9uIjo0LCJUaXRsZVBvc2l0aW9uIjo1LCJEdXJhdGlvblBvc2l0aW9uIjo2LCJQZXJjZW50YWdlQ29tcGxldGVkUG9zaXRpb24iOjYsIlNwYWNpbmciOjUsIklzQmVsb3dUaW1lYmFuZCI6ZmFsc2UsIlBlcmNlbnRhZ2VDb21wbGV0ZVNoYXBlT3BhY2l0eSI6MzUsIlNoYXBlU3R5bGUiOnsiJGlkIjoiMzc4IiwiTWFyZ2luIjp7IiRyZWYiOiIxMDIifSwiUGFkZGluZyI6eyIkcmVmIjoiMTAzIn0sIkJhY2tncm91bmQiOnsiJGlkIjoiMzc5IiwiQ29sb3IiOnsiJGlkIjoiMzgwIiwiQSI6MjU1LCJSIjoyMzcsIkciOjEyNSwiQiI6NDl9fSwiSXNWaXNpYmxlIjp0cnVlLCJXaWR0aCI6MC4wLCJIZWlnaHQiOjE2LjAsIkJvcmRlclN0eWxlIjp7IiRpZCI6IjM4MSIsIkxpbmVDb2xvciI6eyIkcmVmIjoiMTA1In0sIkxpbmVXZWlnaHQiOjAuMCwiTGluZVR5cGUiOjAsIlBhcmVudFN0eWxlIjp7IiRyZWYiOiIxMDQifX0sIlBhcmVudFN0eWxlIjp7IiRyZWYiOiIxMDEifX0sIlRpdGxlU3R5bGUiOnsiJGlkIjoiMzgyIiwiRm9udFNldHRpbmdzIjp7IiRpZCI6IjM4MyIsIkZvbnRTaXplIjoxMSwiRm9udE5hbWUiOiJDYWxpYnJpIiwiSXNCb2xkIjp0cnVlLCJJc0l0YWxpYyI6ZmFsc2UsIklzVW5kZXJsaW5lZCI6ZmFsc2UsIlBhcmVudFN0eWxlIjp7IiRyZWYiOiIxMDgifX0sIkF1dG9TaXplIjowLCJGb3JlZ3JvdW5kIjp7IiRyZWYiOiIxMDkifSwiTWF4V2lkdGgiOjcyMC4wLCJNYXhIZWlnaHQiOiJJbmZpbml0eSIsIlNtYXJ0Rm9yZWdyb3VuZElzQWN0aXZlIjpmYWxzZSwiSG9yaXpvbnRhbEFsaWdubWVudCI6MCwiVmVydGljYWxBbGlnbm1lbnQiOjAsIlNtYXJ0Rm9yZWdyb3VuZCI6bnVsbCwiTWFyZ2luIjp7IiRyZWYiOiIxMTEifSwiUGFkZGluZyI6eyIkcmVmIjoiMTEyIn0sIkJhY2tncm91bmQiOnsiJHJlZiI6IjExMyJ9LCJJc1Zpc2libGUiOnRydWUsIldpZHRoIjowLjAsIkhlaWdodCI6MC4wLCJCb3JkZXJTdHlsZSI6eyIkaWQiOiIzODQiLCJMaW5lQ29sb3IiOm51bGwsIkxpbmVXZWlnaHQiOjAuMCwiTGluZVR5cGUiOjAsIlBhcmVudFN0eWxlIjpudWxsfSwiUGFyZW50U3R5bGUiOnsiJHJlZiI6IjEwNyJ9fSwiRGF0ZVN0eWxlIjp7IiRpZCI6IjM4NSIsIkZvbnRTZXR0aW5ncyI6eyIkaWQiOiIzODY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wLCJWZXJ0aWNhbEFsaWdubWVudCI6MCwiU21hcnRGb3JlZ3JvdW5kIjpudWxsLCJNYXJnaW4iOnsiJHJlZiI6IjExOCJ9LCJQYWRkaW5nIjp7IiRyZWYiOiIxMTkifSwiQmFja2dyb3VuZCI6eyIkcmVmIjoiMTIwIn0sIklzVmlzaWJsZSI6dHJ1ZSwiV2lkdGgiOjAuMCwiSGVpZ2h0IjowLjAsIkJvcmRlclN0eWxlIjp7IiRpZCI6IjM4NyIsIkxpbmVDb2xvciI6bnVsbCwiTGluZVdlaWdodCI6MC4wLCJMaW5lVHlwZSI6MCwiUGFyZW50U3R5bGUiOm51bGx9LCJQYXJlbnRTdHlsZSI6eyIkcmVmIjoiMTE0In19LCJEYXRlRm9ybWF0Ijp7IiRyZWYiOiIxMjEifSwiSXNWaXNpYmxlIjp0cnVlLCJQYXJlbnRTdHlsZSI6eyIkcmVmIjoiODAifX0sIkluZGV4Ijo4LCJJZCI6IjNiN2VmMzViLWNmOWYtNDE0Ni1hZWUyLWQwZGYyNGZhMjhlNyIsIkltcG9ydElkIjpudWxsLCJUaXRsZSI6IkNsb3N1cmUgJiBHZW4gSUlJIEhhbmQtT2ZmIFBsYW4iLCJOb3RlIjpudWxsLCJIeXBlcmxpbmsiOm51bGwsIklzQ2hhbmdlZCI6ZmFsc2UsIklzTmV3IjpmYWxzZX1dLCJNc1Byb2plY3RJdGVtc1RyZWUiOnsiJGlkIjoiMzg4IiwiUm9vdCI6eyJJbXBvcnRJZCI6bnVsbCwiSXNJbXBvcnRlZCI6ZmFsc2UsIkNoaWxkcmVuIjpbXX19LCJNZXRhZGF0YSI6eyIkaWQiOiIzODkifSwiU2V0dGluZ3MiOnsiJGlkIjoiMzkwIiwiSW1wYU9wdGlvbnMiOnsiJGlkIjoiMzkxIiwiTGVmdFRvUmlnaHQiOmZhbHNlLCJQYXlsb2FkT3B0aW9ucyI6Mn0sIlVzZUNvbXByZXNzaW9uIjpmYWxzZSwiQ29tcHJlc2lvblBlcmNlbnRhZ2UiOjAuMCwiSW5hY3RpdmVJbnRlcnZhbFdpZHRoVGhyZXNob2xkIjowLjAsIkluYWN0aXZlSW50ZXJ2YWxXaWR0aCI6MC4wLCJTcGxpdFRhc2tzIjpmYWxzZSwiVXNlQ2x1c3RlciI6ZmFsc2UsIkVwc2lsb24iOjAuMCwiTWluUG9pbnRzVG9Gb3JtQUNsdXN0ZXIiOjAsIkdlbmVyYXRlSW52aXNpYmxlU2hhcGVzIjpmYWxzZSwiU21hcnRUaW1lbGluZVRhc2tQZXJjZW50YWdlRml0IjpmYWxzZX0sIklzTmV3Ijp0cnVlLCJJbXBvcnRUeXBlIjowLCJGaWxlUGF0aCI6bnVsbCwiVGltZWxpbmVJbXBvcnRlZCI6ZmFsc2V9"/>
  <p:tag name="__MASTER" val="__part_0"/>
</p:tagLst>
</file>

<file path=ppt/tags/tag10.xml><?xml version="1.0" encoding="utf-8"?>
<p:tagLst xmlns:a="http://schemas.openxmlformats.org/drawingml/2006/main" xmlns:r="http://schemas.openxmlformats.org/officeDocument/2006/relationships" xmlns:p="http://schemas.openxmlformats.org/presentationml/2006/main">
  <p:tag name="OTLMARKERSHAPE" val="OTL"/>
</p:tagLst>
</file>

<file path=ppt/tags/tag100.xml><?xml version="1.0" encoding="utf-8"?>
<p:tagLst xmlns:a="http://schemas.openxmlformats.org/drawingml/2006/main" xmlns:r="http://schemas.openxmlformats.org/officeDocument/2006/relationships" xmlns:p="http://schemas.openxmlformats.org/presentationml/2006/main">
  <p:tag name="OTLMARKERSHAPE" val="OTL"/>
</p:tagLst>
</file>

<file path=ppt/tags/tag101.xml><?xml version="1.0" encoding="utf-8"?>
<p:tagLst xmlns:a="http://schemas.openxmlformats.org/drawingml/2006/main" xmlns:r="http://schemas.openxmlformats.org/officeDocument/2006/relationships" xmlns:p="http://schemas.openxmlformats.org/presentationml/2006/main">
  <p:tag name="OTLMARKERSHAPE" val="OTL"/>
</p:tagLst>
</file>

<file path=ppt/tags/tag102.xml><?xml version="1.0" encoding="utf-8"?>
<p:tagLst xmlns:a="http://schemas.openxmlformats.org/drawingml/2006/main" xmlns:r="http://schemas.openxmlformats.org/officeDocument/2006/relationships" xmlns:p="http://schemas.openxmlformats.org/presentationml/2006/main">
  <p:tag name="OTLMARKERSHAPE" val="OTL"/>
</p:tagLst>
</file>

<file path=ppt/tags/tag103.xml><?xml version="1.0" encoding="utf-8"?>
<p:tagLst xmlns:a="http://schemas.openxmlformats.org/drawingml/2006/main" xmlns:r="http://schemas.openxmlformats.org/officeDocument/2006/relationships" xmlns:p="http://schemas.openxmlformats.org/presentationml/2006/main">
  <p:tag name="OTLMARKERSHAPE" val="OTL"/>
</p:tagLst>
</file>

<file path=ppt/tags/tag104.xml><?xml version="1.0" encoding="utf-8"?>
<p:tagLst xmlns:a="http://schemas.openxmlformats.org/drawingml/2006/main" xmlns:r="http://schemas.openxmlformats.org/officeDocument/2006/relationships" xmlns:p="http://schemas.openxmlformats.org/presentationml/2006/main">
  <p:tag name="OTLMARKERSHAPE" val="OTL"/>
</p:tagLst>
</file>

<file path=ppt/tags/tag105.xml><?xml version="1.0" encoding="utf-8"?>
<p:tagLst xmlns:a="http://schemas.openxmlformats.org/drawingml/2006/main" xmlns:r="http://schemas.openxmlformats.org/officeDocument/2006/relationships" xmlns:p="http://schemas.openxmlformats.org/presentationml/2006/main">
  <p:tag name="OTLMARKERSHAPE" val="OTL"/>
</p:tagLst>
</file>

<file path=ppt/tags/tag106.xml><?xml version="1.0" encoding="utf-8"?>
<p:tagLst xmlns:a="http://schemas.openxmlformats.org/drawingml/2006/main" xmlns:r="http://schemas.openxmlformats.org/officeDocument/2006/relationships" xmlns:p="http://schemas.openxmlformats.org/presentationml/2006/main">
  <p:tag name="OTLMARKERSHAPE" val="OTL"/>
</p:tagLst>
</file>

<file path=ppt/tags/tag107.xml><?xml version="1.0" encoding="utf-8"?>
<p:tagLst xmlns:a="http://schemas.openxmlformats.org/drawingml/2006/main" xmlns:r="http://schemas.openxmlformats.org/officeDocument/2006/relationships" xmlns:p="http://schemas.openxmlformats.org/presentationml/2006/main">
  <p:tag name="OTLMARKERSHAPE" val="OTL"/>
</p:tagLst>
</file>

<file path=ppt/tags/tag108.xml><?xml version="1.0" encoding="utf-8"?>
<p:tagLst xmlns:a="http://schemas.openxmlformats.org/drawingml/2006/main" xmlns:r="http://schemas.openxmlformats.org/officeDocument/2006/relationships" xmlns:p="http://schemas.openxmlformats.org/presentationml/2006/main">
  <p:tag name="OTLMARKERSHAPE" val="OTL"/>
</p:tagLst>
</file>

<file path=ppt/tags/tag109.xml><?xml version="1.0" encoding="utf-8"?>
<p:tagLst xmlns:a="http://schemas.openxmlformats.org/drawingml/2006/main" xmlns:r="http://schemas.openxmlformats.org/officeDocument/2006/relationships" xmlns:p="http://schemas.openxmlformats.org/presentationml/2006/main">
  <p:tag name="OTLMARKERSHAPE" val="OTL"/>
</p:tagLst>
</file>

<file path=ppt/tags/tag11.xml><?xml version="1.0" encoding="utf-8"?>
<p:tagLst xmlns:a="http://schemas.openxmlformats.org/drawingml/2006/main" xmlns:r="http://schemas.openxmlformats.org/officeDocument/2006/relationships" xmlns:p="http://schemas.openxmlformats.org/presentationml/2006/main">
  <p:tag name="OTLMARKERSHAPE" val="OTL"/>
</p:tagLst>
</file>

<file path=ppt/tags/tag110.xml><?xml version="1.0" encoding="utf-8"?>
<p:tagLst xmlns:a="http://schemas.openxmlformats.org/drawingml/2006/main" xmlns:r="http://schemas.openxmlformats.org/officeDocument/2006/relationships" xmlns:p="http://schemas.openxmlformats.org/presentationml/2006/main">
  <p:tag name="OTLMARKERSHAPE" val="OTL"/>
</p:tagLst>
</file>

<file path=ppt/tags/tag111.xml><?xml version="1.0" encoding="utf-8"?>
<p:tagLst xmlns:a="http://schemas.openxmlformats.org/drawingml/2006/main" xmlns:r="http://schemas.openxmlformats.org/officeDocument/2006/relationships" xmlns:p="http://schemas.openxmlformats.org/presentationml/2006/main">
  <p:tag name="OTLMARKERSHAPE" val="OTL"/>
</p:tagLst>
</file>

<file path=ppt/tags/tag112.xml><?xml version="1.0" encoding="utf-8"?>
<p:tagLst xmlns:a="http://schemas.openxmlformats.org/drawingml/2006/main" xmlns:r="http://schemas.openxmlformats.org/officeDocument/2006/relationships" xmlns:p="http://schemas.openxmlformats.org/presentationml/2006/main">
  <p:tag name="OTLMARKERSHAPE" val="OTL"/>
</p:tagLst>
</file>

<file path=ppt/tags/tag113.xml><?xml version="1.0" encoding="utf-8"?>
<p:tagLst xmlns:a="http://schemas.openxmlformats.org/drawingml/2006/main" xmlns:r="http://schemas.openxmlformats.org/officeDocument/2006/relationships" xmlns:p="http://schemas.openxmlformats.org/presentationml/2006/main">
  <p:tag name="OTLMARKERSHAPE" val="OTL"/>
</p:tagLst>
</file>

<file path=ppt/tags/tag114.xml><?xml version="1.0" encoding="utf-8"?>
<p:tagLst xmlns:a="http://schemas.openxmlformats.org/drawingml/2006/main" xmlns:r="http://schemas.openxmlformats.org/officeDocument/2006/relationships" xmlns:p="http://schemas.openxmlformats.org/presentationml/2006/main">
  <p:tag name="OTLMARKERSHAPE" val="OTL"/>
</p:tagLst>
</file>

<file path=ppt/tags/tag115.xml><?xml version="1.0" encoding="utf-8"?>
<p:tagLst xmlns:a="http://schemas.openxmlformats.org/drawingml/2006/main" xmlns:r="http://schemas.openxmlformats.org/officeDocument/2006/relationships" xmlns:p="http://schemas.openxmlformats.org/presentationml/2006/main">
  <p:tag name="OTLMARKERSHAPE" val="OTL"/>
</p:tagLst>
</file>

<file path=ppt/tags/tag116.xml><?xml version="1.0" encoding="utf-8"?>
<p:tagLst xmlns:a="http://schemas.openxmlformats.org/drawingml/2006/main" xmlns:r="http://schemas.openxmlformats.org/officeDocument/2006/relationships" xmlns:p="http://schemas.openxmlformats.org/presentationml/2006/main">
  <p:tag name="OTLMARKERSHAPE" val="OTL"/>
</p:tagLst>
</file>

<file path=ppt/tags/tag117.xml><?xml version="1.0" encoding="utf-8"?>
<p:tagLst xmlns:a="http://schemas.openxmlformats.org/drawingml/2006/main" xmlns:r="http://schemas.openxmlformats.org/officeDocument/2006/relationships" xmlns:p="http://schemas.openxmlformats.org/presentationml/2006/main">
  <p:tag name="OTLMARKERSHAPE" val="OTL"/>
</p:tagLst>
</file>

<file path=ppt/tags/tag118.xml><?xml version="1.0" encoding="utf-8"?>
<p:tagLst xmlns:a="http://schemas.openxmlformats.org/drawingml/2006/main" xmlns:r="http://schemas.openxmlformats.org/officeDocument/2006/relationships" xmlns:p="http://schemas.openxmlformats.org/presentationml/2006/main">
  <p:tag name="OTLMARKERSHAPE" val="OTL"/>
</p:tagLst>
</file>

<file path=ppt/tags/tag119.xml><?xml version="1.0" encoding="utf-8"?>
<p:tagLst xmlns:a="http://schemas.openxmlformats.org/drawingml/2006/main" xmlns:r="http://schemas.openxmlformats.org/officeDocument/2006/relationships" xmlns:p="http://schemas.openxmlformats.org/presentationml/2006/main">
  <p:tag name="OTLMARKERSHAPE" val="OTL"/>
</p:tagLst>
</file>

<file path=ppt/tags/tag12.xml><?xml version="1.0" encoding="utf-8"?>
<p:tagLst xmlns:a="http://schemas.openxmlformats.org/drawingml/2006/main" xmlns:r="http://schemas.openxmlformats.org/officeDocument/2006/relationships" xmlns:p="http://schemas.openxmlformats.org/presentationml/2006/main">
  <p:tag name="OTLMARKERSHAPE" val="OTL"/>
</p:tagLst>
</file>

<file path=ppt/tags/tag120.xml><?xml version="1.0" encoding="utf-8"?>
<p:tagLst xmlns:a="http://schemas.openxmlformats.org/drawingml/2006/main" xmlns:r="http://schemas.openxmlformats.org/officeDocument/2006/relationships" xmlns:p="http://schemas.openxmlformats.org/presentationml/2006/main">
  <p:tag name="OTLMARKERSHAPE" val="OTL"/>
</p:tagLst>
</file>

<file path=ppt/tags/tag121.xml><?xml version="1.0" encoding="utf-8"?>
<p:tagLst xmlns:a="http://schemas.openxmlformats.org/drawingml/2006/main" xmlns:r="http://schemas.openxmlformats.org/officeDocument/2006/relationships" xmlns:p="http://schemas.openxmlformats.org/presentationml/2006/main">
  <p:tag name="OTLMARKERSHAPE" val="OTL"/>
</p:tagLst>
</file>

<file path=ppt/tags/tag122.xml><?xml version="1.0" encoding="utf-8"?>
<p:tagLst xmlns:a="http://schemas.openxmlformats.org/drawingml/2006/main" xmlns:r="http://schemas.openxmlformats.org/officeDocument/2006/relationships" xmlns:p="http://schemas.openxmlformats.org/presentationml/2006/main">
  <p:tag name="OTLMARKERSHAPE" val="OTL"/>
</p:tagLst>
</file>

<file path=ppt/tags/tag123.xml><?xml version="1.0" encoding="utf-8"?>
<p:tagLst xmlns:a="http://schemas.openxmlformats.org/drawingml/2006/main" xmlns:r="http://schemas.openxmlformats.org/officeDocument/2006/relationships" xmlns:p="http://schemas.openxmlformats.org/presentationml/2006/main">
  <p:tag name="OTLMARKERSHAPE" val="OTL"/>
</p:tagLst>
</file>

<file path=ppt/tags/tag124.xml><?xml version="1.0" encoding="utf-8"?>
<p:tagLst xmlns:a="http://schemas.openxmlformats.org/drawingml/2006/main" xmlns:r="http://schemas.openxmlformats.org/officeDocument/2006/relationships" xmlns:p="http://schemas.openxmlformats.org/presentationml/2006/main">
  <p:tag name="OTLMARKERSHAPE" val="OTL"/>
</p:tagLst>
</file>

<file path=ppt/tags/tag125.xml><?xml version="1.0" encoding="utf-8"?>
<p:tagLst xmlns:a="http://schemas.openxmlformats.org/drawingml/2006/main" xmlns:r="http://schemas.openxmlformats.org/officeDocument/2006/relationships" xmlns:p="http://schemas.openxmlformats.org/presentationml/2006/main">
  <p:tag name="OTLMARKERSHAPE" val="OTL"/>
</p:tagLst>
</file>

<file path=ppt/tags/tag126.xml><?xml version="1.0" encoding="utf-8"?>
<p:tagLst xmlns:a="http://schemas.openxmlformats.org/drawingml/2006/main" xmlns:r="http://schemas.openxmlformats.org/officeDocument/2006/relationships" xmlns:p="http://schemas.openxmlformats.org/presentationml/2006/main">
  <p:tag name="OTLMARKERSHAPE" val="OTL"/>
</p:tagLst>
</file>

<file path=ppt/tags/tag127.xml><?xml version="1.0" encoding="utf-8"?>
<p:tagLst xmlns:a="http://schemas.openxmlformats.org/drawingml/2006/main" xmlns:r="http://schemas.openxmlformats.org/officeDocument/2006/relationships" xmlns:p="http://schemas.openxmlformats.org/presentationml/2006/main">
  <p:tag name="OTLMARKERSHAPE" val="OTL"/>
</p:tagLst>
</file>

<file path=ppt/tags/tag128.xml><?xml version="1.0" encoding="utf-8"?>
<p:tagLst xmlns:a="http://schemas.openxmlformats.org/drawingml/2006/main" xmlns:r="http://schemas.openxmlformats.org/officeDocument/2006/relationships" xmlns:p="http://schemas.openxmlformats.org/presentationml/2006/main">
  <p:tag name="OTLMARKERSHAPE" val="OTL"/>
</p:tagLst>
</file>

<file path=ppt/tags/tag129.xml><?xml version="1.0" encoding="utf-8"?>
<p:tagLst xmlns:a="http://schemas.openxmlformats.org/drawingml/2006/main" xmlns:r="http://schemas.openxmlformats.org/officeDocument/2006/relationships" xmlns:p="http://schemas.openxmlformats.org/presentationml/2006/main">
  <p:tag name="OTLMARKERSHAPE" val="OTL"/>
</p:tagLst>
</file>

<file path=ppt/tags/tag13.xml><?xml version="1.0" encoding="utf-8"?>
<p:tagLst xmlns:a="http://schemas.openxmlformats.org/drawingml/2006/main" xmlns:r="http://schemas.openxmlformats.org/officeDocument/2006/relationships" xmlns:p="http://schemas.openxmlformats.org/presentationml/2006/main">
  <p:tag name="OTLMARKERSHAPE" val="OTL"/>
</p:tagLst>
</file>

<file path=ppt/tags/tag130.xml><?xml version="1.0" encoding="utf-8"?>
<p:tagLst xmlns:a="http://schemas.openxmlformats.org/drawingml/2006/main" xmlns:r="http://schemas.openxmlformats.org/officeDocument/2006/relationships" xmlns:p="http://schemas.openxmlformats.org/presentationml/2006/main">
  <p:tag name="OTLMARKERSHAPE" val="OTL"/>
</p:tagLst>
</file>

<file path=ppt/tags/tag131.xml><?xml version="1.0" encoding="utf-8"?>
<p:tagLst xmlns:a="http://schemas.openxmlformats.org/drawingml/2006/main" xmlns:r="http://schemas.openxmlformats.org/officeDocument/2006/relationships" xmlns:p="http://schemas.openxmlformats.org/presentationml/2006/main">
  <p:tag name="OTLMARKERSHAPE" val="OTL"/>
</p:tagLst>
</file>

<file path=ppt/tags/tag14.xml><?xml version="1.0" encoding="utf-8"?>
<p:tagLst xmlns:a="http://schemas.openxmlformats.org/drawingml/2006/main" xmlns:r="http://schemas.openxmlformats.org/officeDocument/2006/relationships" xmlns:p="http://schemas.openxmlformats.org/presentationml/2006/main">
  <p:tag name="OTLMARKERSHAPE" val="OTL"/>
</p:tagLst>
</file>

<file path=ppt/tags/tag15.xml><?xml version="1.0" encoding="utf-8"?>
<p:tagLst xmlns:a="http://schemas.openxmlformats.org/drawingml/2006/main" xmlns:r="http://schemas.openxmlformats.org/officeDocument/2006/relationships" xmlns:p="http://schemas.openxmlformats.org/presentationml/2006/main">
  <p:tag name="OTLMARKERSHAPE" val="OTL"/>
</p:tagLst>
</file>

<file path=ppt/tags/tag16.xml><?xml version="1.0" encoding="utf-8"?>
<p:tagLst xmlns:a="http://schemas.openxmlformats.org/drawingml/2006/main" xmlns:r="http://schemas.openxmlformats.org/officeDocument/2006/relationships" xmlns:p="http://schemas.openxmlformats.org/presentationml/2006/main">
  <p:tag name="OTLMARKERSHAPE" val="OTL"/>
</p:tagLst>
</file>

<file path=ppt/tags/tag17.xml><?xml version="1.0" encoding="utf-8"?>
<p:tagLst xmlns:a="http://schemas.openxmlformats.org/drawingml/2006/main" xmlns:r="http://schemas.openxmlformats.org/officeDocument/2006/relationships" xmlns:p="http://schemas.openxmlformats.org/presentationml/2006/main">
  <p:tag name="OTLMARKERSHAPE" val="OTL"/>
</p:tagLst>
</file>

<file path=ppt/tags/tag18.xml><?xml version="1.0" encoding="utf-8"?>
<p:tagLst xmlns:a="http://schemas.openxmlformats.org/drawingml/2006/main" xmlns:r="http://schemas.openxmlformats.org/officeDocument/2006/relationships" xmlns:p="http://schemas.openxmlformats.org/presentationml/2006/main">
  <p:tag name="OTLMARKERSHAPE" val="OTL"/>
</p:tagLst>
</file>

<file path=ppt/tags/tag19.xml><?xml version="1.0" encoding="utf-8"?>
<p:tagLst xmlns:a="http://schemas.openxmlformats.org/drawingml/2006/main" xmlns:r="http://schemas.openxmlformats.org/officeDocument/2006/relationships" xmlns:p="http://schemas.openxmlformats.org/presentationml/2006/main">
  <p:tag name="OTLMARKERSHAPE" val="OTL"/>
</p:tagLst>
</file>

<file path=ppt/tags/tag2.xml><?xml version="1.0" encoding="utf-8"?>
<p:tagLst xmlns:a="http://schemas.openxmlformats.org/drawingml/2006/main" xmlns:r="http://schemas.openxmlformats.org/officeDocument/2006/relationships" xmlns:p="http://schemas.openxmlformats.org/presentationml/2006/main">
  <p:tag name="OTLMARKERSHAPE" val="OTL"/>
</p:tagLst>
</file>

<file path=ppt/tags/tag20.xml><?xml version="1.0" encoding="utf-8"?>
<p:tagLst xmlns:a="http://schemas.openxmlformats.org/drawingml/2006/main" xmlns:r="http://schemas.openxmlformats.org/officeDocument/2006/relationships" xmlns:p="http://schemas.openxmlformats.org/presentationml/2006/main">
  <p:tag name="OTLMARKERSHAPE" val="OTL"/>
</p:tagLst>
</file>

<file path=ppt/tags/tag21.xml><?xml version="1.0" encoding="utf-8"?>
<p:tagLst xmlns:a="http://schemas.openxmlformats.org/drawingml/2006/main" xmlns:r="http://schemas.openxmlformats.org/officeDocument/2006/relationships" xmlns:p="http://schemas.openxmlformats.org/presentationml/2006/main">
  <p:tag name="OTLMARKERSHAPE" val="OTL"/>
</p:tagLst>
</file>

<file path=ppt/tags/tag22.xml><?xml version="1.0" encoding="utf-8"?>
<p:tagLst xmlns:a="http://schemas.openxmlformats.org/drawingml/2006/main" xmlns:r="http://schemas.openxmlformats.org/officeDocument/2006/relationships" xmlns:p="http://schemas.openxmlformats.org/presentationml/2006/main">
  <p:tag name="OTLMARKERSHAPE" val="OTL"/>
</p:tagLst>
</file>

<file path=ppt/tags/tag23.xml><?xml version="1.0" encoding="utf-8"?>
<p:tagLst xmlns:a="http://schemas.openxmlformats.org/drawingml/2006/main" xmlns:r="http://schemas.openxmlformats.org/officeDocument/2006/relationships" xmlns:p="http://schemas.openxmlformats.org/presentationml/2006/main">
  <p:tag name="OTLMARKERSHAPE" val="OTL"/>
</p:tagLst>
</file>

<file path=ppt/tags/tag24.xml><?xml version="1.0" encoding="utf-8"?>
<p:tagLst xmlns:a="http://schemas.openxmlformats.org/drawingml/2006/main" xmlns:r="http://schemas.openxmlformats.org/officeDocument/2006/relationships" xmlns:p="http://schemas.openxmlformats.org/presentationml/2006/main">
  <p:tag name="OTLMARKERSHAPE" val="OTL"/>
</p:tagLst>
</file>

<file path=ppt/tags/tag25.xml><?xml version="1.0" encoding="utf-8"?>
<p:tagLst xmlns:a="http://schemas.openxmlformats.org/drawingml/2006/main" xmlns:r="http://schemas.openxmlformats.org/officeDocument/2006/relationships" xmlns:p="http://schemas.openxmlformats.org/presentationml/2006/main">
  <p:tag name="OTLMARKERSHAPE" val="OTL"/>
</p:tagLst>
</file>

<file path=ppt/tags/tag26.xml><?xml version="1.0" encoding="utf-8"?>
<p:tagLst xmlns:a="http://schemas.openxmlformats.org/drawingml/2006/main" xmlns:r="http://schemas.openxmlformats.org/officeDocument/2006/relationships" xmlns:p="http://schemas.openxmlformats.org/presentationml/2006/main">
  <p:tag name="OTLMARKERSHAPE" val="OTL"/>
</p:tagLst>
</file>

<file path=ppt/tags/tag27.xml><?xml version="1.0" encoding="utf-8"?>
<p:tagLst xmlns:a="http://schemas.openxmlformats.org/drawingml/2006/main" xmlns:r="http://schemas.openxmlformats.org/officeDocument/2006/relationships" xmlns:p="http://schemas.openxmlformats.org/presentationml/2006/main">
  <p:tag name="OTLMARKERSHAPE" val="OTL"/>
</p:tagLst>
</file>

<file path=ppt/tags/tag28.xml><?xml version="1.0" encoding="utf-8"?>
<p:tagLst xmlns:a="http://schemas.openxmlformats.org/drawingml/2006/main" xmlns:r="http://schemas.openxmlformats.org/officeDocument/2006/relationships" xmlns:p="http://schemas.openxmlformats.org/presentationml/2006/main">
  <p:tag name="OTLMARKERSHAPE" val="OTL"/>
</p:tagLst>
</file>

<file path=ppt/tags/tag29.xml><?xml version="1.0" encoding="utf-8"?>
<p:tagLst xmlns:a="http://schemas.openxmlformats.org/drawingml/2006/main" xmlns:r="http://schemas.openxmlformats.org/officeDocument/2006/relationships" xmlns:p="http://schemas.openxmlformats.org/presentationml/2006/main">
  <p:tag name="OTLMARKERSHAPE" val="OTL"/>
</p:tagLst>
</file>

<file path=ppt/tags/tag3.xml><?xml version="1.0" encoding="utf-8"?>
<p:tagLst xmlns:a="http://schemas.openxmlformats.org/drawingml/2006/main" xmlns:r="http://schemas.openxmlformats.org/officeDocument/2006/relationships" xmlns:p="http://schemas.openxmlformats.org/presentationml/2006/main">
  <p:tag name="OTLMARKERSHAPE" val="OTL"/>
</p:tagLst>
</file>

<file path=ppt/tags/tag30.xml><?xml version="1.0" encoding="utf-8"?>
<p:tagLst xmlns:a="http://schemas.openxmlformats.org/drawingml/2006/main" xmlns:r="http://schemas.openxmlformats.org/officeDocument/2006/relationships" xmlns:p="http://schemas.openxmlformats.org/presentationml/2006/main">
  <p:tag name="OTLMARKERSHAPE" val="OTL"/>
</p:tagLst>
</file>

<file path=ppt/tags/tag31.xml><?xml version="1.0" encoding="utf-8"?>
<p:tagLst xmlns:a="http://schemas.openxmlformats.org/drawingml/2006/main" xmlns:r="http://schemas.openxmlformats.org/officeDocument/2006/relationships" xmlns:p="http://schemas.openxmlformats.org/presentationml/2006/main">
  <p:tag name="OTLMARKERSHAPE" val="OTL"/>
</p:tagLst>
</file>

<file path=ppt/tags/tag32.xml><?xml version="1.0" encoding="utf-8"?>
<p:tagLst xmlns:a="http://schemas.openxmlformats.org/drawingml/2006/main" xmlns:r="http://schemas.openxmlformats.org/officeDocument/2006/relationships" xmlns:p="http://schemas.openxmlformats.org/presentationml/2006/main">
  <p:tag name="OTLMARKERSHAPE" val="OTL"/>
</p:tagLst>
</file>

<file path=ppt/tags/tag33.xml><?xml version="1.0" encoding="utf-8"?>
<p:tagLst xmlns:a="http://schemas.openxmlformats.org/drawingml/2006/main" xmlns:r="http://schemas.openxmlformats.org/officeDocument/2006/relationships" xmlns:p="http://schemas.openxmlformats.org/presentationml/2006/main">
  <p:tag name="OTLMARKERSHAPE" val="OTL"/>
</p:tagLst>
</file>

<file path=ppt/tags/tag34.xml><?xml version="1.0" encoding="utf-8"?>
<p:tagLst xmlns:a="http://schemas.openxmlformats.org/drawingml/2006/main" xmlns:r="http://schemas.openxmlformats.org/officeDocument/2006/relationships" xmlns:p="http://schemas.openxmlformats.org/presentationml/2006/main">
  <p:tag name="OTLMARKERSHAPE" val="OTL"/>
</p:tagLst>
</file>

<file path=ppt/tags/tag35.xml><?xml version="1.0" encoding="utf-8"?>
<p:tagLst xmlns:a="http://schemas.openxmlformats.org/drawingml/2006/main" xmlns:r="http://schemas.openxmlformats.org/officeDocument/2006/relationships" xmlns:p="http://schemas.openxmlformats.org/presentationml/2006/main">
  <p:tag name="OTLMARKERSHAPE" val="OTL"/>
</p:tagLst>
</file>

<file path=ppt/tags/tag36.xml><?xml version="1.0" encoding="utf-8"?>
<p:tagLst xmlns:a="http://schemas.openxmlformats.org/drawingml/2006/main" xmlns:r="http://schemas.openxmlformats.org/officeDocument/2006/relationships" xmlns:p="http://schemas.openxmlformats.org/presentationml/2006/main">
  <p:tag name="OTLMARKERSHAPE" val="OTL"/>
</p:tagLst>
</file>

<file path=ppt/tags/tag37.xml><?xml version="1.0" encoding="utf-8"?>
<p:tagLst xmlns:a="http://schemas.openxmlformats.org/drawingml/2006/main" xmlns:r="http://schemas.openxmlformats.org/officeDocument/2006/relationships" xmlns:p="http://schemas.openxmlformats.org/presentationml/2006/main">
  <p:tag name="OTLMARKERSHAPE" val="OTL"/>
</p:tagLst>
</file>

<file path=ppt/tags/tag38.xml><?xml version="1.0" encoding="utf-8"?>
<p:tagLst xmlns:a="http://schemas.openxmlformats.org/drawingml/2006/main" xmlns:r="http://schemas.openxmlformats.org/officeDocument/2006/relationships" xmlns:p="http://schemas.openxmlformats.org/presentationml/2006/main">
  <p:tag name="OTLMARKERSHAPE" val="OTL"/>
</p:tagLst>
</file>

<file path=ppt/tags/tag39.xml><?xml version="1.0" encoding="utf-8"?>
<p:tagLst xmlns:a="http://schemas.openxmlformats.org/drawingml/2006/main" xmlns:r="http://schemas.openxmlformats.org/officeDocument/2006/relationships" xmlns:p="http://schemas.openxmlformats.org/presentationml/2006/main">
  <p:tag name="OTLMARKERSHAPE" val="OTL"/>
</p:tagLst>
</file>

<file path=ppt/tags/tag4.xml><?xml version="1.0" encoding="utf-8"?>
<p:tagLst xmlns:a="http://schemas.openxmlformats.org/drawingml/2006/main" xmlns:r="http://schemas.openxmlformats.org/officeDocument/2006/relationships" xmlns:p="http://schemas.openxmlformats.org/presentationml/2006/main">
  <p:tag name="OTLMARKERSHAPE" val="OTL"/>
</p:tagLst>
</file>

<file path=ppt/tags/tag40.xml><?xml version="1.0" encoding="utf-8"?>
<p:tagLst xmlns:a="http://schemas.openxmlformats.org/drawingml/2006/main" xmlns:r="http://schemas.openxmlformats.org/officeDocument/2006/relationships" xmlns:p="http://schemas.openxmlformats.org/presentationml/2006/main">
  <p:tag name="OTLMARKERSHAPE" val="OTL"/>
</p:tagLst>
</file>

<file path=ppt/tags/tag41.xml><?xml version="1.0" encoding="utf-8"?>
<p:tagLst xmlns:a="http://schemas.openxmlformats.org/drawingml/2006/main" xmlns:r="http://schemas.openxmlformats.org/officeDocument/2006/relationships" xmlns:p="http://schemas.openxmlformats.org/presentationml/2006/main">
  <p:tag name="OTLMARKERSHAPE" val="OTL"/>
</p:tagLst>
</file>

<file path=ppt/tags/tag42.xml><?xml version="1.0" encoding="utf-8"?>
<p:tagLst xmlns:a="http://schemas.openxmlformats.org/drawingml/2006/main" xmlns:r="http://schemas.openxmlformats.org/officeDocument/2006/relationships" xmlns:p="http://schemas.openxmlformats.org/presentationml/2006/main">
  <p:tag name="OTLMARKERSHAPE" val="OTL"/>
</p:tagLst>
</file>

<file path=ppt/tags/tag43.xml><?xml version="1.0" encoding="utf-8"?>
<p:tagLst xmlns:a="http://schemas.openxmlformats.org/drawingml/2006/main" xmlns:r="http://schemas.openxmlformats.org/officeDocument/2006/relationships" xmlns:p="http://schemas.openxmlformats.org/presentationml/2006/main">
  <p:tag name="OTLMARKERSHAPE" val="OTL"/>
</p:tagLst>
</file>

<file path=ppt/tags/tag44.xml><?xml version="1.0" encoding="utf-8"?>
<p:tagLst xmlns:a="http://schemas.openxmlformats.org/drawingml/2006/main" xmlns:r="http://schemas.openxmlformats.org/officeDocument/2006/relationships" xmlns:p="http://schemas.openxmlformats.org/presentationml/2006/main">
  <p:tag name="OTLMARKERSHAPE" val="OTL"/>
</p:tagLst>
</file>

<file path=ppt/tags/tag45.xml><?xml version="1.0" encoding="utf-8"?>
<p:tagLst xmlns:a="http://schemas.openxmlformats.org/drawingml/2006/main" xmlns:r="http://schemas.openxmlformats.org/officeDocument/2006/relationships" xmlns:p="http://schemas.openxmlformats.org/presentationml/2006/main">
  <p:tag name="OTLMARKERSHAPE" val="OTL"/>
</p:tagLst>
</file>

<file path=ppt/tags/tag46.xml><?xml version="1.0" encoding="utf-8"?>
<p:tagLst xmlns:a="http://schemas.openxmlformats.org/drawingml/2006/main" xmlns:r="http://schemas.openxmlformats.org/officeDocument/2006/relationships" xmlns:p="http://schemas.openxmlformats.org/presentationml/2006/main">
  <p:tag name="OTLMARKERSHAPE" val="OTL"/>
</p:tagLst>
</file>

<file path=ppt/tags/tag47.xml><?xml version="1.0" encoding="utf-8"?>
<p:tagLst xmlns:a="http://schemas.openxmlformats.org/drawingml/2006/main" xmlns:r="http://schemas.openxmlformats.org/officeDocument/2006/relationships" xmlns:p="http://schemas.openxmlformats.org/presentationml/2006/main">
  <p:tag name="OTLMARKERSHAPE" val="OTL"/>
</p:tagLst>
</file>

<file path=ppt/tags/tag48.xml><?xml version="1.0" encoding="utf-8"?>
<p:tagLst xmlns:a="http://schemas.openxmlformats.org/drawingml/2006/main" xmlns:r="http://schemas.openxmlformats.org/officeDocument/2006/relationships" xmlns:p="http://schemas.openxmlformats.org/presentationml/2006/main">
  <p:tag name="OTLMARKERSHAPE" val="OTL"/>
</p:tagLst>
</file>

<file path=ppt/tags/tag49.xml><?xml version="1.0" encoding="utf-8"?>
<p:tagLst xmlns:a="http://schemas.openxmlformats.org/drawingml/2006/main" xmlns:r="http://schemas.openxmlformats.org/officeDocument/2006/relationships" xmlns:p="http://schemas.openxmlformats.org/presentationml/2006/main">
  <p:tag name="OTLMARKERSHAPE" val="OTL"/>
</p:tagLst>
</file>

<file path=ppt/tags/tag5.xml><?xml version="1.0" encoding="utf-8"?>
<p:tagLst xmlns:a="http://schemas.openxmlformats.org/drawingml/2006/main" xmlns:r="http://schemas.openxmlformats.org/officeDocument/2006/relationships" xmlns:p="http://schemas.openxmlformats.org/presentationml/2006/main">
  <p:tag name="OTLMARKERSHAPE" val="OTL"/>
</p:tagLst>
</file>

<file path=ppt/tags/tag50.xml><?xml version="1.0" encoding="utf-8"?>
<p:tagLst xmlns:a="http://schemas.openxmlformats.org/drawingml/2006/main" xmlns:r="http://schemas.openxmlformats.org/officeDocument/2006/relationships" xmlns:p="http://schemas.openxmlformats.org/presentationml/2006/main">
  <p:tag name="OTLMARKERSHAPE" val="OTL"/>
</p:tagLst>
</file>

<file path=ppt/tags/tag51.xml><?xml version="1.0" encoding="utf-8"?>
<p:tagLst xmlns:a="http://schemas.openxmlformats.org/drawingml/2006/main" xmlns:r="http://schemas.openxmlformats.org/officeDocument/2006/relationships" xmlns:p="http://schemas.openxmlformats.org/presentationml/2006/main">
  <p:tag name="OTLMARKERSHAPE" val="OTL"/>
</p:tagLst>
</file>

<file path=ppt/tags/tag52.xml><?xml version="1.0" encoding="utf-8"?>
<p:tagLst xmlns:a="http://schemas.openxmlformats.org/drawingml/2006/main" xmlns:r="http://schemas.openxmlformats.org/officeDocument/2006/relationships" xmlns:p="http://schemas.openxmlformats.org/presentationml/2006/main">
  <p:tag name="OTLMARKERSHAPE" val="OTL"/>
</p:tagLst>
</file>

<file path=ppt/tags/tag53.xml><?xml version="1.0" encoding="utf-8"?>
<p:tagLst xmlns:a="http://schemas.openxmlformats.org/drawingml/2006/main" xmlns:r="http://schemas.openxmlformats.org/officeDocument/2006/relationships" xmlns:p="http://schemas.openxmlformats.org/presentationml/2006/main">
  <p:tag name="OTLMARKERSHAPE" val="OTL"/>
</p:tagLst>
</file>

<file path=ppt/tags/tag54.xml><?xml version="1.0" encoding="utf-8"?>
<p:tagLst xmlns:a="http://schemas.openxmlformats.org/drawingml/2006/main" xmlns:r="http://schemas.openxmlformats.org/officeDocument/2006/relationships" xmlns:p="http://schemas.openxmlformats.org/presentationml/2006/main">
  <p:tag name="OTLMARKERSHAPE" val="OTL"/>
</p:tagLst>
</file>

<file path=ppt/tags/tag55.xml><?xml version="1.0" encoding="utf-8"?>
<p:tagLst xmlns:a="http://schemas.openxmlformats.org/drawingml/2006/main" xmlns:r="http://schemas.openxmlformats.org/officeDocument/2006/relationships" xmlns:p="http://schemas.openxmlformats.org/presentationml/2006/main">
  <p:tag name="OTLMARKERSHAPE" val="OTL"/>
</p:tagLst>
</file>

<file path=ppt/tags/tag56.xml><?xml version="1.0" encoding="utf-8"?>
<p:tagLst xmlns:a="http://schemas.openxmlformats.org/drawingml/2006/main" xmlns:r="http://schemas.openxmlformats.org/officeDocument/2006/relationships" xmlns:p="http://schemas.openxmlformats.org/presentationml/2006/main">
  <p:tag name="OTLMARKERSHAPE" val="OTL"/>
</p:tagLst>
</file>

<file path=ppt/tags/tag57.xml><?xml version="1.0" encoding="utf-8"?>
<p:tagLst xmlns:a="http://schemas.openxmlformats.org/drawingml/2006/main" xmlns:r="http://schemas.openxmlformats.org/officeDocument/2006/relationships" xmlns:p="http://schemas.openxmlformats.org/presentationml/2006/main">
  <p:tag name="OTLMARKERSHAPE" val="OTL"/>
</p:tagLst>
</file>

<file path=ppt/tags/tag58.xml><?xml version="1.0" encoding="utf-8"?>
<p:tagLst xmlns:a="http://schemas.openxmlformats.org/drawingml/2006/main" xmlns:r="http://schemas.openxmlformats.org/officeDocument/2006/relationships" xmlns:p="http://schemas.openxmlformats.org/presentationml/2006/main">
  <p:tag name="OTLMARKERSHAPE" val="OTL"/>
</p:tagLst>
</file>

<file path=ppt/tags/tag59.xml><?xml version="1.0" encoding="utf-8"?>
<p:tagLst xmlns:a="http://schemas.openxmlformats.org/drawingml/2006/main" xmlns:r="http://schemas.openxmlformats.org/officeDocument/2006/relationships" xmlns:p="http://schemas.openxmlformats.org/presentationml/2006/main">
  <p:tag name="OTLMARKERSHAPE" val="OTL"/>
</p:tagLst>
</file>

<file path=ppt/tags/tag6.xml><?xml version="1.0" encoding="utf-8"?>
<p:tagLst xmlns:a="http://schemas.openxmlformats.org/drawingml/2006/main" xmlns:r="http://schemas.openxmlformats.org/officeDocument/2006/relationships" xmlns:p="http://schemas.openxmlformats.org/presentationml/2006/main">
  <p:tag name="OTLMARKERSHAPE" val="OTL"/>
</p:tagLst>
</file>

<file path=ppt/tags/tag60.xml><?xml version="1.0" encoding="utf-8"?>
<p:tagLst xmlns:a="http://schemas.openxmlformats.org/drawingml/2006/main" xmlns:r="http://schemas.openxmlformats.org/officeDocument/2006/relationships" xmlns:p="http://schemas.openxmlformats.org/presentationml/2006/main">
  <p:tag name="OTLMARKERSHAPE" val="OTL"/>
</p:tagLst>
</file>

<file path=ppt/tags/tag61.xml><?xml version="1.0" encoding="utf-8"?>
<p:tagLst xmlns:a="http://schemas.openxmlformats.org/drawingml/2006/main" xmlns:r="http://schemas.openxmlformats.org/officeDocument/2006/relationships" xmlns:p="http://schemas.openxmlformats.org/presentationml/2006/main">
  <p:tag name="OTLMARKERSHAPE" val="OTL"/>
</p:tagLst>
</file>

<file path=ppt/tags/tag62.xml><?xml version="1.0" encoding="utf-8"?>
<p:tagLst xmlns:a="http://schemas.openxmlformats.org/drawingml/2006/main" xmlns:r="http://schemas.openxmlformats.org/officeDocument/2006/relationships" xmlns:p="http://schemas.openxmlformats.org/presentationml/2006/main">
  <p:tag name="OTLMARKERSHAPE" val="OTL"/>
</p:tagLst>
</file>

<file path=ppt/tags/tag63.xml><?xml version="1.0" encoding="utf-8"?>
<p:tagLst xmlns:a="http://schemas.openxmlformats.org/drawingml/2006/main" xmlns:r="http://schemas.openxmlformats.org/officeDocument/2006/relationships" xmlns:p="http://schemas.openxmlformats.org/presentationml/2006/main">
  <p:tag name="OTLMARKERSHAPE" val="OTL"/>
</p:tagLst>
</file>

<file path=ppt/tags/tag64.xml><?xml version="1.0" encoding="utf-8"?>
<p:tagLst xmlns:a="http://schemas.openxmlformats.org/drawingml/2006/main" xmlns:r="http://schemas.openxmlformats.org/officeDocument/2006/relationships" xmlns:p="http://schemas.openxmlformats.org/presentationml/2006/main">
  <p:tag name="OTLMARKERSHAPE" val="OTL"/>
</p:tagLst>
</file>

<file path=ppt/tags/tag65.xml><?xml version="1.0" encoding="utf-8"?>
<p:tagLst xmlns:a="http://schemas.openxmlformats.org/drawingml/2006/main" xmlns:r="http://schemas.openxmlformats.org/officeDocument/2006/relationships" xmlns:p="http://schemas.openxmlformats.org/presentationml/2006/main">
  <p:tag name="OTLMARKERSHAPE" val="OTL"/>
</p:tagLst>
</file>

<file path=ppt/tags/tag66.xml><?xml version="1.0" encoding="utf-8"?>
<p:tagLst xmlns:a="http://schemas.openxmlformats.org/drawingml/2006/main" xmlns:r="http://schemas.openxmlformats.org/officeDocument/2006/relationships" xmlns:p="http://schemas.openxmlformats.org/presentationml/2006/main">
  <p:tag name="OTLMARKERSHAPE" val="OTL"/>
</p:tagLst>
</file>

<file path=ppt/tags/tag67.xml><?xml version="1.0" encoding="utf-8"?>
<p:tagLst xmlns:a="http://schemas.openxmlformats.org/drawingml/2006/main" xmlns:r="http://schemas.openxmlformats.org/officeDocument/2006/relationships" xmlns:p="http://schemas.openxmlformats.org/presentationml/2006/main">
  <p:tag name="OTLMARKERSHAPE" val="OTL"/>
</p:tagLst>
</file>

<file path=ppt/tags/tag68.xml><?xml version="1.0" encoding="utf-8"?>
<p:tagLst xmlns:a="http://schemas.openxmlformats.org/drawingml/2006/main" xmlns:r="http://schemas.openxmlformats.org/officeDocument/2006/relationships" xmlns:p="http://schemas.openxmlformats.org/presentationml/2006/main">
  <p:tag name="OTLMARKERSHAPE" val="OTL"/>
</p:tagLst>
</file>

<file path=ppt/tags/tag69.xml><?xml version="1.0" encoding="utf-8"?>
<p:tagLst xmlns:a="http://schemas.openxmlformats.org/drawingml/2006/main" xmlns:r="http://schemas.openxmlformats.org/officeDocument/2006/relationships" xmlns:p="http://schemas.openxmlformats.org/presentationml/2006/main">
  <p:tag name="OTLMARKERSHAPE" val="OTL"/>
</p:tagLst>
</file>

<file path=ppt/tags/tag7.xml><?xml version="1.0" encoding="utf-8"?>
<p:tagLst xmlns:a="http://schemas.openxmlformats.org/drawingml/2006/main" xmlns:r="http://schemas.openxmlformats.org/officeDocument/2006/relationships" xmlns:p="http://schemas.openxmlformats.org/presentationml/2006/main">
  <p:tag name="OTLMARKERSHAPE" val="OTL"/>
</p:tagLst>
</file>

<file path=ppt/tags/tag70.xml><?xml version="1.0" encoding="utf-8"?>
<p:tagLst xmlns:a="http://schemas.openxmlformats.org/drawingml/2006/main" xmlns:r="http://schemas.openxmlformats.org/officeDocument/2006/relationships" xmlns:p="http://schemas.openxmlformats.org/presentationml/2006/main">
  <p:tag name="OTLMARKERSHAPE" val="OTL"/>
</p:tagLst>
</file>

<file path=ppt/tags/tag71.xml><?xml version="1.0" encoding="utf-8"?>
<p:tagLst xmlns:a="http://schemas.openxmlformats.org/drawingml/2006/main" xmlns:r="http://schemas.openxmlformats.org/officeDocument/2006/relationships" xmlns:p="http://schemas.openxmlformats.org/presentationml/2006/main">
  <p:tag name="OTLMARKERSHAPE" val="OTL"/>
</p:tagLst>
</file>

<file path=ppt/tags/tag72.xml><?xml version="1.0" encoding="utf-8"?>
<p:tagLst xmlns:a="http://schemas.openxmlformats.org/drawingml/2006/main" xmlns:r="http://schemas.openxmlformats.org/officeDocument/2006/relationships" xmlns:p="http://schemas.openxmlformats.org/presentationml/2006/main">
  <p:tag name="OTLMARKERSHAPE" val="OTL"/>
</p:tagLst>
</file>

<file path=ppt/tags/tag73.xml><?xml version="1.0" encoding="utf-8"?>
<p:tagLst xmlns:a="http://schemas.openxmlformats.org/drawingml/2006/main" xmlns:r="http://schemas.openxmlformats.org/officeDocument/2006/relationships" xmlns:p="http://schemas.openxmlformats.org/presentationml/2006/main">
  <p:tag name="OTLMARKERSHAPE" val="OTL"/>
</p:tagLst>
</file>

<file path=ppt/tags/tag74.xml><?xml version="1.0" encoding="utf-8"?>
<p:tagLst xmlns:a="http://schemas.openxmlformats.org/drawingml/2006/main" xmlns:r="http://schemas.openxmlformats.org/officeDocument/2006/relationships" xmlns:p="http://schemas.openxmlformats.org/presentationml/2006/main">
  <p:tag name="OTLMARKERSHAPE" val="OTL"/>
</p:tagLst>
</file>

<file path=ppt/tags/tag75.xml><?xml version="1.0" encoding="utf-8"?>
<p:tagLst xmlns:a="http://schemas.openxmlformats.org/drawingml/2006/main" xmlns:r="http://schemas.openxmlformats.org/officeDocument/2006/relationships" xmlns:p="http://schemas.openxmlformats.org/presentationml/2006/main">
  <p:tag name="OTLMARKERSHAPE" val="OTL"/>
</p:tagLst>
</file>

<file path=ppt/tags/tag76.xml><?xml version="1.0" encoding="utf-8"?>
<p:tagLst xmlns:a="http://schemas.openxmlformats.org/drawingml/2006/main" xmlns:r="http://schemas.openxmlformats.org/officeDocument/2006/relationships" xmlns:p="http://schemas.openxmlformats.org/presentationml/2006/main">
  <p:tag name="OTLMARKERSHAPE" val="OTL"/>
</p:tagLst>
</file>

<file path=ppt/tags/tag77.xml><?xml version="1.0" encoding="utf-8"?>
<p:tagLst xmlns:a="http://schemas.openxmlformats.org/drawingml/2006/main" xmlns:r="http://schemas.openxmlformats.org/officeDocument/2006/relationships" xmlns:p="http://schemas.openxmlformats.org/presentationml/2006/main">
  <p:tag name="OTLMARKERSHAPE" val="OTL"/>
</p:tagLst>
</file>

<file path=ppt/tags/tag78.xml><?xml version="1.0" encoding="utf-8"?>
<p:tagLst xmlns:a="http://schemas.openxmlformats.org/drawingml/2006/main" xmlns:r="http://schemas.openxmlformats.org/officeDocument/2006/relationships" xmlns:p="http://schemas.openxmlformats.org/presentationml/2006/main">
  <p:tag name="OTLMARKERSHAPE" val="OTL"/>
</p:tagLst>
</file>

<file path=ppt/tags/tag79.xml><?xml version="1.0" encoding="utf-8"?>
<p:tagLst xmlns:a="http://schemas.openxmlformats.org/drawingml/2006/main" xmlns:r="http://schemas.openxmlformats.org/officeDocument/2006/relationships" xmlns:p="http://schemas.openxmlformats.org/presentationml/2006/main">
  <p:tag name="OTLMARKERSHAPE" val="OTL"/>
</p:tagLst>
</file>

<file path=ppt/tags/tag8.xml><?xml version="1.0" encoding="utf-8"?>
<p:tagLst xmlns:a="http://schemas.openxmlformats.org/drawingml/2006/main" xmlns:r="http://schemas.openxmlformats.org/officeDocument/2006/relationships" xmlns:p="http://schemas.openxmlformats.org/presentationml/2006/main">
  <p:tag name="OTLMARKERSHAPE" val="OTL"/>
</p:tagLst>
</file>

<file path=ppt/tags/tag80.xml><?xml version="1.0" encoding="utf-8"?>
<p:tagLst xmlns:a="http://schemas.openxmlformats.org/drawingml/2006/main" xmlns:r="http://schemas.openxmlformats.org/officeDocument/2006/relationships" xmlns:p="http://schemas.openxmlformats.org/presentationml/2006/main">
  <p:tag name="OTLMARKERSHAPE" val="OTL"/>
</p:tagLst>
</file>

<file path=ppt/tags/tag81.xml><?xml version="1.0" encoding="utf-8"?>
<p:tagLst xmlns:a="http://schemas.openxmlformats.org/drawingml/2006/main" xmlns:r="http://schemas.openxmlformats.org/officeDocument/2006/relationships" xmlns:p="http://schemas.openxmlformats.org/presentationml/2006/main">
  <p:tag name="OTLMARKERSHAPE" val="OTL"/>
</p:tagLst>
</file>

<file path=ppt/tags/tag82.xml><?xml version="1.0" encoding="utf-8"?>
<p:tagLst xmlns:a="http://schemas.openxmlformats.org/drawingml/2006/main" xmlns:r="http://schemas.openxmlformats.org/officeDocument/2006/relationships" xmlns:p="http://schemas.openxmlformats.org/presentationml/2006/main">
  <p:tag name="OTLMARKERSHAPE" val="OTL"/>
</p:tagLst>
</file>

<file path=ppt/tags/tag83.xml><?xml version="1.0" encoding="utf-8"?>
<p:tagLst xmlns:a="http://schemas.openxmlformats.org/drawingml/2006/main" xmlns:r="http://schemas.openxmlformats.org/officeDocument/2006/relationships" xmlns:p="http://schemas.openxmlformats.org/presentationml/2006/main">
  <p:tag name="OTLMARKERSHAPE" val="OTL"/>
</p:tagLst>
</file>

<file path=ppt/tags/tag84.xml><?xml version="1.0" encoding="utf-8"?>
<p:tagLst xmlns:a="http://schemas.openxmlformats.org/drawingml/2006/main" xmlns:r="http://schemas.openxmlformats.org/officeDocument/2006/relationships" xmlns:p="http://schemas.openxmlformats.org/presentationml/2006/main">
  <p:tag name="OTLMARKERSHAPE" val="OTL"/>
</p:tagLst>
</file>

<file path=ppt/tags/tag85.xml><?xml version="1.0" encoding="utf-8"?>
<p:tagLst xmlns:a="http://schemas.openxmlformats.org/drawingml/2006/main" xmlns:r="http://schemas.openxmlformats.org/officeDocument/2006/relationships" xmlns:p="http://schemas.openxmlformats.org/presentationml/2006/main">
  <p:tag name="OTLMARKERSHAPE" val="OTL"/>
</p:tagLst>
</file>

<file path=ppt/tags/tag86.xml><?xml version="1.0" encoding="utf-8"?>
<p:tagLst xmlns:a="http://schemas.openxmlformats.org/drawingml/2006/main" xmlns:r="http://schemas.openxmlformats.org/officeDocument/2006/relationships" xmlns:p="http://schemas.openxmlformats.org/presentationml/2006/main">
  <p:tag name="OTLMARKERSHAPE" val="OTL"/>
</p:tagLst>
</file>

<file path=ppt/tags/tag87.xml><?xml version="1.0" encoding="utf-8"?>
<p:tagLst xmlns:a="http://schemas.openxmlformats.org/drawingml/2006/main" xmlns:r="http://schemas.openxmlformats.org/officeDocument/2006/relationships" xmlns:p="http://schemas.openxmlformats.org/presentationml/2006/main">
  <p:tag name="OTLMARKERSHAPE" val="OTL"/>
</p:tagLst>
</file>

<file path=ppt/tags/tag88.xml><?xml version="1.0" encoding="utf-8"?>
<p:tagLst xmlns:a="http://schemas.openxmlformats.org/drawingml/2006/main" xmlns:r="http://schemas.openxmlformats.org/officeDocument/2006/relationships" xmlns:p="http://schemas.openxmlformats.org/presentationml/2006/main">
  <p:tag name="OTLMARKERSHAPE" val="OTL"/>
</p:tagLst>
</file>

<file path=ppt/tags/tag89.xml><?xml version="1.0" encoding="utf-8"?>
<p:tagLst xmlns:a="http://schemas.openxmlformats.org/drawingml/2006/main" xmlns:r="http://schemas.openxmlformats.org/officeDocument/2006/relationships" xmlns:p="http://schemas.openxmlformats.org/presentationml/2006/main">
  <p:tag name="OTLMARKERSHAPE" val="OTL"/>
</p:tagLst>
</file>

<file path=ppt/tags/tag9.xml><?xml version="1.0" encoding="utf-8"?>
<p:tagLst xmlns:a="http://schemas.openxmlformats.org/drawingml/2006/main" xmlns:r="http://schemas.openxmlformats.org/officeDocument/2006/relationships" xmlns:p="http://schemas.openxmlformats.org/presentationml/2006/main">
  <p:tag name="OTLMARKERSHAPE" val="OTL"/>
</p:tagLst>
</file>

<file path=ppt/tags/tag90.xml><?xml version="1.0" encoding="utf-8"?>
<p:tagLst xmlns:a="http://schemas.openxmlformats.org/drawingml/2006/main" xmlns:r="http://schemas.openxmlformats.org/officeDocument/2006/relationships" xmlns:p="http://schemas.openxmlformats.org/presentationml/2006/main">
  <p:tag name="OTLMARKERSHAPE" val="OTL"/>
</p:tagLst>
</file>

<file path=ppt/tags/tag91.xml><?xml version="1.0" encoding="utf-8"?>
<p:tagLst xmlns:a="http://schemas.openxmlformats.org/drawingml/2006/main" xmlns:r="http://schemas.openxmlformats.org/officeDocument/2006/relationships" xmlns:p="http://schemas.openxmlformats.org/presentationml/2006/main">
  <p:tag name="OTLMARKERSHAPE" val="OTL"/>
</p:tagLst>
</file>

<file path=ppt/tags/tag92.xml><?xml version="1.0" encoding="utf-8"?>
<p:tagLst xmlns:a="http://schemas.openxmlformats.org/drawingml/2006/main" xmlns:r="http://schemas.openxmlformats.org/officeDocument/2006/relationships" xmlns:p="http://schemas.openxmlformats.org/presentationml/2006/main">
  <p:tag name="OTLMARKERSHAPE" val="OTL"/>
</p:tagLst>
</file>

<file path=ppt/tags/tag93.xml><?xml version="1.0" encoding="utf-8"?>
<p:tagLst xmlns:a="http://schemas.openxmlformats.org/drawingml/2006/main" xmlns:r="http://schemas.openxmlformats.org/officeDocument/2006/relationships" xmlns:p="http://schemas.openxmlformats.org/presentationml/2006/main">
  <p:tag name="OTLMARKERSHAPE" val="OTL"/>
</p:tagLst>
</file>

<file path=ppt/tags/tag94.xml><?xml version="1.0" encoding="utf-8"?>
<p:tagLst xmlns:a="http://schemas.openxmlformats.org/drawingml/2006/main" xmlns:r="http://schemas.openxmlformats.org/officeDocument/2006/relationships" xmlns:p="http://schemas.openxmlformats.org/presentationml/2006/main">
  <p:tag name="OTLMARKERSHAPE" val="OTL"/>
</p:tagLst>
</file>

<file path=ppt/tags/tag95.xml><?xml version="1.0" encoding="utf-8"?>
<p:tagLst xmlns:a="http://schemas.openxmlformats.org/drawingml/2006/main" xmlns:r="http://schemas.openxmlformats.org/officeDocument/2006/relationships" xmlns:p="http://schemas.openxmlformats.org/presentationml/2006/main">
  <p:tag name="OTLMARKERSHAPE" val="OTL"/>
</p:tagLst>
</file>

<file path=ppt/tags/tag96.xml><?xml version="1.0" encoding="utf-8"?>
<p:tagLst xmlns:a="http://schemas.openxmlformats.org/drawingml/2006/main" xmlns:r="http://schemas.openxmlformats.org/officeDocument/2006/relationships" xmlns:p="http://schemas.openxmlformats.org/presentationml/2006/main">
  <p:tag name="OTLMARKERSHAPE" val="OTL"/>
</p:tagLst>
</file>

<file path=ppt/tags/tag97.xml><?xml version="1.0" encoding="utf-8"?>
<p:tagLst xmlns:a="http://schemas.openxmlformats.org/drawingml/2006/main" xmlns:r="http://schemas.openxmlformats.org/officeDocument/2006/relationships" xmlns:p="http://schemas.openxmlformats.org/presentationml/2006/main">
  <p:tag name="OTLMARKERSHAPE" val="OTL"/>
</p:tagLst>
</file>

<file path=ppt/tags/tag98.xml><?xml version="1.0" encoding="utf-8"?>
<p:tagLst xmlns:a="http://schemas.openxmlformats.org/drawingml/2006/main" xmlns:r="http://schemas.openxmlformats.org/officeDocument/2006/relationships" xmlns:p="http://schemas.openxmlformats.org/presentationml/2006/main">
  <p:tag name="OTLMARKERSHAPE" val="OTL"/>
</p:tagLst>
</file>

<file path=ppt/tags/tag99.xml><?xml version="1.0" encoding="utf-8"?>
<p:tagLst xmlns:a="http://schemas.openxmlformats.org/drawingml/2006/main" xmlns:r="http://schemas.openxmlformats.org/officeDocument/2006/relationships" xmlns:p="http://schemas.openxmlformats.org/presentationml/2006/main">
  <p:tag name="OTLMARKERSHAPE" val="OTL"/>
</p:tagLst>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1131</TotalTime>
  <Words>2749</Words>
  <Application>Microsoft Office PowerPoint</Application>
  <PresentationFormat>Widescreen</PresentationFormat>
  <Paragraphs>784</Paragraphs>
  <Slides>68</Slides>
  <Notes>18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68</vt:i4>
      </vt:variant>
    </vt:vector>
  </HeadingPairs>
  <TitlesOfParts>
    <vt:vector size="76" baseType="lpstr">
      <vt:lpstr>Arial</vt:lpstr>
      <vt:lpstr>BrowalliaUPC</vt:lpstr>
      <vt:lpstr>Calibri</vt:lpstr>
      <vt:lpstr>Calibri Light</vt:lpstr>
      <vt:lpstr>Cambria Math</vt:lpstr>
      <vt:lpstr>Wingdings</vt:lpstr>
      <vt:lpstr>Retrospect</vt:lpstr>
      <vt:lpstr>Office Theme</vt:lpstr>
      <vt:lpstr>Synthetic Aperture Radar Imager</vt:lpstr>
      <vt:lpstr>Team Members</vt:lpstr>
      <vt:lpstr>Introduction</vt:lpstr>
      <vt:lpstr>Agenda</vt:lpstr>
      <vt:lpstr>SAR Introduction</vt:lpstr>
      <vt:lpstr>PowerPoint Presentation</vt:lpstr>
      <vt:lpstr>Applications</vt:lpstr>
      <vt:lpstr>First Generation Goals </vt:lpstr>
      <vt:lpstr>Second Generation Goals</vt:lpstr>
      <vt:lpstr>Structure &amp; Component Housing</vt:lpstr>
      <vt:lpstr>Structure Goals</vt:lpstr>
      <vt:lpstr>FRAME V 4.0</vt:lpstr>
      <vt:lpstr>Structure Force Analysis</vt:lpstr>
      <vt:lpstr>Structure Revision: V 4.1</vt:lpstr>
      <vt:lpstr>Component Housing Goals</vt:lpstr>
      <vt:lpstr>Gen II Component Housing</vt:lpstr>
      <vt:lpstr>Installation – Electrical Components</vt:lpstr>
      <vt:lpstr>Thermal Analysis</vt:lpstr>
      <vt:lpstr>Horn Holders &amp; Testing</vt:lpstr>
      <vt:lpstr>Horn Holder Design</vt:lpstr>
      <vt:lpstr>Horn Holders</vt:lpstr>
      <vt:lpstr>Horn Spacing - Jig</vt:lpstr>
      <vt:lpstr>Horn Calibration – 3D Printed Brackets</vt:lpstr>
      <vt:lpstr>PowerPoint Presentation</vt:lpstr>
      <vt:lpstr>Room Setup</vt:lpstr>
      <vt:lpstr> Theory of Operation </vt:lpstr>
      <vt:lpstr>PowerPoint Presentation</vt:lpstr>
      <vt:lpstr>Stationary Scanning</vt:lpstr>
      <vt:lpstr>Phase Slope</vt:lpstr>
      <vt:lpstr>Prototype Design Goals</vt:lpstr>
      <vt:lpstr>PowerPoint Presentation</vt:lpstr>
      <vt:lpstr>System Control</vt:lpstr>
      <vt:lpstr>Xilinx NEXYS 3 FPGA Board</vt:lpstr>
      <vt:lpstr>Approach </vt:lpstr>
      <vt:lpstr>Obstacles </vt:lpstr>
      <vt:lpstr>Obstacles(Continued)</vt:lpstr>
      <vt:lpstr>Final Program</vt:lpstr>
      <vt:lpstr>  Signal Processing</vt:lpstr>
      <vt:lpstr>Signal Processing Approach</vt:lpstr>
      <vt:lpstr>Goals for Signal Processing</vt:lpstr>
      <vt:lpstr>MATLAB Functions</vt:lpstr>
      <vt:lpstr>Image Formation</vt:lpstr>
      <vt:lpstr>Full-Scale Range Test Results</vt:lpstr>
      <vt:lpstr>PowerPoint Presentation</vt:lpstr>
      <vt:lpstr>MATLAB Simulations</vt:lpstr>
      <vt:lpstr>Simulation VS RF Range Measurements</vt:lpstr>
      <vt:lpstr>Phase Slope Point of View (Boresight)</vt:lpstr>
      <vt:lpstr>Phase Slope Point of View (-5° from Boresight)</vt:lpstr>
      <vt:lpstr>Error Discussion &amp;  Mitigation Strategies</vt:lpstr>
      <vt:lpstr>Amplitude &amp; Phase Distortion</vt:lpstr>
      <vt:lpstr>PowerPoint Presentation</vt:lpstr>
      <vt:lpstr>PowerPoint Presentation</vt:lpstr>
      <vt:lpstr>PowerPoint Presentation</vt:lpstr>
      <vt:lpstr>PowerPoint Presentation</vt:lpstr>
      <vt:lpstr>Multipath Mitigation</vt:lpstr>
      <vt:lpstr>Timeline &amp; Budget</vt:lpstr>
      <vt:lpstr>PowerPoint Presentation</vt:lpstr>
      <vt:lpstr>Budget Overview, 2015-2016</vt:lpstr>
      <vt:lpstr>Expenditures Overview, 2014-2016</vt:lpstr>
      <vt:lpstr>Conclusions</vt:lpstr>
      <vt:lpstr>Future Recommendations</vt:lpstr>
      <vt:lpstr>Acknowledgements!</vt:lpstr>
      <vt:lpstr>Questions?</vt:lpstr>
      <vt:lpstr>PowerPoint Presentation</vt:lpstr>
      <vt:lpstr>ECE Budget Supplement </vt:lpstr>
      <vt:lpstr>Switching Diagram</vt:lpstr>
      <vt:lpstr>Design Overview</vt:lpstr>
      <vt:lpstr>Obstacles(Continue)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studentpro</dc:creator>
  <cp:lastModifiedBy>Gupta, Nikhil</cp:lastModifiedBy>
  <cp:revision>89</cp:revision>
  <dcterms:created xsi:type="dcterms:W3CDTF">2016-04-10T13:57:50Z</dcterms:created>
  <dcterms:modified xsi:type="dcterms:W3CDTF">2016-04-14T18:04:58Z</dcterms:modified>
</cp:coreProperties>
</file>